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8" r:id="rId2"/>
    <p:sldId id="260" r:id="rId3"/>
    <p:sldId id="291" r:id="rId4"/>
    <p:sldId id="292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294" r:id="rId13"/>
    <p:sldId id="282" r:id="rId14"/>
    <p:sldId id="295" r:id="rId15"/>
    <p:sldId id="280" r:id="rId16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8877"/>
    <a:srgbClr val="E5C78C"/>
    <a:srgbClr val="007366"/>
    <a:srgbClr val="947848"/>
    <a:srgbClr val="8C714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-1230" y="-84"/>
      </p:cViewPr>
      <p:guideLst>
        <p:guide orient="horz" pos="2381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8247-7A0E-475E-935F-F60317B016CC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BDAE7-0887-4F9D-B8C3-6969604FC3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08333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08247-7A0E-475E-935F-F60317B016CC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BDAE7-0887-4F9D-B8C3-6969604FC3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8511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95500" y="3818165"/>
            <a:ext cx="7422952" cy="181927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lnSpc>
                <a:spcPct val="100000"/>
              </a:lnSpc>
            </a:pPr>
            <a:r>
              <a:rPr lang="ru-RU" sz="4000" dirty="0" smtClean="0">
                <a:solidFill>
                  <a:srgbClr val="007366"/>
                </a:solidFill>
                <a:latin typeface="Austin Cyr Bold" panose="02020803070702030403" pitchFamily="18" charset="-52"/>
              </a:rPr>
              <a:t>Обучение на бюджетной основе с использованием Портала НМФО (</a:t>
            </a:r>
            <a:r>
              <a:rPr lang="ru-RU" sz="4000" dirty="0" err="1" smtClean="0">
                <a:solidFill>
                  <a:srgbClr val="007366"/>
                </a:solidFill>
                <a:latin typeface="Austin Cyr Bold" panose="02020803070702030403" pitchFamily="18" charset="-52"/>
              </a:rPr>
              <a:t>edu.rosminzdrav.ru</a:t>
            </a:r>
            <a:r>
              <a:rPr lang="ru-RU" sz="4000" dirty="0" smtClean="0">
                <a:solidFill>
                  <a:srgbClr val="007366"/>
                </a:solidFill>
                <a:latin typeface="Austin Cyr Bold" panose="02020803070702030403" pitchFamily="18" charset="-52"/>
              </a:rPr>
              <a:t>) </a:t>
            </a:r>
            <a:br>
              <a:rPr lang="ru-RU" sz="4000" dirty="0" smtClean="0">
                <a:solidFill>
                  <a:srgbClr val="007366"/>
                </a:solidFill>
                <a:latin typeface="Austin Cyr Bold" panose="02020803070702030403" pitchFamily="18" charset="-52"/>
              </a:rPr>
            </a:br>
            <a:r>
              <a:rPr lang="ru-RU" sz="4000" dirty="0" smtClean="0">
                <a:solidFill>
                  <a:srgbClr val="007366"/>
                </a:solidFill>
                <a:latin typeface="Austin Cyr Bold" panose="02020803070702030403" pitchFamily="18" charset="-52"/>
              </a:rPr>
              <a:t>в 2023 году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80" y="523819"/>
            <a:ext cx="4553936" cy="15431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4914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INMFO\Desktop\Скриншот 29-01-2023 1230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771" y="1770744"/>
            <a:ext cx="8684215" cy="5517726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525" y="638628"/>
            <a:ext cx="9701810" cy="1465943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2000" b="1" dirty="0" smtClean="0">
                <a:solidFill>
                  <a:srgbClr val="078877"/>
                </a:solidFill>
                <a:latin typeface="Alegreya Sans Medium" panose="00000600000000000000" pitchFamily="2" charset="0"/>
              </a:rPr>
              <a:t>Подача заявок на циклы по ДПП на основе комплексных заявок,</a:t>
            </a:r>
            <a:br>
              <a:rPr lang="ru-RU" sz="2000" b="1" dirty="0" smtClean="0">
                <a:solidFill>
                  <a:srgbClr val="078877"/>
                </a:solidFill>
                <a:latin typeface="Alegreya Sans Medium" panose="00000600000000000000" pitchFamily="2" charset="0"/>
              </a:rPr>
            </a:br>
            <a:r>
              <a:rPr lang="ru-RU" sz="2000" b="1" dirty="0" smtClean="0">
                <a:solidFill>
                  <a:srgbClr val="078877"/>
                </a:solidFill>
                <a:latin typeface="Alegreya Sans Medium" panose="00000600000000000000" pitchFamily="2" charset="0"/>
              </a:rPr>
              <a:t>находящихся в статусе «Согласована образовательной </a:t>
            </a:r>
            <a:br>
              <a:rPr lang="ru-RU" sz="2000" b="1" dirty="0" smtClean="0">
                <a:solidFill>
                  <a:srgbClr val="078877"/>
                </a:solidFill>
                <a:latin typeface="Alegreya Sans Medium" panose="00000600000000000000" pitchFamily="2" charset="0"/>
              </a:rPr>
            </a:br>
            <a:r>
              <a:rPr lang="ru-RU" sz="2000" b="1" dirty="0" smtClean="0">
                <a:solidFill>
                  <a:srgbClr val="078877"/>
                </a:solidFill>
                <a:latin typeface="Alegreya Sans Medium" panose="00000600000000000000" pitchFamily="2" charset="0"/>
              </a:rPr>
              <a:t>организацией» и «Частично согласована образовательной </a:t>
            </a:r>
            <a:br>
              <a:rPr lang="ru-RU" sz="2000" b="1" dirty="0" smtClean="0">
                <a:solidFill>
                  <a:srgbClr val="078877"/>
                </a:solidFill>
                <a:latin typeface="Alegreya Sans Medium" panose="00000600000000000000" pitchFamily="2" charset="0"/>
              </a:rPr>
            </a:br>
            <a:r>
              <a:rPr lang="ru-RU" sz="2000" b="1" dirty="0" smtClean="0">
                <a:solidFill>
                  <a:srgbClr val="078877"/>
                </a:solidFill>
                <a:latin typeface="Alegreya Sans Medium" panose="00000600000000000000" pitchFamily="2" charset="0"/>
              </a:rPr>
              <a:t>организацией»</a:t>
            </a:r>
            <a:endParaRPr lang="ru-RU" sz="3600" dirty="0">
              <a:solidFill>
                <a:srgbClr val="078877"/>
              </a:solidFill>
              <a:latin typeface="Austin Cyr Bold" panose="02020803070702030403" pitchFamily="18" charset="-52"/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="" xmlns:a16="http://schemas.microsoft.com/office/drawing/2014/main" id="{8335ABAF-6E49-4430-A980-28392B80CE90}"/>
              </a:ext>
            </a:extLst>
          </p:cNvPr>
          <p:cNvSpPr txBox="1">
            <a:spLocks/>
          </p:cNvSpPr>
          <p:nvPr/>
        </p:nvSpPr>
        <p:spPr>
          <a:xfrm>
            <a:off x="187668" y="7000822"/>
            <a:ext cx="3830150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volgmed.ru</a:t>
            </a:r>
            <a:r>
              <a:rPr lang="ru-RU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 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5C73DAE1-4080-4B39-9E7F-DA8C5B93AF1E}"/>
              </a:ext>
            </a:extLst>
          </p:cNvPr>
          <p:cNvSpPr txBox="1">
            <a:spLocks/>
          </p:cNvSpPr>
          <p:nvPr/>
        </p:nvSpPr>
        <p:spPr>
          <a:xfrm>
            <a:off x="9816578" y="7014676"/>
            <a:ext cx="777532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 smtClean="0">
                <a:solidFill>
                  <a:srgbClr val="078877"/>
                </a:solidFill>
                <a:latin typeface="Alegreya Sans" panose="00000500000000000000" pitchFamily="2" charset="0"/>
              </a:rPr>
              <a:t>2023 </a:t>
            </a:r>
            <a:endParaRPr lang="ru-RU" sz="1800" dirty="0">
              <a:solidFill>
                <a:srgbClr val="078877"/>
              </a:solidFill>
              <a:latin typeface="Alegreya Sans" panose="00000500000000000000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8927167" y="406590"/>
            <a:ext cx="1405131" cy="13685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5752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INMFO\Desktop\Скриншот 29-01-2023 1231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2753" y="2000678"/>
            <a:ext cx="8040896" cy="5442886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525" y="638628"/>
            <a:ext cx="9701810" cy="1465943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2000" b="1" dirty="0" smtClean="0">
                <a:solidFill>
                  <a:srgbClr val="078877"/>
                </a:solidFill>
                <a:latin typeface="Alegreya Sans Medium" panose="00000600000000000000" pitchFamily="2" charset="0"/>
              </a:rPr>
              <a:t>Подача заявок на циклы по ДПП на основе комплексных заявок,</a:t>
            </a:r>
            <a:br>
              <a:rPr lang="ru-RU" sz="2000" b="1" dirty="0" smtClean="0">
                <a:solidFill>
                  <a:srgbClr val="078877"/>
                </a:solidFill>
                <a:latin typeface="Alegreya Sans Medium" panose="00000600000000000000" pitchFamily="2" charset="0"/>
              </a:rPr>
            </a:br>
            <a:r>
              <a:rPr lang="ru-RU" sz="2000" b="1" dirty="0" smtClean="0">
                <a:solidFill>
                  <a:srgbClr val="078877"/>
                </a:solidFill>
                <a:latin typeface="Alegreya Sans Medium" panose="00000600000000000000" pitchFamily="2" charset="0"/>
              </a:rPr>
              <a:t>находящихся в статусе «Согласована образовательной </a:t>
            </a:r>
            <a:br>
              <a:rPr lang="ru-RU" sz="2000" b="1" dirty="0" smtClean="0">
                <a:solidFill>
                  <a:srgbClr val="078877"/>
                </a:solidFill>
                <a:latin typeface="Alegreya Sans Medium" panose="00000600000000000000" pitchFamily="2" charset="0"/>
              </a:rPr>
            </a:br>
            <a:r>
              <a:rPr lang="ru-RU" sz="2000" b="1" dirty="0" smtClean="0">
                <a:solidFill>
                  <a:srgbClr val="078877"/>
                </a:solidFill>
                <a:latin typeface="Alegreya Sans Medium" panose="00000600000000000000" pitchFamily="2" charset="0"/>
              </a:rPr>
              <a:t>организацией» и «Частично согласована образовательной </a:t>
            </a:r>
            <a:br>
              <a:rPr lang="ru-RU" sz="2000" b="1" dirty="0" smtClean="0">
                <a:solidFill>
                  <a:srgbClr val="078877"/>
                </a:solidFill>
                <a:latin typeface="Alegreya Sans Medium" panose="00000600000000000000" pitchFamily="2" charset="0"/>
              </a:rPr>
            </a:br>
            <a:r>
              <a:rPr lang="ru-RU" sz="2000" b="1" dirty="0" smtClean="0">
                <a:solidFill>
                  <a:srgbClr val="078877"/>
                </a:solidFill>
                <a:latin typeface="Alegreya Sans Medium" panose="00000600000000000000" pitchFamily="2" charset="0"/>
              </a:rPr>
              <a:t>организацией»</a:t>
            </a:r>
            <a:endParaRPr lang="ru-RU" sz="3600" dirty="0">
              <a:solidFill>
                <a:srgbClr val="078877"/>
              </a:solidFill>
              <a:latin typeface="Austin Cyr Bold" panose="02020803070702030403" pitchFamily="18" charset="-52"/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="" xmlns:a16="http://schemas.microsoft.com/office/drawing/2014/main" id="{8335ABAF-6E49-4430-A980-28392B80CE90}"/>
              </a:ext>
            </a:extLst>
          </p:cNvPr>
          <p:cNvSpPr txBox="1">
            <a:spLocks/>
          </p:cNvSpPr>
          <p:nvPr/>
        </p:nvSpPr>
        <p:spPr>
          <a:xfrm>
            <a:off x="187668" y="7000822"/>
            <a:ext cx="3830150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volgmed.ru</a:t>
            </a:r>
            <a:r>
              <a:rPr lang="ru-RU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 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5C73DAE1-4080-4B39-9E7F-DA8C5B93AF1E}"/>
              </a:ext>
            </a:extLst>
          </p:cNvPr>
          <p:cNvSpPr txBox="1">
            <a:spLocks/>
          </p:cNvSpPr>
          <p:nvPr/>
        </p:nvSpPr>
        <p:spPr>
          <a:xfrm>
            <a:off x="9816578" y="7014676"/>
            <a:ext cx="777532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 smtClean="0">
                <a:solidFill>
                  <a:srgbClr val="078877"/>
                </a:solidFill>
                <a:latin typeface="Alegreya Sans" panose="00000500000000000000" pitchFamily="2" charset="0"/>
              </a:rPr>
              <a:t>2023 </a:t>
            </a:r>
            <a:endParaRPr lang="ru-RU" sz="1800" dirty="0">
              <a:solidFill>
                <a:srgbClr val="078877"/>
              </a:solidFill>
              <a:latin typeface="Alegreya Sans" panose="00000500000000000000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8927167" y="406590"/>
            <a:ext cx="1405131" cy="13685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5752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554" y="406590"/>
            <a:ext cx="8404760" cy="1791665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4400" dirty="0" smtClean="0">
                <a:solidFill>
                  <a:srgbClr val="078877"/>
                </a:solidFill>
                <a:latin typeface="Austin Cyr Bold" panose="02020803070702030403" pitchFamily="18" charset="-52"/>
              </a:rPr>
              <a:t>Подача заявок на циклы по ДПП на основе комплексных заявок</a:t>
            </a:r>
            <a:endParaRPr lang="ru-RU" sz="4400" dirty="0">
              <a:solidFill>
                <a:srgbClr val="078877"/>
              </a:solidFill>
              <a:latin typeface="Austin Cyr Bold" panose="02020803070702030403" pitchFamily="18" charset="-52"/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="" xmlns:a16="http://schemas.microsoft.com/office/drawing/2014/main" id="{8335ABAF-6E49-4430-A980-28392B80CE90}"/>
              </a:ext>
            </a:extLst>
          </p:cNvPr>
          <p:cNvSpPr txBox="1">
            <a:spLocks/>
          </p:cNvSpPr>
          <p:nvPr/>
        </p:nvSpPr>
        <p:spPr>
          <a:xfrm>
            <a:off x="187668" y="7000822"/>
            <a:ext cx="3830150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volgmed.ru</a:t>
            </a:r>
            <a:r>
              <a:rPr lang="ru-RU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 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5C73DAE1-4080-4B39-9E7F-DA8C5B93AF1E}"/>
              </a:ext>
            </a:extLst>
          </p:cNvPr>
          <p:cNvSpPr txBox="1">
            <a:spLocks/>
          </p:cNvSpPr>
          <p:nvPr/>
        </p:nvSpPr>
        <p:spPr>
          <a:xfrm>
            <a:off x="9816578" y="7014676"/>
            <a:ext cx="777532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 smtClean="0">
                <a:solidFill>
                  <a:srgbClr val="078877"/>
                </a:solidFill>
                <a:latin typeface="Alegreya Sans" panose="00000500000000000000" pitchFamily="2" charset="0"/>
              </a:rPr>
              <a:t>2023 </a:t>
            </a:r>
            <a:endParaRPr lang="ru-RU" sz="1800" dirty="0">
              <a:solidFill>
                <a:srgbClr val="078877"/>
              </a:solidFill>
              <a:latin typeface="Alegreya Sans" panose="00000500000000000000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8927167" y="406590"/>
            <a:ext cx="1405131" cy="136855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827314" y="2407961"/>
            <a:ext cx="949234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78877"/>
                </a:solidFill>
                <a:latin typeface="Alegreya Sans Medium" panose="00000600000000000000" pitchFamily="2" charset="0"/>
              </a:rPr>
              <a:t>ВАЖНО!</a:t>
            </a:r>
            <a:r>
              <a:rPr lang="ru-RU" sz="2800" dirty="0" smtClean="0">
                <a:solidFill>
                  <a:srgbClr val="078877"/>
                </a:solidFill>
                <a:latin typeface="Alegreya Sans Medium" panose="00000600000000000000" pitchFamily="2" charset="0"/>
              </a:rPr>
              <a:t> В реестре отображаются только те работники, которые есть в ФРМР, зарегистрированы на Портале как специалисты и имеют хотя бы один активный пятилетний цикл.</a:t>
            </a:r>
          </a:p>
          <a:p>
            <a:pPr>
              <a:buFont typeface="Arial" pitchFamily="34" charset="0"/>
              <a:buChar char="•"/>
            </a:pPr>
            <a:endParaRPr lang="ru-RU" sz="2800" dirty="0" smtClean="0">
              <a:solidFill>
                <a:srgbClr val="078877"/>
              </a:solidFill>
              <a:latin typeface="Alegreya Sans Medium" panose="000006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752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554" y="406590"/>
            <a:ext cx="9701810" cy="1791665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4800" dirty="0" smtClean="0">
                <a:solidFill>
                  <a:srgbClr val="078877"/>
                </a:solidFill>
                <a:latin typeface="Austin Cyr Bold" panose="02020803070702030403" pitchFamily="18" charset="-52"/>
              </a:rPr>
              <a:t>Сроки (Кафедра ДПО) </a:t>
            </a:r>
            <a:endParaRPr lang="ru-RU" sz="4800" dirty="0">
              <a:solidFill>
                <a:srgbClr val="078877"/>
              </a:solidFill>
              <a:latin typeface="Austin Cyr Bold" panose="02020803070702030403" pitchFamily="18" charset="-52"/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="" xmlns:a16="http://schemas.microsoft.com/office/drawing/2014/main" id="{8335ABAF-6E49-4430-A980-28392B80CE90}"/>
              </a:ext>
            </a:extLst>
          </p:cNvPr>
          <p:cNvSpPr txBox="1">
            <a:spLocks/>
          </p:cNvSpPr>
          <p:nvPr/>
        </p:nvSpPr>
        <p:spPr>
          <a:xfrm>
            <a:off x="187668" y="7000822"/>
            <a:ext cx="3830150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volgmed.ru</a:t>
            </a:r>
            <a:r>
              <a:rPr lang="ru-RU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 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5C73DAE1-4080-4B39-9E7F-DA8C5B93AF1E}"/>
              </a:ext>
            </a:extLst>
          </p:cNvPr>
          <p:cNvSpPr txBox="1">
            <a:spLocks/>
          </p:cNvSpPr>
          <p:nvPr/>
        </p:nvSpPr>
        <p:spPr>
          <a:xfrm>
            <a:off x="9816578" y="7014676"/>
            <a:ext cx="777532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 smtClean="0">
                <a:solidFill>
                  <a:srgbClr val="078877"/>
                </a:solidFill>
                <a:latin typeface="Alegreya Sans" panose="00000500000000000000" pitchFamily="2" charset="0"/>
              </a:rPr>
              <a:t>2023 </a:t>
            </a:r>
            <a:endParaRPr lang="ru-RU" sz="1800" dirty="0">
              <a:solidFill>
                <a:srgbClr val="078877"/>
              </a:solidFill>
              <a:latin typeface="Alegreya Sans" panose="00000500000000000000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8927167" y="406590"/>
            <a:ext cx="1405131" cy="136855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827314" y="2407961"/>
            <a:ext cx="949234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078877"/>
                </a:solidFill>
                <a:latin typeface="Alegreya Sans Medium" panose="00000600000000000000" pitchFamily="2" charset="0"/>
              </a:rPr>
              <a:t>Анализ соответствия поданных заявок на квартал с УПП – </a:t>
            </a:r>
            <a:r>
              <a:rPr lang="ru-RU" sz="3200" b="1" dirty="0" smtClean="0">
                <a:solidFill>
                  <a:srgbClr val="078877"/>
                </a:solidFill>
                <a:latin typeface="Alegreya Sans Medium" panose="00000600000000000000" pitchFamily="2" charset="0"/>
              </a:rPr>
              <a:t>не позже чем за 1 месяц </a:t>
            </a:r>
            <a:r>
              <a:rPr lang="ru-RU" sz="3200" dirty="0" smtClean="0">
                <a:solidFill>
                  <a:srgbClr val="078877"/>
                </a:solidFill>
                <a:latin typeface="Alegreya Sans Medium" panose="00000600000000000000" pitchFamily="2" charset="0"/>
              </a:rPr>
              <a:t>до начала цикла (выгрузка)</a:t>
            </a:r>
          </a:p>
          <a:p>
            <a:pPr>
              <a:buFont typeface="Arial" pitchFamily="34" charset="0"/>
              <a:buChar char="•"/>
            </a:pPr>
            <a:endParaRPr lang="ru-RU" sz="3200" dirty="0" smtClean="0">
              <a:solidFill>
                <a:srgbClr val="078877"/>
              </a:solidFill>
              <a:latin typeface="Alegreya Sans Medium" panose="00000600000000000000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078877"/>
                </a:solidFill>
                <a:latin typeface="Alegreya Sans Medium" panose="00000600000000000000" pitchFamily="2" charset="0"/>
              </a:rPr>
              <a:t>Проведение мероприятий по обеспечению выполнения УПП – </a:t>
            </a:r>
            <a:r>
              <a:rPr lang="ru-RU" sz="3200" b="1" dirty="0" smtClean="0">
                <a:solidFill>
                  <a:srgbClr val="078877"/>
                </a:solidFill>
                <a:latin typeface="Alegreya Sans Medium" panose="00000600000000000000" pitchFamily="2" charset="0"/>
              </a:rPr>
              <a:t>примерно за месяц до начала цикла</a:t>
            </a:r>
            <a:r>
              <a:rPr lang="ru-RU" sz="3200" dirty="0" smtClean="0">
                <a:solidFill>
                  <a:srgbClr val="078877"/>
                </a:solidFill>
                <a:latin typeface="Alegreya Sans Medium" panose="00000600000000000000" pitchFamily="2" charset="0"/>
              </a:rPr>
              <a:t> (поиск контингента)</a:t>
            </a:r>
          </a:p>
        </p:txBody>
      </p:sp>
    </p:spTree>
    <p:extLst>
      <p:ext uri="{BB962C8B-B14F-4D97-AF65-F5344CB8AC3E}">
        <p14:creationId xmlns="" xmlns:p14="http://schemas.microsoft.com/office/powerpoint/2010/main" val="215752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NMFO\Desktop\Скриншот 27-01-2023 0820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0" y="2992075"/>
            <a:ext cx="9129486" cy="4243977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554" y="406590"/>
            <a:ext cx="9701810" cy="1791665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4800" dirty="0" smtClean="0">
                <a:solidFill>
                  <a:srgbClr val="078877"/>
                </a:solidFill>
                <a:latin typeface="Austin Cyr Bold" panose="02020803070702030403" pitchFamily="18" charset="-52"/>
              </a:rPr>
              <a:t>Информация </a:t>
            </a:r>
            <a:endParaRPr lang="ru-RU" sz="4800" dirty="0">
              <a:solidFill>
                <a:srgbClr val="078877"/>
              </a:solidFill>
              <a:latin typeface="Austin Cyr Bold" panose="02020803070702030403" pitchFamily="18" charset="-52"/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="" xmlns:a16="http://schemas.microsoft.com/office/drawing/2014/main" id="{8335ABAF-6E49-4430-A980-28392B80CE90}"/>
              </a:ext>
            </a:extLst>
          </p:cNvPr>
          <p:cNvSpPr txBox="1">
            <a:spLocks/>
          </p:cNvSpPr>
          <p:nvPr/>
        </p:nvSpPr>
        <p:spPr>
          <a:xfrm>
            <a:off x="187668" y="7000822"/>
            <a:ext cx="3830150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volgmed.ru</a:t>
            </a:r>
            <a:r>
              <a:rPr lang="ru-RU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 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5C73DAE1-4080-4B39-9E7F-DA8C5B93AF1E}"/>
              </a:ext>
            </a:extLst>
          </p:cNvPr>
          <p:cNvSpPr txBox="1">
            <a:spLocks/>
          </p:cNvSpPr>
          <p:nvPr/>
        </p:nvSpPr>
        <p:spPr>
          <a:xfrm>
            <a:off x="9816578" y="7014676"/>
            <a:ext cx="777532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 smtClean="0">
                <a:solidFill>
                  <a:srgbClr val="078877"/>
                </a:solidFill>
                <a:latin typeface="Alegreya Sans" panose="00000500000000000000" pitchFamily="2" charset="0"/>
              </a:rPr>
              <a:t>2023 </a:t>
            </a:r>
            <a:endParaRPr lang="ru-RU" sz="1800" dirty="0">
              <a:solidFill>
                <a:srgbClr val="078877"/>
              </a:solidFill>
              <a:latin typeface="Alegreya Sans" panose="00000500000000000000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8927167" y="406590"/>
            <a:ext cx="1405131" cy="136855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827314" y="2407961"/>
            <a:ext cx="94923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078877"/>
                </a:solidFill>
                <a:latin typeface="Alegreya Sans Medium" panose="00000600000000000000" pitchFamily="2" charset="0"/>
              </a:rPr>
              <a:t> </a:t>
            </a:r>
            <a:r>
              <a:rPr lang="en-US" sz="3200" dirty="0" smtClean="0">
                <a:solidFill>
                  <a:srgbClr val="078877"/>
                </a:solidFill>
                <a:latin typeface="Alegreya Sans Medium" panose="00000600000000000000" pitchFamily="2" charset="0"/>
              </a:rPr>
              <a:t>https://edu.rosminzdrav.ru/index.php?id=297</a:t>
            </a:r>
            <a:endParaRPr lang="ru-RU" sz="3200" dirty="0" smtClean="0">
              <a:solidFill>
                <a:srgbClr val="078877"/>
              </a:solidFill>
              <a:latin typeface="Alegreya Sans Medium" panose="000006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752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05661" y="5167032"/>
            <a:ext cx="7422952" cy="181927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lnSpc>
                <a:spcPct val="100000"/>
              </a:lnSpc>
            </a:pPr>
            <a:r>
              <a:rPr lang="ru-RU" sz="2800" dirty="0">
                <a:solidFill>
                  <a:srgbClr val="007366"/>
                </a:solidFill>
                <a:latin typeface="Austin Cyr Bold" panose="02020803070702030403" pitchFamily="18" charset="-52"/>
              </a:rPr>
              <a:t>БЛАГОДАРЮ </a:t>
            </a:r>
            <a:br>
              <a:rPr lang="ru-RU" sz="2800" dirty="0">
                <a:solidFill>
                  <a:srgbClr val="007366"/>
                </a:solidFill>
                <a:latin typeface="Austin Cyr Bold" panose="02020803070702030403" pitchFamily="18" charset="-52"/>
              </a:rPr>
            </a:br>
            <a:r>
              <a:rPr lang="ru-RU" sz="2800" dirty="0">
                <a:solidFill>
                  <a:srgbClr val="007366"/>
                </a:solidFill>
                <a:latin typeface="Austin Cyr Bold" panose="02020803070702030403" pitchFamily="18" charset="-52"/>
              </a:rPr>
              <a:t>ЗА УДЕЛЁННОЕ ВРЕМЯ!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80" y="523819"/>
            <a:ext cx="4553936" cy="1543106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988485" y="3248585"/>
            <a:ext cx="7422952" cy="18192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100794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007366"/>
              </a:solidFill>
              <a:effectLst/>
              <a:uLnTx/>
              <a:uFillTx/>
              <a:latin typeface="Austin Cyr Bold" panose="02020803070702030403" pitchFamily="18" charset="-52"/>
              <a:ea typeface="+mj-ea"/>
              <a:cs typeface="+mj-cs"/>
            </a:endParaRPr>
          </a:p>
          <a:p>
            <a:pPr marL="0" marR="0" lvl="0" indent="0" algn="ctr" defTabSz="100794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rgbClr val="007366"/>
                </a:solidFill>
                <a:latin typeface="Austin Cyr Bold" panose="02020803070702030403" pitchFamily="18" charset="-52"/>
                <a:ea typeface="+mj-ea"/>
                <a:cs typeface="+mj-cs"/>
              </a:rPr>
              <a:t>Контакты:</a:t>
            </a:r>
          </a:p>
          <a:p>
            <a:pPr marL="0" marR="0" lvl="0" indent="0" algn="ctr" defTabSz="100794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007366"/>
              </a:solidFill>
              <a:effectLst/>
              <a:uLnTx/>
              <a:uFillTx/>
              <a:latin typeface="Austin Cyr Bold" panose="02020803070702030403" pitchFamily="18" charset="-52"/>
              <a:ea typeface="+mj-ea"/>
              <a:cs typeface="+mj-cs"/>
            </a:endParaRPr>
          </a:p>
          <a:p>
            <a:pPr marL="0" marR="0" lvl="0" indent="0" algn="ctr" defTabSz="100794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366"/>
                </a:solidFill>
                <a:effectLst/>
                <a:uLnTx/>
                <a:uFillTx/>
                <a:latin typeface="Austin Cyr Bold" panose="02020803070702030403" pitchFamily="18" charset="-52"/>
                <a:ea typeface="+mj-ea"/>
                <a:cs typeface="+mj-cs"/>
              </a:rPr>
              <a:t>38-53-66</a:t>
            </a:r>
          </a:p>
          <a:p>
            <a:pPr marL="0" marR="0" lvl="0" indent="0" algn="ctr" defTabSz="100794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 smtClean="0">
                <a:solidFill>
                  <a:srgbClr val="007366"/>
                </a:solidFill>
                <a:latin typeface="Austin Cyr Bold" panose="02020803070702030403" pitchFamily="18" charset="-52"/>
                <a:ea typeface="+mj-ea"/>
                <a:cs typeface="+mj-cs"/>
              </a:rPr>
              <a:t>fuvnmo@yandex.ru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007366"/>
              </a:solidFill>
              <a:effectLst/>
              <a:uLnTx/>
              <a:uFillTx/>
              <a:latin typeface="Austin Cyr Bold" panose="02020803070702030403" pitchFamily="18" charset="-52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701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INMFO\Desktop\Скриншот 09-01-2023 2243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477" y="1412776"/>
            <a:ext cx="9690498" cy="5445223"/>
          </a:xfrm>
          <a:prstGeom prst="rect">
            <a:avLst/>
          </a:prstGeom>
          <a:noFill/>
        </p:spPr>
      </p:pic>
      <p:sp>
        <p:nvSpPr>
          <p:cNvPr id="8" name="Подзаголовок 2">
            <a:extLst>
              <a:ext uri="{FF2B5EF4-FFF2-40B4-BE49-F238E27FC236}">
                <a16:creationId xmlns="" xmlns:a16="http://schemas.microsoft.com/office/drawing/2014/main" id="{8335ABAF-6E49-4430-A980-28392B80CE90}"/>
              </a:ext>
            </a:extLst>
          </p:cNvPr>
          <p:cNvSpPr txBox="1">
            <a:spLocks/>
          </p:cNvSpPr>
          <p:nvPr/>
        </p:nvSpPr>
        <p:spPr>
          <a:xfrm>
            <a:off x="187668" y="7000822"/>
            <a:ext cx="3830150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volgmed.ru</a:t>
            </a:r>
            <a:r>
              <a:rPr lang="ru-RU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 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5C73DAE1-4080-4B39-9E7F-DA8C5B93AF1E}"/>
              </a:ext>
            </a:extLst>
          </p:cNvPr>
          <p:cNvSpPr txBox="1">
            <a:spLocks/>
          </p:cNvSpPr>
          <p:nvPr/>
        </p:nvSpPr>
        <p:spPr>
          <a:xfrm>
            <a:off x="9816578" y="7014676"/>
            <a:ext cx="777532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 smtClean="0">
                <a:solidFill>
                  <a:srgbClr val="078877"/>
                </a:solidFill>
                <a:latin typeface="Alegreya Sans" panose="00000500000000000000" pitchFamily="2" charset="0"/>
              </a:rPr>
              <a:t>2023 </a:t>
            </a:r>
            <a:endParaRPr lang="ru-RU" sz="1800" dirty="0">
              <a:solidFill>
                <a:srgbClr val="078877"/>
              </a:solidFill>
              <a:latin typeface="Alegreya Sans" panose="00000500000000000000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8927167" y="406590"/>
            <a:ext cx="1405131" cy="13685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5752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554" y="406590"/>
            <a:ext cx="9701810" cy="1791665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4800" dirty="0" smtClean="0">
                <a:solidFill>
                  <a:srgbClr val="078877"/>
                </a:solidFill>
                <a:latin typeface="Austin Cyr Bold" panose="02020803070702030403" pitchFamily="18" charset="-52"/>
              </a:rPr>
              <a:t>Работодатели</a:t>
            </a:r>
            <a:endParaRPr lang="ru-RU" sz="4800" dirty="0">
              <a:solidFill>
                <a:srgbClr val="078877"/>
              </a:solidFill>
              <a:latin typeface="Austin Cyr Bold" panose="02020803070702030403" pitchFamily="18" charset="-52"/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="" xmlns:a16="http://schemas.microsoft.com/office/drawing/2014/main" id="{8335ABAF-6E49-4430-A980-28392B80CE90}"/>
              </a:ext>
            </a:extLst>
          </p:cNvPr>
          <p:cNvSpPr txBox="1">
            <a:spLocks/>
          </p:cNvSpPr>
          <p:nvPr/>
        </p:nvSpPr>
        <p:spPr>
          <a:xfrm>
            <a:off x="187668" y="7000822"/>
            <a:ext cx="3830150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volgmed.ru</a:t>
            </a:r>
            <a:r>
              <a:rPr lang="ru-RU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 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5C73DAE1-4080-4B39-9E7F-DA8C5B93AF1E}"/>
              </a:ext>
            </a:extLst>
          </p:cNvPr>
          <p:cNvSpPr txBox="1">
            <a:spLocks/>
          </p:cNvSpPr>
          <p:nvPr/>
        </p:nvSpPr>
        <p:spPr>
          <a:xfrm>
            <a:off x="9816578" y="7014676"/>
            <a:ext cx="777532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 smtClean="0">
                <a:solidFill>
                  <a:srgbClr val="078877"/>
                </a:solidFill>
                <a:latin typeface="Alegreya Sans" panose="00000500000000000000" pitchFamily="2" charset="0"/>
              </a:rPr>
              <a:t>2023 </a:t>
            </a:r>
            <a:endParaRPr lang="ru-RU" sz="1800" dirty="0">
              <a:solidFill>
                <a:srgbClr val="078877"/>
              </a:solidFill>
              <a:latin typeface="Alegreya Sans" panose="00000500000000000000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8927167" y="406590"/>
            <a:ext cx="1405131" cy="136855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827314" y="2407961"/>
            <a:ext cx="949234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78877"/>
                </a:solidFill>
                <a:latin typeface="Alegreya Sans Medium" panose="00000600000000000000" pitchFamily="2" charset="0"/>
              </a:rPr>
              <a:t> подают заявки на ДПП ПК и ПП на февраль - март 2023 года в срок </a:t>
            </a:r>
            <a:r>
              <a:rPr lang="ru-RU" sz="2800" b="1" dirty="0" smtClean="0">
                <a:solidFill>
                  <a:srgbClr val="078877"/>
                </a:solidFill>
                <a:latin typeface="Alegreya Sans Medium" panose="00000600000000000000" pitchFamily="2" charset="0"/>
              </a:rPr>
              <a:t>до 16.02.2023</a:t>
            </a:r>
          </a:p>
          <a:p>
            <a:pPr>
              <a:buFont typeface="Arial" pitchFamily="34" charset="0"/>
              <a:buChar char="•"/>
            </a:pPr>
            <a:endParaRPr lang="ru-RU" sz="2800" dirty="0" smtClean="0">
              <a:solidFill>
                <a:srgbClr val="078877"/>
              </a:solidFill>
              <a:latin typeface="Alegreya Sans Medium" panose="00000600000000000000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78877"/>
                </a:solidFill>
                <a:latin typeface="Alegreya Sans Medium" panose="00000600000000000000" pitchFamily="2" charset="0"/>
              </a:rPr>
              <a:t> Остальные заявки рекомендуется подавать </a:t>
            </a:r>
            <a:r>
              <a:rPr lang="ru-RU" sz="2800" b="1" dirty="0" smtClean="0">
                <a:solidFill>
                  <a:srgbClr val="078877"/>
                </a:solidFill>
                <a:latin typeface="Alegreya Sans Medium" panose="00000600000000000000" pitchFamily="2" charset="0"/>
              </a:rPr>
              <a:t>за месяц </a:t>
            </a:r>
            <a:r>
              <a:rPr lang="ru-RU" sz="2800" dirty="0" smtClean="0">
                <a:solidFill>
                  <a:srgbClr val="078877"/>
                </a:solidFill>
                <a:latin typeface="Alegreya Sans Medium" panose="00000600000000000000" pitchFamily="2" charset="0"/>
              </a:rPr>
              <a:t>до начала следующего </a:t>
            </a:r>
            <a:r>
              <a:rPr lang="ru-RU" sz="2800" b="1" dirty="0" smtClean="0">
                <a:solidFill>
                  <a:srgbClr val="078877"/>
                </a:solidFill>
                <a:latin typeface="Alegreya Sans Medium" panose="00000600000000000000" pitchFamily="2" charset="0"/>
              </a:rPr>
              <a:t>квартала</a:t>
            </a:r>
            <a:endParaRPr lang="ru-RU" sz="2800" b="1" dirty="0">
              <a:solidFill>
                <a:srgbClr val="078877"/>
              </a:solidFill>
              <a:latin typeface="Alegreya Sans Medium" panose="000006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752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NMFO\Desktop\Скриншот 29-01-2023 122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244" y="1453696"/>
            <a:ext cx="10163176" cy="5715000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525" y="0"/>
            <a:ext cx="9701810" cy="1465943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3600" b="1" dirty="0" smtClean="0">
                <a:solidFill>
                  <a:srgbClr val="078877"/>
                </a:solidFill>
                <a:latin typeface="Alegreya Sans Medium" panose="00000600000000000000" pitchFamily="2" charset="0"/>
              </a:rPr>
              <a:t>«Предварительные заявки на ДПП ПК» - «Общие заявки от работодателя»</a:t>
            </a:r>
            <a:endParaRPr lang="ru-RU" sz="3600" dirty="0">
              <a:solidFill>
                <a:srgbClr val="078877"/>
              </a:solidFill>
              <a:latin typeface="Austin Cyr Bold" panose="02020803070702030403" pitchFamily="18" charset="-52"/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="" xmlns:a16="http://schemas.microsoft.com/office/drawing/2014/main" id="{8335ABAF-6E49-4430-A980-28392B80CE90}"/>
              </a:ext>
            </a:extLst>
          </p:cNvPr>
          <p:cNvSpPr txBox="1">
            <a:spLocks/>
          </p:cNvSpPr>
          <p:nvPr/>
        </p:nvSpPr>
        <p:spPr>
          <a:xfrm>
            <a:off x="187668" y="7000822"/>
            <a:ext cx="3830150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volgmed.ru</a:t>
            </a:r>
            <a:r>
              <a:rPr lang="ru-RU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 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5C73DAE1-4080-4B39-9E7F-DA8C5B93AF1E}"/>
              </a:ext>
            </a:extLst>
          </p:cNvPr>
          <p:cNvSpPr txBox="1">
            <a:spLocks/>
          </p:cNvSpPr>
          <p:nvPr/>
        </p:nvSpPr>
        <p:spPr>
          <a:xfrm>
            <a:off x="9816578" y="7014676"/>
            <a:ext cx="777532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 smtClean="0">
                <a:solidFill>
                  <a:srgbClr val="078877"/>
                </a:solidFill>
                <a:latin typeface="Alegreya Sans" panose="00000500000000000000" pitchFamily="2" charset="0"/>
              </a:rPr>
              <a:t>2023 </a:t>
            </a:r>
            <a:endParaRPr lang="ru-RU" sz="1800" dirty="0">
              <a:solidFill>
                <a:srgbClr val="078877"/>
              </a:solidFill>
              <a:latin typeface="Alegreya Sans" panose="00000500000000000000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8927167" y="406590"/>
            <a:ext cx="1405131" cy="13685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5752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525" y="0"/>
            <a:ext cx="9701810" cy="1465943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3600" b="1" dirty="0" smtClean="0">
                <a:solidFill>
                  <a:srgbClr val="078877"/>
                </a:solidFill>
                <a:latin typeface="Alegreya Sans Medium" panose="00000600000000000000" pitchFamily="2" charset="0"/>
              </a:rPr>
              <a:t>«Предварительные заявки на ДПП ПК» - «Общие заявки от работодателя»</a:t>
            </a:r>
            <a:endParaRPr lang="ru-RU" sz="3600" dirty="0">
              <a:solidFill>
                <a:srgbClr val="078877"/>
              </a:solidFill>
              <a:latin typeface="Austin Cyr Bold" panose="02020803070702030403" pitchFamily="18" charset="-52"/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="" xmlns:a16="http://schemas.microsoft.com/office/drawing/2014/main" id="{8335ABAF-6E49-4430-A980-28392B80CE90}"/>
              </a:ext>
            </a:extLst>
          </p:cNvPr>
          <p:cNvSpPr txBox="1">
            <a:spLocks/>
          </p:cNvSpPr>
          <p:nvPr/>
        </p:nvSpPr>
        <p:spPr>
          <a:xfrm>
            <a:off x="187668" y="7000822"/>
            <a:ext cx="3830150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volgmed.ru</a:t>
            </a:r>
            <a:r>
              <a:rPr lang="ru-RU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 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5C73DAE1-4080-4B39-9E7F-DA8C5B93AF1E}"/>
              </a:ext>
            </a:extLst>
          </p:cNvPr>
          <p:cNvSpPr txBox="1">
            <a:spLocks/>
          </p:cNvSpPr>
          <p:nvPr/>
        </p:nvSpPr>
        <p:spPr>
          <a:xfrm>
            <a:off x="9816578" y="7014676"/>
            <a:ext cx="777532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 smtClean="0">
                <a:solidFill>
                  <a:srgbClr val="078877"/>
                </a:solidFill>
                <a:latin typeface="Alegreya Sans" panose="00000500000000000000" pitchFamily="2" charset="0"/>
              </a:rPr>
              <a:t>2023 </a:t>
            </a:r>
            <a:endParaRPr lang="ru-RU" sz="1800" dirty="0">
              <a:solidFill>
                <a:srgbClr val="078877"/>
              </a:solidFill>
              <a:latin typeface="Alegreya Sans" panose="00000500000000000000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8927167" y="406590"/>
            <a:ext cx="1405131" cy="1368555"/>
          </a:xfrm>
          <a:prstGeom prst="rect">
            <a:avLst/>
          </a:prstGeom>
        </p:spPr>
      </p:pic>
      <p:pic>
        <p:nvPicPr>
          <p:cNvPr id="2050" name="Picture 2" descr="C:\Users\INMFO\Desktop\Скриншот 29-01-2023 1222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722" y="2351316"/>
            <a:ext cx="10142684" cy="3636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5752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525" y="638628"/>
            <a:ext cx="9701810" cy="1465943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2000" b="1" dirty="0" smtClean="0">
                <a:solidFill>
                  <a:srgbClr val="078877"/>
                </a:solidFill>
                <a:latin typeface="Alegreya Sans Medium" panose="00000600000000000000" pitchFamily="2" charset="0"/>
              </a:rPr>
              <a:t>Подача заявок на циклы по ДПП на основе комплексных заявок,</a:t>
            </a:r>
            <a:br>
              <a:rPr lang="ru-RU" sz="2000" b="1" dirty="0" smtClean="0">
                <a:solidFill>
                  <a:srgbClr val="078877"/>
                </a:solidFill>
                <a:latin typeface="Alegreya Sans Medium" panose="00000600000000000000" pitchFamily="2" charset="0"/>
              </a:rPr>
            </a:br>
            <a:r>
              <a:rPr lang="ru-RU" sz="2000" b="1" dirty="0" smtClean="0">
                <a:solidFill>
                  <a:srgbClr val="078877"/>
                </a:solidFill>
                <a:latin typeface="Alegreya Sans Medium" panose="00000600000000000000" pitchFamily="2" charset="0"/>
              </a:rPr>
              <a:t>находящихся в статусе «Согласована образовательной </a:t>
            </a:r>
            <a:br>
              <a:rPr lang="ru-RU" sz="2000" b="1" dirty="0" smtClean="0">
                <a:solidFill>
                  <a:srgbClr val="078877"/>
                </a:solidFill>
                <a:latin typeface="Alegreya Sans Medium" panose="00000600000000000000" pitchFamily="2" charset="0"/>
              </a:rPr>
            </a:br>
            <a:r>
              <a:rPr lang="ru-RU" sz="2000" b="1" dirty="0" smtClean="0">
                <a:solidFill>
                  <a:srgbClr val="078877"/>
                </a:solidFill>
                <a:latin typeface="Alegreya Sans Medium" panose="00000600000000000000" pitchFamily="2" charset="0"/>
              </a:rPr>
              <a:t>организацией» и «Частично согласована образовательной </a:t>
            </a:r>
            <a:br>
              <a:rPr lang="ru-RU" sz="2000" b="1" dirty="0" smtClean="0">
                <a:solidFill>
                  <a:srgbClr val="078877"/>
                </a:solidFill>
                <a:latin typeface="Alegreya Sans Medium" panose="00000600000000000000" pitchFamily="2" charset="0"/>
              </a:rPr>
            </a:br>
            <a:r>
              <a:rPr lang="ru-RU" sz="2000" b="1" dirty="0" smtClean="0">
                <a:solidFill>
                  <a:srgbClr val="078877"/>
                </a:solidFill>
                <a:latin typeface="Alegreya Sans Medium" panose="00000600000000000000" pitchFamily="2" charset="0"/>
              </a:rPr>
              <a:t>организацией»</a:t>
            </a:r>
            <a:endParaRPr lang="ru-RU" sz="3600" dirty="0">
              <a:solidFill>
                <a:srgbClr val="078877"/>
              </a:solidFill>
              <a:latin typeface="Austin Cyr Bold" panose="02020803070702030403" pitchFamily="18" charset="-52"/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="" xmlns:a16="http://schemas.microsoft.com/office/drawing/2014/main" id="{8335ABAF-6E49-4430-A980-28392B80CE90}"/>
              </a:ext>
            </a:extLst>
          </p:cNvPr>
          <p:cNvSpPr txBox="1">
            <a:spLocks/>
          </p:cNvSpPr>
          <p:nvPr/>
        </p:nvSpPr>
        <p:spPr>
          <a:xfrm>
            <a:off x="187668" y="7000822"/>
            <a:ext cx="3830150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volgmed.ru</a:t>
            </a:r>
            <a:r>
              <a:rPr lang="ru-RU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 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5C73DAE1-4080-4B39-9E7F-DA8C5B93AF1E}"/>
              </a:ext>
            </a:extLst>
          </p:cNvPr>
          <p:cNvSpPr txBox="1">
            <a:spLocks/>
          </p:cNvSpPr>
          <p:nvPr/>
        </p:nvSpPr>
        <p:spPr>
          <a:xfrm>
            <a:off x="9816578" y="7014676"/>
            <a:ext cx="777532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 smtClean="0">
                <a:solidFill>
                  <a:srgbClr val="078877"/>
                </a:solidFill>
                <a:latin typeface="Alegreya Sans" panose="00000500000000000000" pitchFamily="2" charset="0"/>
              </a:rPr>
              <a:t>2023 </a:t>
            </a:r>
            <a:endParaRPr lang="ru-RU" sz="1800" dirty="0">
              <a:solidFill>
                <a:srgbClr val="078877"/>
              </a:solidFill>
              <a:latin typeface="Alegreya Sans" panose="00000500000000000000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8927167" y="406590"/>
            <a:ext cx="1405131" cy="1368555"/>
          </a:xfrm>
          <a:prstGeom prst="rect">
            <a:avLst/>
          </a:prstGeom>
        </p:spPr>
      </p:pic>
      <p:pic>
        <p:nvPicPr>
          <p:cNvPr id="3074" name="Picture 2" descr="C:\Users\INMFO\Desktop\Скриншот 29-01-2023 1226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834" y="2481953"/>
            <a:ext cx="10089318" cy="39510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5752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INMFO\Desktop\Скриншот 29-01-2023 1226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4374" y="2260373"/>
            <a:ext cx="8077200" cy="4972050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525" y="638628"/>
            <a:ext cx="9701810" cy="1465943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2000" b="1" dirty="0" smtClean="0">
                <a:solidFill>
                  <a:srgbClr val="078877"/>
                </a:solidFill>
                <a:latin typeface="Alegreya Sans Medium" panose="00000600000000000000" pitchFamily="2" charset="0"/>
              </a:rPr>
              <a:t>Подача заявок на циклы по ДПП на основе комплексных заявок,</a:t>
            </a:r>
            <a:br>
              <a:rPr lang="ru-RU" sz="2000" b="1" dirty="0" smtClean="0">
                <a:solidFill>
                  <a:srgbClr val="078877"/>
                </a:solidFill>
                <a:latin typeface="Alegreya Sans Medium" panose="00000600000000000000" pitchFamily="2" charset="0"/>
              </a:rPr>
            </a:br>
            <a:r>
              <a:rPr lang="ru-RU" sz="2000" b="1" dirty="0" smtClean="0">
                <a:solidFill>
                  <a:srgbClr val="078877"/>
                </a:solidFill>
                <a:latin typeface="Alegreya Sans Medium" panose="00000600000000000000" pitchFamily="2" charset="0"/>
              </a:rPr>
              <a:t>находящихся в статусе «Согласована образовательной </a:t>
            </a:r>
            <a:br>
              <a:rPr lang="ru-RU" sz="2000" b="1" dirty="0" smtClean="0">
                <a:solidFill>
                  <a:srgbClr val="078877"/>
                </a:solidFill>
                <a:latin typeface="Alegreya Sans Medium" panose="00000600000000000000" pitchFamily="2" charset="0"/>
              </a:rPr>
            </a:br>
            <a:r>
              <a:rPr lang="ru-RU" sz="2000" b="1" dirty="0" smtClean="0">
                <a:solidFill>
                  <a:srgbClr val="078877"/>
                </a:solidFill>
                <a:latin typeface="Alegreya Sans Medium" panose="00000600000000000000" pitchFamily="2" charset="0"/>
              </a:rPr>
              <a:t>организацией» и «Частично согласована образовательной </a:t>
            </a:r>
            <a:br>
              <a:rPr lang="ru-RU" sz="2000" b="1" dirty="0" smtClean="0">
                <a:solidFill>
                  <a:srgbClr val="078877"/>
                </a:solidFill>
                <a:latin typeface="Alegreya Sans Medium" panose="00000600000000000000" pitchFamily="2" charset="0"/>
              </a:rPr>
            </a:br>
            <a:r>
              <a:rPr lang="ru-RU" sz="2000" b="1" dirty="0" smtClean="0">
                <a:solidFill>
                  <a:srgbClr val="078877"/>
                </a:solidFill>
                <a:latin typeface="Alegreya Sans Medium" panose="00000600000000000000" pitchFamily="2" charset="0"/>
              </a:rPr>
              <a:t>организацией»</a:t>
            </a:r>
            <a:endParaRPr lang="ru-RU" sz="3600" dirty="0">
              <a:solidFill>
                <a:srgbClr val="078877"/>
              </a:solidFill>
              <a:latin typeface="Austin Cyr Bold" panose="02020803070702030403" pitchFamily="18" charset="-52"/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="" xmlns:a16="http://schemas.microsoft.com/office/drawing/2014/main" id="{8335ABAF-6E49-4430-A980-28392B80CE90}"/>
              </a:ext>
            </a:extLst>
          </p:cNvPr>
          <p:cNvSpPr txBox="1">
            <a:spLocks/>
          </p:cNvSpPr>
          <p:nvPr/>
        </p:nvSpPr>
        <p:spPr>
          <a:xfrm>
            <a:off x="187668" y="7000822"/>
            <a:ext cx="3830150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volgmed.ru</a:t>
            </a:r>
            <a:r>
              <a:rPr lang="ru-RU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 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5C73DAE1-4080-4B39-9E7F-DA8C5B93AF1E}"/>
              </a:ext>
            </a:extLst>
          </p:cNvPr>
          <p:cNvSpPr txBox="1">
            <a:spLocks/>
          </p:cNvSpPr>
          <p:nvPr/>
        </p:nvSpPr>
        <p:spPr>
          <a:xfrm>
            <a:off x="9816578" y="7014676"/>
            <a:ext cx="777532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 smtClean="0">
                <a:solidFill>
                  <a:srgbClr val="078877"/>
                </a:solidFill>
                <a:latin typeface="Alegreya Sans" panose="00000500000000000000" pitchFamily="2" charset="0"/>
              </a:rPr>
              <a:t>2023 </a:t>
            </a:r>
            <a:endParaRPr lang="ru-RU" sz="1800" dirty="0">
              <a:solidFill>
                <a:srgbClr val="078877"/>
              </a:solidFill>
              <a:latin typeface="Alegreya Sans" panose="00000500000000000000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8927167" y="406590"/>
            <a:ext cx="1405131" cy="13685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5752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525" y="638628"/>
            <a:ext cx="9701810" cy="1465943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2000" b="1" dirty="0" smtClean="0">
                <a:solidFill>
                  <a:srgbClr val="078877"/>
                </a:solidFill>
                <a:latin typeface="Alegreya Sans Medium" panose="00000600000000000000" pitchFamily="2" charset="0"/>
              </a:rPr>
              <a:t>Подача заявок на циклы по ДПП на основе комплексных заявок,</a:t>
            </a:r>
            <a:br>
              <a:rPr lang="ru-RU" sz="2000" b="1" dirty="0" smtClean="0">
                <a:solidFill>
                  <a:srgbClr val="078877"/>
                </a:solidFill>
                <a:latin typeface="Alegreya Sans Medium" panose="00000600000000000000" pitchFamily="2" charset="0"/>
              </a:rPr>
            </a:br>
            <a:r>
              <a:rPr lang="ru-RU" sz="2000" b="1" dirty="0" smtClean="0">
                <a:solidFill>
                  <a:srgbClr val="078877"/>
                </a:solidFill>
                <a:latin typeface="Alegreya Sans Medium" panose="00000600000000000000" pitchFamily="2" charset="0"/>
              </a:rPr>
              <a:t>находящихся в статусе «Согласована образовательной </a:t>
            </a:r>
            <a:br>
              <a:rPr lang="ru-RU" sz="2000" b="1" dirty="0" smtClean="0">
                <a:solidFill>
                  <a:srgbClr val="078877"/>
                </a:solidFill>
                <a:latin typeface="Alegreya Sans Medium" panose="00000600000000000000" pitchFamily="2" charset="0"/>
              </a:rPr>
            </a:br>
            <a:r>
              <a:rPr lang="ru-RU" sz="2000" b="1" dirty="0" smtClean="0">
                <a:solidFill>
                  <a:srgbClr val="078877"/>
                </a:solidFill>
                <a:latin typeface="Alegreya Sans Medium" panose="00000600000000000000" pitchFamily="2" charset="0"/>
              </a:rPr>
              <a:t>организацией» и «Частично согласована образовательной </a:t>
            </a:r>
            <a:br>
              <a:rPr lang="ru-RU" sz="2000" b="1" dirty="0" smtClean="0">
                <a:solidFill>
                  <a:srgbClr val="078877"/>
                </a:solidFill>
                <a:latin typeface="Alegreya Sans Medium" panose="00000600000000000000" pitchFamily="2" charset="0"/>
              </a:rPr>
            </a:br>
            <a:r>
              <a:rPr lang="ru-RU" sz="2000" b="1" dirty="0" smtClean="0">
                <a:solidFill>
                  <a:srgbClr val="078877"/>
                </a:solidFill>
                <a:latin typeface="Alegreya Sans Medium" panose="00000600000000000000" pitchFamily="2" charset="0"/>
              </a:rPr>
              <a:t>организацией»</a:t>
            </a:r>
            <a:endParaRPr lang="ru-RU" sz="3600" dirty="0">
              <a:solidFill>
                <a:srgbClr val="078877"/>
              </a:solidFill>
              <a:latin typeface="Austin Cyr Bold" panose="02020803070702030403" pitchFamily="18" charset="-52"/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="" xmlns:a16="http://schemas.microsoft.com/office/drawing/2014/main" id="{8335ABAF-6E49-4430-A980-28392B80CE90}"/>
              </a:ext>
            </a:extLst>
          </p:cNvPr>
          <p:cNvSpPr txBox="1">
            <a:spLocks/>
          </p:cNvSpPr>
          <p:nvPr/>
        </p:nvSpPr>
        <p:spPr>
          <a:xfrm>
            <a:off x="187668" y="7000822"/>
            <a:ext cx="3830150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volgmed.ru</a:t>
            </a:r>
            <a:r>
              <a:rPr lang="ru-RU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 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5C73DAE1-4080-4B39-9E7F-DA8C5B93AF1E}"/>
              </a:ext>
            </a:extLst>
          </p:cNvPr>
          <p:cNvSpPr txBox="1">
            <a:spLocks/>
          </p:cNvSpPr>
          <p:nvPr/>
        </p:nvSpPr>
        <p:spPr>
          <a:xfrm>
            <a:off x="9816578" y="7014676"/>
            <a:ext cx="777532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 smtClean="0">
                <a:solidFill>
                  <a:srgbClr val="078877"/>
                </a:solidFill>
                <a:latin typeface="Alegreya Sans" panose="00000500000000000000" pitchFamily="2" charset="0"/>
              </a:rPr>
              <a:t>2023 </a:t>
            </a:r>
            <a:endParaRPr lang="ru-RU" sz="1800" dirty="0">
              <a:solidFill>
                <a:srgbClr val="078877"/>
              </a:solidFill>
              <a:latin typeface="Alegreya Sans" panose="00000500000000000000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8927167" y="406590"/>
            <a:ext cx="1405131" cy="1368555"/>
          </a:xfrm>
          <a:prstGeom prst="rect">
            <a:avLst/>
          </a:prstGeom>
        </p:spPr>
      </p:pic>
      <p:pic>
        <p:nvPicPr>
          <p:cNvPr id="5123" name="Picture 3" descr="C:\Users\INMFO\Desktop\Скриншот 29-01-2023 1228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331" y="2351314"/>
            <a:ext cx="9887767" cy="36621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5752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INMFO\Desktop\Скриншот 29-01-2023 1228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5839" y="2063197"/>
            <a:ext cx="8927418" cy="5110718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525" y="638628"/>
            <a:ext cx="9701810" cy="1465943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2000" b="1" dirty="0" smtClean="0">
                <a:solidFill>
                  <a:srgbClr val="078877"/>
                </a:solidFill>
                <a:latin typeface="Alegreya Sans Medium" panose="00000600000000000000" pitchFamily="2" charset="0"/>
              </a:rPr>
              <a:t>Подача заявок на циклы по ДПП на основе комплексных заявок,</a:t>
            </a:r>
            <a:br>
              <a:rPr lang="ru-RU" sz="2000" b="1" dirty="0" smtClean="0">
                <a:solidFill>
                  <a:srgbClr val="078877"/>
                </a:solidFill>
                <a:latin typeface="Alegreya Sans Medium" panose="00000600000000000000" pitchFamily="2" charset="0"/>
              </a:rPr>
            </a:br>
            <a:r>
              <a:rPr lang="ru-RU" sz="2000" b="1" dirty="0" smtClean="0">
                <a:solidFill>
                  <a:srgbClr val="078877"/>
                </a:solidFill>
                <a:latin typeface="Alegreya Sans Medium" panose="00000600000000000000" pitchFamily="2" charset="0"/>
              </a:rPr>
              <a:t>находящихся в статусе «Согласована образовательной </a:t>
            </a:r>
            <a:br>
              <a:rPr lang="ru-RU" sz="2000" b="1" dirty="0" smtClean="0">
                <a:solidFill>
                  <a:srgbClr val="078877"/>
                </a:solidFill>
                <a:latin typeface="Alegreya Sans Medium" panose="00000600000000000000" pitchFamily="2" charset="0"/>
              </a:rPr>
            </a:br>
            <a:r>
              <a:rPr lang="ru-RU" sz="2000" b="1" dirty="0" smtClean="0">
                <a:solidFill>
                  <a:srgbClr val="078877"/>
                </a:solidFill>
                <a:latin typeface="Alegreya Sans Medium" panose="00000600000000000000" pitchFamily="2" charset="0"/>
              </a:rPr>
              <a:t>организацией» и «Частично согласована образовательной </a:t>
            </a:r>
            <a:br>
              <a:rPr lang="ru-RU" sz="2000" b="1" dirty="0" smtClean="0">
                <a:solidFill>
                  <a:srgbClr val="078877"/>
                </a:solidFill>
                <a:latin typeface="Alegreya Sans Medium" panose="00000600000000000000" pitchFamily="2" charset="0"/>
              </a:rPr>
            </a:br>
            <a:r>
              <a:rPr lang="ru-RU" sz="2000" b="1" dirty="0" smtClean="0">
                <a:solidFill>
                  <a:srgbClr val="078877"/>
                </a:solidFill>
                <a:latin typeface="Alegreya Sans Medium" panose="00000600000000000000" pitchFamily="2" charset="0"/>
              </a:rPr>
              <a:t>организацией»</a:t>
            </a:r>
            <a:endParaRPr lang="ru-RU" sz="3600" dirty="0">
              <a:solidFill>
                <a:srgbClr val="078877"/>
              </a:solidFill>
              <a:latin typeface="Austin Cyr Bold" panose="02020803070702030403" pitchFamily="18" charset="-52"/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="" xmlns:a16="http://schemas.microsoft.com/office/drawing/2014/main" id="{8335ABAF-6E49-4430-A980-28392B80CE90}"/>
              </a:ext>
            </a:extLst>
          </p:cNvPr>
          <p:cNvSpPr txBox="1">
            <a:spLocks/>
          </p:cNvSpPr>
          <p:nvPr/>
        </p:nvSpPr>
        <p:spPr>
          <a:xfrm>
            <a:off x="187668" y="7000822"/>
            <a:ext cx="3830150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volgmed.ru</a:t>
            </a:r>
            <a:r>
              <a:rPr lang="ru-RU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 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5C73DAE1-4080-4B39-9E7F-DA8C5B93AF1E}"/>
              </a:ext>
            </a:extLst>
          </p:cNvPr>
          <p:cNvSpPr txBox="1">
            <a:spLocks/>
          </p:cNvSpPr>
          <p:nvPr/>
        </p:nvSpPr>
        <p:spPr>
          <a:xfrm>
            <a:off x="9816578" y="7014676"/>
            <a:ext cx="777532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 smtClean="0">
                <a:solidFill>
                  <a:srgbClr val="078877"/>
                </a:solidFill>
                <a:latin typeface="Alegreya Sans" panose="00000500000000000000" pitchFamily="2" charset="0"/>
              </a:rPr>
              <a:t>2023 </a:t>
            </a:r>
            <a:endParaRPr lang="ru-RU" sz="1800" dirty="0">
              <a:solidFill>
                <a:srgbClr val="078877"/>
              </a:solidFill>
              <a:latin typeface="Alegreya Sans" panose="00000500000000000000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8927167" y="406590"/>
            <a:ext cx="1405131" cy="13685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5752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632</TotalTime>
  <Words>252</Words>
  <Application>Microsoft Office PowerPoint</Application>
  <PresentationFormat>Произвольный</PresentationFormat>
  <Paragraphs>53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Обучение на бюджетной основе с использованием Портала НМФО (edu.rosminzdrav.ru)  в 2023 году</vt:lpstr>
      <vt:lpstr>Слайд 2</vt:lpstr>
      <vt:lpstr>Работодатели</vt:lpstr>
      <vt:lpstr>«Предварительные заявки на ДПП ПК» - «Общие заявки от работодателя»</vt:lpstr>
      <vt:lpstr>«Предварительные заявки на ДПП ПК» - «Общие заявки от работодателя»</vt:lpstr>
      <vt:lpstr>Подача заявок на циклы по ДПП на основе комплексных заявок, находящихся в статусе «Согласована образовательной  организацией» и «Частично согласована образовательной  организацией»</vt:lpstr>
      <vt:lpstr>Подача заявок на циклы по ДПП на основе комплексных заявок, находящихся в статусе «Согласована образовательной  организацией» и «Частично согласована образовательной  организацией»</vt:lpstr>
      <vt:lpstr>Подача заявок на циклы по ДПП на основе комплексных заявок, находящихся в статусе «Согласована образовательной  организацией» и «Частично согласована образовательной  организацией»</vt:lpstr>
      <vt:lpstr>Подача заявок на циклы по ДПП на основе комплексных заявок, находящихся в статусе «Согласована образовательной  организацией» и «Частично согласована образовательной  организацией»</vt:lpstr>
      <vt:lpstr>Подача заявок на циклы по ДПП на основе комплексных заявок, находящихся в статусе «Согласована образовательной  организацией» и «Частично согласована образовательной  организацией»</vt:lpstr>
      <vt:lpstr>Подача заявок на циклы по ДПП на основе комплексных заявок, находящихся в статусе «Согласована образовательной  организацией» и «Частично согласована образовательной  организацией»</vt:lpstr>
      <vt:lpstr>Подача заявок на циклы по ДПП на основе комплексных заявок</vt:lpstr>
      <vt:lpstr>Сроки (Кафедра ДПО) </vt:lpstr>
      <vt:lpstr>Информация </vt:lpstr>
      <vt:lpstr>БЛАГОДАРЮ  ЗА УДЕЛЁННОЕ ВРЕМЯ!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Обзор рейтингов вузов</dc:title>
  <dc:creator>user</dc:creator>
  <cp:lastModifiedBy>Мазничевская </cp:lastModifiedBy>
  <cp:revision>71</cp:revision>
  <dcterms:created xsi:type="dcterms:W3CDTF">2020-07-13T07:57:52Z</dcterms:created>
  <dcterms:modified xsi:type="dcterms:W3CDTF">2023-01-31T13:52:49Z</dcterms:modified>
</cp:coreProperties>
</file>