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Roboto"/>
      <p:regular r:id="rId13"/>
      <p:bold r:id="rId14"/>
      <p:italic r:id="rId15"/>
      <p:boldItalic r:id="rId16"/>
    </p:embeddedFont>
    <p:embeddedFont>
      <p:font typeface="Merriweather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erriweather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oboto-regular.fnt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italic.fntdata"/><Relationship Id="rId14" Type="http://schemas.openxmlformats.org/officeDocument/2006/relationships/font" Target="fonts/Roboto-bold.fntdata"/><Relationship Id="rId17" Type="http://schemas.openxmlformats.org/officeDocument/2006/relationships/font" Target="fonts/Merriweather-regular.fntdata"/><Relationship Id="rId16" Type="http://schemas.openxmlformats.org/officeDocument/2006/relationships/font" Target="fonts/Roboto-bold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Merriweather-italic.fntdata"/><Relationship Id="rId6" Type="http://schemas.openxmlformats.org/officeDocument/2006/relationships/slide" Target="slides/slide1.xml"/><Relationship Id="rId18" Type="http://schemas.openxmlformats.org/officeDocument/2006/relationships/font" Target="fonts/Merriweather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f6d93c2926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f6d93c2926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f6d93c2926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f6d93c2926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f6d93c2926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f6d93c2926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f6d93c2926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f6d93c2926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f6d93c2926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f6d93c2926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f6d93c2926_0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f6d93c2926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125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hasCustomPrompt="1" type="title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57" name="Google Shape;5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0" y="48099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6" name="Google Shape;16;p3"/>
          <p:cNvSpPr/>
          <p:nvPr/>
        </p:nvSpPr>
        <p:spPr>
          <a:xfrm>
            <a:off x="0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0" y="44125"/>
            <a:ext cx="4313625" cy="4399375"/>
          </a:xfrm>
          <a:custGeom>
            <a:rect b="b" l="l" r="r" t="t"/>
            <a:pathLst>
              <a:path extrusionOk="0" h="175975" w="172545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2" name="Google Shape;22;p4"/>
          <p:cNvSpPr/>
          <p:nvPr/>
        </p:nvSpPr>
        <p:spPr>
          <a:xfrm>
            <a:off x="-125" y="0"/>
            <a:ext cx="4316900" cy="4395600"/>
          </a:xfrm>
          <a:custGeom>
            <a:rect b="b" l="l" r="r" t="t"/>
            <a:pathLst>
              <a:path extrusionOk="0" h="175824" w="172676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3" name="Google Shape;23;p4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5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2" type="body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 txBox="1"/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/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43" name="Google Shape;43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9"/>
          <p:cNvSpPr txBox="1"/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" type="subTitle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8" name="Google Shape;48;p9"/>
          <p:cNvSpPr txBox="1"/>
          <p:nvPr>
            <p:ph idx="2" type="body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10"/>
          <p:cNvSpPr txBox="1"/>
          <p:nvPr>
            <p:ph idx="1" type="body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radig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Relationship Id="rId4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Боли в горле при банальных ангинах</a:t>
            </a:r>
            <a:endParaRPr/>
          </a:p>
        </p:txBody>
      </p:sp>
      <p:sp>
        <p:nvSpPr>
          <p:cNvPr id="65" name="Google Shape;65;p13"/>
          <p:cNvSpPr txBox="1"/>
          <p:nvPr>
            <p:ph idx="1" type="subTitle"/>
          </p:nvPr>
        </p:nvSpPr>
        <p:spPr>
          <a:xfrm>
            <a:off x="4754450" y="3896735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Подготовила ординатор II года</a:t>
            </a:r>
            <a:endParaRPr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кафедры оториноларингологии</a:t>
            </a:r>
            <a:endParaRPr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Кравченко Алина Андреевна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/>
          <p:nvPr>
            <p:ph type="title"/>
          </p:nvPr>
        </p:nvSpPr>
        <p:spPr>
          <a:xfrm>
            <a:off x="232563" y="444850"/>
            <a:ext cx="4166400" cy="12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Катаральная ангина</a:t>
            </a:r>
            <a:endParaRPr/>
          </a:p>
        </p:txBody>
      </p:sp>
      <p:sp>
        <p:nvSpPr>
          <p:cNvPr id="71" name="Google Shape;71;p14"/>
          <p:cNvSpPr txBox="1"/>
          <p:nvPr>
            <p:ph idx="1" type="body"/>
          </p:nvPr>
        </p:nvSpPr>
        <p:spPr>
          <a:xfrm>
            <a:off x="2488800" y="2203650"/>
            <a:ext cx="4166400" cy="36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2" name="Google Shape;7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37900" y="1121000"/>
            <a:ext cx="4303650" cy="3658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7475" y="1828950"/>
            <a:ext cx="2936575" cy="2486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Фолликулярная ангина</a:t>
            </a:r>
            <a:endParaRPr/>
          </a:p>
        </p:txBody>
      </p:sp>
      <p:pic>
        <p:nvPicPr>
          <p:cNvPr id="79" name="Google Shape;7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50100" y="1585350"/>
            <a:ext cx="5238750" cy="3305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Лакунарная ангина</a:t>
            </a:r>
            <a:endParaRPr/>
          </a:p>
        </p:txBody>
      </p:sp>
      <p:pic>
        <p:nvPicPr>
          <p:cNvPr id="85" name="Google Shape;8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23575" y="1289275"/>
            <a:ext cx="3146087" cy="3714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Интратонзиллярный абсцесс</a:t>
            </a:r>
            <a:endParaRPr/>
          </a:p>
        </p:txBody>
      </p:sp>
      <p:pic>
        <p:nvPicPr>
          <p:cNvPr id="91" name="Google Shape;9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64125" y="1389125"/>
            <a:ext cx="5905500" cy="3381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8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Аденоидит</a:t>
            </a:r>
            <a:endParaRPr/>
          </a:p>
        </p:txBody>
      </p:sp>
      <p:pic>
        <p:nvPicPr>
          <p:cNvPr id="97" name="Google Shape;9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97850" y="1277025"/>
            <a:ext cx="5356839" cy="3714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9"/>
          <p:cNvSpPr txBox="1"/>
          <p:nvPr>
            <p:ph type="title"/>
          </p:nvPr>
        </p:nvSpPr>
        <p:spPr>
          <a:xfrm>
            <a:off x="1448100" y="924750"/>
            <a:ext cx="6247800" cy="354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Спасибо за внимание!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