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D418A2-8429-41CD-9DE1-247521795106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C7928C-C35B-43B0-9A11-7F9BEFCE0DC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dirty="0" smtClean="0"/>
              <a:t>Подготовили: студентки 4 курса 6 группы педиатрического факультета </a:t>
            </a:r>
            <a:r>
              <a:rPr lang="ru-RU" sz="1200" dirty="0" err="1" smtClean="0"/>
              <a:t>артамонова</a:t>
            </a:r>
            <a:r>
              <a:rPr lang="ru-RU" sz="1200" dirty="0" smtClean="0"/>
              <a:t> </a:t>
            </a:r>
            <a:r>
              <a:rPr lang="ru-RU" sz="1200" dirty="0" err="1" smtClean="0"/>
              <a:t>а.а</a:t>
            </a:r>
            <a:r>
              <a:rPr lang="ru-RU" sz="1200" dirty="0" smtClean="0"/>
              <a:t> и </a:t>
            </a:r>
            <a:r>
              <a:rPr lang="ru-RU" sz="1200" dirty="0" err="1" smtClean="0"/>
              <a:t>чумаченко</a:t>
            </a:r>
            <a:r>
              <a:rPr lang="ru-RU" sz="1200" dirty="0" smtClean="0"/>
              <a:t> </a:t>
            </a:r>
            <a:r>
              <a:rPr lang="ru-RU" sz="1200" dirty="0" err="1" smtClean="0"/>
              <a:t>т.в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Боль в горле при: сифилисе, </a:t>
            </a:r>
            <a:r>
              <a:rPr lang="ru-RU" sz="2400" dirty="0" err="1" smtClean="0"/>
              <a:t>вич</a:t>
            </a:r>
            <a:r>
              <a:rPr lang="ru-RU" sz="2400" dirty="0" smtClean="0"/>
              <a:t>, туберкулёзе и брюшном тифе.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510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Шанкр миндалин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70073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5400" b="1" dirty="0"/>
              <a:t>Тяжелые разновидности шанкра миндалин:</a:t>
            </a:r>
            <a:endParaRPr lang="ru-RU" sz="5400" dirty="0"/>
          </a:p>
          <a:p>
            <a:r>
              <a:rPr lang="ru-RU" sz="5400" dirty="0" err="1" smtClean="0"/>
              <a:t>Дифтероидный</a:t>
            </a:r>
            <a:r>
              <a:rPr lang="en-US" sz="5400" dirty="0" smtClean="0"/>
              <a:t>;</a:t>
            </a:r>
            <a:endParaRPr lang="ru-RU" sz="5400" dirty="0"/>
          </a:p>
          <a:p>
            <a:r>
              <a:rPr lang="ru-RU" sz="5400" dirty="0" smtClean="0"/>
              <a:t>Гангренозный. </a:t>
            </a:r>
            <a:endParaRPr lang="ru-RU" sz="5400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463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Шанкр глотки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63272" cy="45365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dirty="0"/>
              <a:t>Встречается очень </a:t>
            </a:r>
            <a:r>
              <a:rPr lang="ru-RU" sz="2500" dirty="0" smtClean="0"/>
              <a:t>редко.</a:t>
            </a:r>
          </a:p>
          <a:p>
            <a:r>
              <a:rPr lang="ru-RU" sz="2500" dirty="0" smtClean="0"/>
              <a:t>Сифилитическая </a:t>
            </a:r>
            <a:r>
              <a:rPr lang="ru-RU" sz="2500" dirty="0"/>
              <a:t>язва располагается на задней стенке </a:t>
            </a:r>
            <a:r>
              <a:rPr lang="ru-RU" sz="2500" dirty="0" smtClean="0"/>
              <a:t>глотки.</a:t>
            </a:r>
          </a:p>
          <a:p>
            <a:r>
              <a:rPr lang="ru-RU" sz="2500" dirty="0" smtClean="0"/>
              <a:t>Он </a:t>
            </a:r>
            <a:r>
              <a:rPr lang="ru-RU" sz="2500" dirty="0"/>
              <a:t>обычно находится ниже </a:t>
            </a:r>
            <a:r>
              <a:rPr lang="ru-RU" sz="2500" dirty="0" smtClean="0"/>
              <a:t>языка.</a:t>
            </a:r>
          </a:p>
          <a:p>
            <a:r>
              <a:rPr lang="ru-RU" sz="2500" dirty="0" smtClean="0"/>
              <a:t>Нижняя </a:t>
            </a:r>
            <a:r>
              <a:rPr lang="ru-RU" sz="2500" dirty="0"/>
              <a:t>половина шанкра заметна при обычном </a:t>
            </a:r>
            <a:r>
              <a:rPr lang="ru-RU" sz="2500" dirty="0" smtClean="0"/>
              <a:t>осмотре.</a:t>
            </a:r>
          </a:p>
          <a:p>
            <a:r>
              <a:rPr lang="ru-RU" sz="2500" dirty="0" smtClean="0"/>
              <a:t>Чтобы </a:t>
            </a:r>
            <a:r>
              <a:rPr lang="ru-RU" sz="2500" dirty="0"/>
              <a:t>разглядеть верхнюю, приходится приподнять </a:t>
            </a:r>
            <a:r>
              <a:rPr lang="ru-RU" sz="2500" dirty="0" smtClean="0"/>
              <a:t>язычок.</a:t>
            </a:r>
          </a:p>
          <a:p>
            <a:r>
              <a:rPr lang="ru-RU" sz="2500" dirty="0" smtClean="0"/>
              <a:t>В </a:t>
            </a:r>
            <a:r>
              <a:rPr lang="ru-RU" sz="2500" dirty="0"/>
              <a:t>подавляющем большинстве случаев шанкр выглядит как эрозия с четкими границами.</a:t>
            </a:r>
          </a:p>
        </p:txBody>
      </p:sp>
    </p:spTree>
    <p:extLst>
      <p:ext uri="{BB962C8B-B14F-4D97-AF65-F5344CB8AC3E}">
        <p14:creationId xmlns:p14="http://schemas.microsoft.com/office/powerpoint/2010/main" val="3858540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Вторичный сифилис горла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/>
              <a:t>✔ </a:t>
            </a:r>
            <a:r>
              <a:rPr lang="ru-RU" sz="4000" b="1" dirty="0"/>
              <a:t>Пятнистый </a:t>
            </a:r>
            <a:r>
              <a:rPr lang="ru-RU" sz="4000" b="1" dirty="0" smtClean="0"/>
              <a:t>сифилид</a:t>
            </a:r>
          </a:p>
          <a:p>
            <a:r>
              <a:rPr lang="ru-RU" sz="4000" dirty="0"/>
              <a:t>Выглядит как круглые пятна с гладкой поверхностью.</a:t>
            </a:r>
          </a:p>
          <a:p>
            <a:r>
              <a:rPr lang="ru-RU" sz="4000" dirty="0"/>
              <a:t>Они имеют красный цвет и нередко приобретают синюшный оттенок.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945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orlonos.com/wp-content/uploads/2018/02/Kak-lechit-sifilis-v-gorle-1-e15185087771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4847"/>
            <a:ext cx="8064896" cy="53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92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Эритематозная</a:t>
            </a:r>
            <a:r>
              <a:rPr lang="ru-RU" dirty="0"/>
              <a:t> сифилитическая ангина</a:t>
            </a:r>
          </a:p>
        </p:txBody>
      </p:sp>
      <p:pic>
        <p:nvPicPr>
          <p:cNvPr id="5122" name="Picture 2" descr="https://sifilis24.ru/wp-content/uploads/2017/12/angina-pri-sifil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84776" cy="455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886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Пустулезный сифилид</a:t>
            </a:r>
            <a:endParaRPr lang="ru-RU" dirty="0"/>
          </a:p>
        </p:txBody>
      </p:sp>
      <p:pic>
        <p:nvPicPr>
          <p:cNvPr id="6146" name="Picture 2" descr="https://konspekta.net/studopediaorg/baza2/54936680163.files/image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6487"/>
            <a:ext cx="3278196" cy="24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Множественные эктимы и акнеиформный пустулезный сифилид у больного 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oHCBcWFRgVFhYYGBgaHBoaGhkaHBoaHB4cGBoaGhoaHBocIS4lHB4rIRgYJjgmKy8xNTU1GiQ7QDs0Py40NTEBDAwMEA8QHhISHzQhISE0NDQ0NDQ0NDQ0NDQ0NDQ0NDQ0NDQ0NDQ0NDQ0NDQ0NDQ0NDQ0NDQ0NDQ0NDQ0NDQ0P//AABEIAQMAwgMBIgACEQEDEQH/xAAbAAACAwEBAQAAAAAAAAAAAAADBAACBQEGB//EADsQAAEDAgQEAggEBgEFAAAAAAEAAhEDIQQSMUFRYXGBBZETIjKhscHR8AYUcuEjQlJiwvGyFTOCkqL/xAAYAQEBAQEBAAAAAAAAAAAAAAAAAQIDBP/EACARAQEBAQACAwADAQAAAAAAAAABEQIhMQMSQRNRYTL/2gAMAwEAAhEDEQA/AMpwVSiuCGQtOTf/AAcP4j/0j/kF9Cpj1B0C+f8A4NH8V/6P8gvoNP2B0XTn059e0ZTtZR7Eei9oaLgFSrEagq6Z4LFcRHi6oQrWcchUVMRimMu9wb1Kxsb45aKTf/N2nZv1Uvc59tTi9ehfxNWpii9jzd4hrR7Ui7XcgCAZ5LxOHw0AQIC030y9xc4lzjqT9+5Xbh+RXl76vVev4+frCtOimWUjCYYzrCZbQWPq3rOaLxEojqe60Pyw4BX9GFcNYr6O8JCuyF6V1IFKYnCgqZhuvN5E29nqwrV8MW3Fxx+qrVdAWyDfhjAE1wxxBF3mLaXE+cL6MV5D8E0Mz6lQiwAYO5k/8R5r1+Rd/jmcvJ8t3pwBQhdDV2FtychRWyriD5M5qGQvWv8Awc/+tvkVgeI+EupyTBAdlkcYB+axebG51Gl+Dh/Fd+j/ACavfUvYHRfP/wAGj+K/9H+TV7p+KYxgL3BtrSbnoNStT0l9jsfp0UcRrC8/iPHwLMbPN1h5C/wWRicdUqe24x/SLN8hqpfk5jXPx9V6XFeL0mWnMeDb+Z0CyMR4y93s+oOV3eZ+Sz2U9EdjOy49fJb/AI7c/HzAwwm5JJO5ufNEazijhi65nBZx0wuaYiQrsAKrRY7MZPbRNtEJi3wq2mitbKo0GUVtkZ1V7TtbspHFEQnCSioUtiKrRY+5M5FV+GDtUJgDMrhZIYvwwP09U+7uFrU6AaLK1lC3+jX4ZYynSbTzDPJLtpJ4cYAA7LbIXk3tBTWGx1Rlpzt4HXz1+K7cfJ4yuHfx33HoVEnhvEGPtcHgflxTYcu0svpxszxXZCimZRVGK/xh4cW5JI4LzfiuLNQPblgl+boMoHyTHiPijm1HimRJsXcOQ581nAgam/HquXfeeI68fHvmu4Bhpy5riCRBI4fJMEE3NzxN/ehh1uXFGpmdFxtteicyONYjMZyUY3dFas4orGIwtZDplFDbyriV0N3VvvkuiF0QrhqhG4VmxvqrwqOpDMHbiyYJlsuMdZFcJQg3XgqLKrguFyo4yIQXAV2NVKA4oocpgjgl6zTCO+4shmY0SkL0tV1xcOfNHpsg8OCvUoyIWVJioDAi254Eck9h8a9gEHM3g4/A6hCbRA58/qummtS2emeuZfbQ/wCsN/od/wDP1UWZlUWv5OmP4uXmWCNUdrJQW317Ji+3RYdJHcnkESg7U+SFUN4vfUq7TAsjRtrkYNsgUXghNMag7RaRqiXnlwXAYC4wnfsiChy5BJ5KAIrTyWkdBXCb/JdIVBBM8EHKZv5qr3xqUWL/ACS9dkoBPxAJgIreKQp0PWk7W8zKe4o11JPQrXcktiC7Pa3zTLQux/tElwuaj8wtZMZlMy5pZE1do30VGV4dBFkZgRG0xrCYbP0J9QAwbSrhmsLldgI4HZcYS1om5+9Uw/EyBRd9O37KimDxT6pzABOvfBAQ2UwDO6vUIAk7XStLTKIHQOiWq4gNvxVsJUzd1DPB+i8Cx1tb76pwHdZzKMkmYJCda8CyFF9obhVa4n1eG66agg8lGPB0WkHJVnPhL0xxRXC10PAjXAqNEXVaFPKFKhOiqXPx1z0Jz9VyTpqqGlfVQVaNzZda/iq1hwQchRZ5M5puCi0AYvdZ2HYQeX0CepP8kXqZ6FqGNAuMfeFxwndUL4EohrPF0wx0iVn4fEh1oTpMBIzYrXZmIvoVYDil6DQ8h15CZY1UV9HyCivB5KKDxz7iNFJ0EpV77c01TbICy6EcY68+SawLIAPNWq0gSjMEWTQ5TeSOCsxvrTO2irS0VcpJBmwJlEMtAv70QMtDTCD0RaQhaSpnGbXsnGOSopCcys0EEkm2w/dAyXhBdWEob3kE8Fl1ny7+YxewkRbWNFZ5Wc622vCpVKFgxLVZ9hyUrOeQg4mZXBc8F08lRvHdFHY4LpN7Jf0UmZTLbBASUJ42jVdC40m86bIL0KIFwn2tSNFxBiLcU8x40lVEFMzbTddJuFGPHGV1zkZTP081xV7fFRFx87a+8k2haDKsDXVYVOrK0aVVYrcahKkxdKVKswFajiRoma1I1WOtKtFkF3sWUoPdAzCLImeENQtcALpoVdko8SVWm31iSSi2NJr0RrxME3SMkpqlFiei0y5iCYIPaEj6IEhwLgYggaEc+S1YlBZTEpFnWL4YnLoo+9ushFm8BUq2CVilm8Bshioc0RH7rjH3O6s82Jb5IooCI18mEBj5uiACZQFm8Kr3QuPdNvehOGxuiDUKhJ4Js05k7rPba1zdOUawiZ7qgOHcWPgknXyWi5yQqUw5wcLEfBFL8w+9ktKNfiohyeIXFB8suxxZ3b9E5SqqeL4W0ixFwlMLVzCfvmpYrVNSBKDgmOzuMk5gBGwhSk6Qn8IbmykuNRptqZW7lXbUls6WSr3cDdUo4r+Uz9VFwWnma4kmR96JkEH1tAgu0kFBr1wGG6q5p1mJEwPNMtxAFlgYaoAXdb2i9rq1WHCCTMjQxZaxr6x6ajUBEyrPIkOB0WbgJybpqm2AM1+PBHOzKYL1XPaD70H8yJ1Erj64RLzkDLYKjwo+pIso0oijahFtfeiOeQRax1Q3gDqjUySLoBlt5BVqD/6ihvlpMaLgANih7OtcitIjQJFriNEy153RBi61lyk+HZdrQl3PcXCPZ+/3TQd/tBbPyUV8y4g8f4jTkFeYwoh729x8D8l6vxF8ArxbquWu2NDI8/3hMI2KPtdtE8x8X0SdNt5TTHadfcstNCi8OFjMqxp3BshggXjuqsxIfIRqDtxIu3sl6rbZepUpm5gERujCJ5qLAMNTNybrRoUQ4C0JZjiNYCdotNpK1q2mmMEQF19M5YlcY7ZXxDoaYEnYKuZb8qOXdBeyHSTyhXpucTJETpyCpiXA2LSVlrbvlz8wM2WeoR31o10WfiaEkOaYK6+SBJ7oSSn21QRqjMcd4CyMNULXEEQOWmlyFo0nh3RaTrnDFS/RCAGisX7oL6iMmqaYtCym4kh0Ed04x8omDN4WV2utB0S9Y2VfTDSboYJ+Y/tUVZCiK8t4q8wV4nGl2fPwIjsvcY9kyvNY/DCDC1sRpYZ+ZodxE+aMyneVmeDvOSDsSFqscsVY0aYlsclSGs2hDZUGhV8SzQt9+ijfPsWhWBCNTbMfFL4WiQJJvwTBIG8QfuUpb58Ovw0mZ0TrIG6WpOJM7JkMQo4ExdUe1xNj58Fb0YjXnqrNM9lpJcUeJtohMbFttuKtVcDLRry2QmWtN1lAq5h0FL1X8pR6vrCbhJ0S6SCZjRGjTIjmfcqUSWSHXG3dcf8AYTLKYe2DwViavRq5pE9uChbqQqPZkgjoZ34Idd+rQYdsoXyKHo7KkWGqz6F2+sBKOPILSeDjnkDilqjzmGgEKMOYQZsh1JzAWjrdZSQxm5lRClRBn12WWN4jTsVvvZN1jeJDbitoRwrMrGjue/2E41pmQlqbAXAcSmaTrwdQs2YvNlNhqPTq6gpVjh3CvMGdQo0NiMQWkZWzt0RWvDrHugteHCy5RBCDQZERwTGHedI03O6ym1LyZC0KT5jUfNFwauwuFjBRcO3KIcSTw+i7TcummDd02Wmd/AsRMGNT7khRa4E5itFxss+o2XHp281K1BKj9LTO6VNjbiiuEMmLjYfVULpg8VEXabhHa/KZsDyVGCQh1HEXAlCGmYkOdBHVcrZZtrxVInLGq5VIOtiNIQI4p5a4ZU8ypIk90lVbnOUGN0amY6q6WnQ7ggeim5F1R7p1tGisyuDuoyPl5/H6qJP0v93uUQMYhmUFedxz/WW/4g+y8z4kyzDxzfJb1iuUX+u39Q+K0/FMPke149l4H/sAJ89fNefoD12/qHxXtcfh89Bw3aA4dWi/ulbk+3NY369Ri0rnVMZAZF7pCg7ROUqmq4u67KAborBkGZ17qtSSJbqq0KTpknsinmsB4I9FgOlkth5MyABsjOaWj1RdA9Tqfy8EdrrJCmC4Q4RbVHdR9UNJjn8ldTEe2TISD3+sb3WgWkDpx36JF0bi581KsDFSbg23KDUeWjlyRgA2Y3VKjraSrBfDVA8SOvXbsUwyleT0hJCAYb7WoCco1pEm0apUrr6QGh7LjmNPUfNWJzGdtihvxEODS0xxUXVW4UAW11VSy15HyVjii2SQFSnXzkyIHY+RCuIo95i3rLjXEiIgxJ5furkNbZo6DeSgVajWE5nAHmUqO+jUQfz9P+tvmFFjyGfEH2WRjb0WHeTK1cUsir7DP1OXSsVmmxBjcFe3w+OYG3c3zXk4VwVrnvGbx9l8RlZUcGkZTcdDt98Eei+R93SmIpmA+LaffkVfDVLLFdefR70pHNF9NKVJXaNQA5VFPGppABcEzSxF4IuUjSbME2TrGzcIumc8GBfedgiur231gJShOgvxm6YfTzWQqPqucLCEhVwhBJDr8PvRaLKUCAgViG295KIVptsJ1RmNtxStB+ovqi0nuFyQQgI9t5gEjRUNZx/kKK14fw6yEVoE9Fo9AOfEa9ER7o2niuOY43zCNlC8xpJ5rIo0F1y2OqGWFtpTbnSI0+KWxBAFui0imCeJe8mRTaT3gn76r569pJk3JXtnOy4Ws7d7i3zcG/ALy3oUjG6QyFRPegUV0ewxTrFZtYfwxyfHuWnWbKReyaT+TgfeAs30pKV0FQNV2sWNXAqwkFUot0jVN5BCUpkgwtwhp7oEolMkwQVVrJF/9LtCk5p1sq0bbB1TDHWIFuCVZTGv73TNJ4GrhKyCsrFoi8jcBPYaoXCSlc0i2qKDIjfqiiPrwfuEpiRmvwTgZNygYmmiTCjBtorsuYLbcQg0cwcQbhNAwriUD8qA71Tca8f3T9FhJknuqjoqkuLrGBvZVdtMVmmPVAJ5pSs02mZ/tT7HcUKq8A6SeSyktKkkbEniUriJ8rrQrAxbfc7JCuLffdWJXMXRPoKbBucx7D6lZ35CNY801jcWHWkWENErLpPGdxJjYLpeLM1znUpr8m3+pqiFm5qJ/HT7xs19Eth2ZmVWndp9ytXfZLYB8ueOIKx16arILyNCVsYKkHNBMkxxKx3pnAeIlgLSJjS/uW+ZzvlnrbPDZZQbJGULJxTIqOG0z5gH5rUwOKD5IEJDxO1Xq0H4rr8sn02MfHb9sqUgQdJHvTYZKXwxT7AF5XoB01HWFUUhx3nRNxKtlWl3HGPj7CYoHcIJYDqAj0YGiyhphtsqVWSFanUbylR7ieS0M0YUtdINvv3IzHQjzxXCwQspQH4kDpvdGo1BFj5obsML3ifuEWm2BEWWlMMfI1CvCEwxw6K7nbIilYd/gsbxd0Md0Wu9/ZYni5lhTn2W+GJhjLul/JCcrUvVLuYt810tXT9cvQHo1EfKoria2cQ5LeGu/ixyTVdJYIxVC5X060tXpwT1KEAZWjiWeu625QCxajGmvCqzWSXHWNEpj6+eoXDQQB2H+1ZrYQWM3V66v1nJzzPt9jWFq2WjSesukxOM4FYdTfo5mZEq7aeUayOZVGA7IpbIg36rIgerPqRrpwVBItaF2TN7hAzQcw3iAnM4IWflBERZGD4gQtJRsqBWw7ReXA8lcPVmVZspFB9GdZPRQ3IgkRrdEq1YCoHt1vJVQZhjTXiuPn/aIxnJVxNMlvPggXeZ5pDE0pB5rUo04EFSrhknsseQ9EuZVp4ihDiOaC6kuuuH6SyKJr0KiKYDbOO53SlD/uDquKLnXWnMb7Z6pZRRWMVCqUdFFFOmuDLBZN0tFFFh1NNV6dwVxRWItVCEdFFFUM0kR3sqKIfq9LTsqUW3KiiJVK7bnog4b6qKIrTp6K4UUQdqadkOn7IUUUT+2Nj/AGylHKKLvz6ee/8AVVUUUWk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cf.ppt-online.org/files/slide/1/1KUQeF06BONWHDwk3P4x7nEjhqAYMrmbRzLT5I/slide-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13" y="1763529"/>
            <a:ext cx="5277014" cy="39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0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Сифилис горла в третичном периоде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В горле может появиться гуммозный сифилид.</a:t>
            </a:r>
          </a:p>
          <a:p>
            <a:r>
              <a:rPr lang="ru-RU" dirty="0"/>
              <a:t>При локализации на твердом небе он имеет относительно благоприятное течение.</a:t>
            </a:r>
          </a:p>
          <a:p>
            <a:r>
              <a:rPr lang="ru-RU" dirty="0"/>
              <a:t>Часто приобретает язвенную форму.</a:t>
            </a:r>
          </a:p>
          <a:p>
            <a:r>
              <a:rPr lang="ru-RU" dirty="0"/>
              <a:t>Вначале появляется инфильтрат в слизистой оболочке со стороны ротовой полости.</a:t>
            </a:r>
          </a:p>
          <a:p>
            <a:r>
              <a:rPr lang="ru-RU" dirty="0"/>
              <a:t>Затем он распадается с формированием язвенного элемента.</a:t>
            </a:r>
          </a:p>
          <a:p>
            <a:r>
              <a:rPr lang="ru-RU" dirty="0"/>
              <a:t>Обычно диаметр такой язвы не превышает 1 см.</a:t>
            </a:r>
          </a:p>
          <a:p>
            <a:r>
              <a:rPr lang="ru-RU" dirty="0"/>
              <a:t>Их может быть несколько.</a:t>
            </a:r>
          </a:p>
          <a:p>
            <a:r>
              <a:rPr lang="ru-RU" dirty="0"/>
              <a:t>Располагаются поверхностно.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256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icrobak.ru/wp-content/uploads/2017/03/sifi-vo-tru-1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1" y="1412776"/>
            <a:ext cx="8390163" cy="34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56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Сифилис горла в третичном периоде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52600"/>
            <a:ext cx="8291264" cy="47007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Часто покрыты белым налетом.</a:t>
            </a:r>
          </a:p>
          <a:p>
            <a:r>
              <a:rPr lang="ru-RU" dirty="0"/>
              <a:t>Форма неправильная, края синюшные.</a:t>
            </a:r>
          </a:p>
          <a:p>
            <a:r>
              <a:rPr lang="ru-RU" dirty="0"/>
              <a:t>Сами по себе язвы не болят.</a:t>
            </a:r>
          </a:p>
          <a:p>
            <a:r>
              <a:rPr lang="ru-RU" dirty="0"/>
              <a:t>Но болезненность может проявляться при употреблении пищи.</a:t>
            </a:r>
          </a:p>
          <a:p>
            <a:r>
              <a:rPr lang="ru-RU" dirty="0"/>
              <a:t>Больные также часто жалуются на сухость в горле.</a:t>
            </a:r>
          </a:p>
          <a:p>
            <a:r>
              <a:rPr lang="ru-RU" dirty="0"/>
              <a:t>В случае тяжелого течения возможны некротические процессы в кости, вплоть до её перфорации.</a:t>
            </a:r>
          </a:p>
          <a:p>
            <a:r>
              <a:rPr lang="ru-RU" dirty="0"/>
              <a:t>Тогда образуется сквозное отверстие, соединяющее полость носа и рта.</a:t>
            </a:r>
          </a:p>
          <a:p>
            <a:r>
              <a:rPr lang="ru-RU" dirty="0"/>
              <a:t>Характерным симптомов данного осложнения является гнусавый голос.</a:t>
            </a:r>
          </a:p>
          <a:p>
            <a:r>
              <a:rPr lang="ru-RU" dirty="0"/>
              <a:t>При употреблении пищи еда попадает в нос.</a:t>
            </a:r>
          </a:p>
          <a:p>
            <a:r>
              <a:rPr lang="ru-RU" dirty="0"/>
              <a:t>В таких ситуациях требуется реконструктивное хирургическое вмешательство после окончания специфической терапии сифилиса.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157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Сифилис горла в третичном периоде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52600"/>
            <a:ext cx="8291264" cy="47727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2600" dirty="0"/>
              <a:t>Часто небная занавеска утолщается, теряет подвижность.</a:t>
            </a:r>
          </a:p>
          <a:p>
            <a:r>
              <a:rPr lang="ru-RU" sz="2600" dirty="0"/>
              <a:t>Это вызывает затруднения при глотании.</a:t>
            </a:r>
          </a:p>
          <a:p>
            <a:r>
              <a:rPr lang="ru-RU" sz="2600" dirty="0"/>
              <a:t>При осмотре инфильтрат красно-багровый.</a:t>
            </a:r>
          </a:p>
          <a:p>
            <a:r>
              <a:rPr lang="ru-RU" sz="2600" dirty="0"/>
              <a:t>В дальнейшем он может распадаться, что ведет к формированию рубцов, сращиванию мягкого неба с глоткой.</a:t>
            </a:r>
          </a:p>
          <a:p>
            <a:r>
              <a:rPr lang="ru-RU" sz="2600" dirty="0"/>
              <a:t>Осложнением может стать рубцовое сужение зева.</a:t>
            </a:r>
          </a:p>
          <a:p>
            <a:r>
              <a:rPr lang="ru-RU" sz="2600" dirty="0"/>
              <a:t>При столь выраженных анатомических изменениях симптомы при этой форме сифилиса горла минимальные.</a:t>
            </a:r>
          </a:p>
          <a:p>
            <a:r>
              <a:rPr lang="ru-RU" sz="2600" dirty="0"/>
              <a:t>Пациенты могут жаловаться лишь на небольшую болезненность при употреблении твердой еды.</a:t>
            </a:r>
          </a:p>
          <a:p>
            <a:r>
              <a:rPr lang="ru-RU" sz="2600" dirty="0"/>
              <a:t>Сифилис глотки чаще всего проявляется в третичном периоде на задней её стенке.</a:t>
            </a:r>
          </a:p>
          <a:p>
            <a:r>
              <a:rPr lang="ru-RU" sz="2600" dirty="0"/>
              <a:t>Образуется обычно инфильтрат.</a:t>
            </a:r>
          </a:p>
          <a:p>
            <a:r>
              <a:rPr lang="ru-RU" sz="2600" dirty="0"/>
              <a:t>При осмотре отмечается покраснение.</a:t>
            </a:r>
          </a:p>
          <a:p>
            <a:r>
              <a:rPr lang="ru-RU" sz="2600" dirty="0"/>
              <a:t>Со временем инфильтрат распадается, на его месте образуется язва.</a:t>
            </a:r>
          </a:p>
          <a:p>
            <a:r>
              <a:rPr lang="ru-RU" sz="2600" dirty="0"/>
              <a:t>Она окружена валиком от окружающих тканей.</a:t>
            </a:r>
          </a:p>
          <a:p>
            <a:r>
              <a:rPr lang="ru-RU" sz="2600" dirty="0"/>
              <a:t>Границы четкие.</a:t>
            </a:r>
          </a:p>
          <a:p>
            <a:r>
              <a:rPr lang="ru-RU" sz="2600" dirty="0"/>
              <a:t>На дне образующейся язвы имеется гнойный налет и некротические массы.</a:t>
            </a:r>
          </a:p>
          <a:p>
            <a:r>
              <a:rPr lang="ru-RU" sz="2600" dirty="0"/>
              <a:t>После заживления остается крупный рубец.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72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 в горле при сифилисе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709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 в горле  при </a:t>
            </a:r>
            <a:r>
              <a:rPr lang="ru-RU" dirty="0" err="1" smtClean="0"/>
              <a:t>вич</a:t>
            </a:r>
            <a:r>
              <a:rPr lang="ru-RU" dirty="0" smtClean="0"/>
              <a:t>-инфекции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89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Ассоциированные с </a:t>
            </a:r>
            <a:r>
              <a:rPr lang="ru-RU" dirty="0" err="1" smtClean="0"/>
              <a:t>вич</a:t>
            </a:r>
            <a:r>
              <a:rPr lang="ru-RU" dirty="0" smtClean="0"/>
              <a:t>-инфекцией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373616" cy="48245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/>
              <a:t>К заболеваниям слизистой оболочки рта, ассоциированным с ВИЧ-инфекцией, относятся следующие:</a:t>
            </a:r>
          </a:p>
          <a:p>
            <a:endParaRPr lang="ru-RU" dirty="0"/>
          </a:p>
          <a:p>
            <a:r>
              <a:rPr lang="ru-RU" dirty="0" smtClean="0"/>
              <a:t>- различные </a:t>
            </a:r>
            <a:r>
              <a:rPr lang="ru-RU" dirty="0"/>
              <a:t>клинические формы кандидоза;</a:t>
            </a:r>
          </a:p>
          <a:p>
            <a:r>
              <a:rPr lang="ru-RU" dirty="0"/>
              <a:t>вирусные инфекции;</a:t>
            </a:r>
          </a:p>
          <a:p>
            <a:r>
              <a:rPr lang="ru-RU" dirty="0" smtClean="0"/>
              <a:t>- «волосатая» </a:t>
            </a:r>
            <a:r>
              <a:rPr lang="ru-RU" dirty="0"/>
              <a:t>(ворсинчатая) лейкоплакия;</a:t>
            </a:r>
          </a:p>
          <a:p>
            <a:r>
              <a:rPr lang="ru-RU" dirty="0" smtClean="0"/>
              <a:t>- язвенно-некротический </a:t>
            </a:r>
            <a:r>
              <a:rPr lang="ru-RU" dirty="0" err="1"/>
              <a:t>гингивостоматит</a:t>
            </a:r>
            <a:r>
              <a:rPr lang="ru-RU" dirty="0"/>
              <a:t>;</a:t>
            </a:r>
          </a:p>
          <a:p>
            <a:r>
              <a:rPr lang="ru-RU" dirty="0" smtClean="0"/>
              <a:t>- прогрессирующая </a:t>
            </a:r>
            <a:r>
              <a:rPr lang="ru-RU" dirty="0"/>
              <a:t>форма пародонтита (ВИЧ-пародонтит);</a:t>
            </a:r>
          </a:p>
          <a:p>
            <a:r>
              <a:rPr lang="ru-RU" dirty="0" smtClean="0"/>
              <a:t>- саркома </a:t>
            </a:r>
            <a:r>
              <a:rPr lang="ru-RU" dirty="0" err="1"/>
              <a:t>Капоши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367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кандидоз</a:t>
            </a:r>
            <a:endParaRPr lang="ru-RU" dirty="0"/>
          </a:p>
        </p:txBody>
      </p:sp>
      <p:pic>
        <p:nvPicPr>
          <p:cNvPr id="8194" name="Picture 2" descr="ПРОЯВЛЕНИЯ ВИЧ В ПОЛОСТИ 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7"/>
            <a:ext cx="7064299" cy="49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10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Волосатая лейкоплакия</a:t>
            </a:r>
            <a:endParaRPr lang="ru-RU" dirty="0"/>
          </a:p>
        </p:txBody>
      </p:sp>
      <p:pic>
        <p:nvPicPr>
          <p:cNvPr id="9218" name="Picture 2" descr="Волосатая лейкоплакия: причины, симптомы и лечение в статье стоматолога  Саргсян Н. 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696744" cy="437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56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Язвенно-некротический </a:t>
            </a:r>
            <a:r>
              <a:rPr lang="ru-RU" dirty="0" err="1"/>
              <a:t>гингивостоматит</a:t>
            </a:r>
            <a:endParaRPr lang="ru-RU" dirty="0"/>
          </a:p>
        </p:txBody>
      </p:sp>
      <p:pic>
        <p:nvPicPr>
          <p:cNvPr id="10242" name="Picture 2" descr="Язвенно-некротический гингивит Венсана - клиника, диагностика и лечение в  Моск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4954102" cy="315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Язвенно-некротический гингивит: симптомы, осложнения, профилактика —  Стоматология «Все свои!» — официальный сай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1623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Язвенно-некротический стоматит Венсана - причины, симптомы, диагностика и  леч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658244" cy="21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2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 в горле при туберкулёзе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661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ТУБЕРКУЛЁЗ ГОРТАНИ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52600"/>
            <a:ext cx="8219256" cy="44847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Туберкулез гортани </a:t>
            </a:r>
            <a:r>
              <a:rPr lang="ru-RU" sz="2800" dirty="0" smtClean="0"/>
              <a:t>- локализация </a:t>
            </a:r>
            <a:r>
              <a:rPr lang="ru-RU" sz="2800" dirty="0"/>
              <a:t>туберкулезного процесса </a:t>
            </a:r>
            <a:r>
              <a:rPr lang="ru-RU" sz="2800" dirty="0" smtClean="0"/>
              <a:t>в верхних дыхательных путях. </a:t>
            </a:r>
            <a:endParaRPr lang="ru-RU" sz="2800" dirty="0"/>
          </a:p>
          <a:p>
            <a:pPr marL="114300" indent="0">
              <a:buNone/>
            </a:pPr>
            <a:r>
              <a:rPr lang="ru-RU" sz="2800" dirty="0"/>
              <a:t>Инфицирование гортани </a:t>
            </a:r>
            <a:r>
              <a:rPr lang="ru-RU" sz="2800" dirty="0" smtClean="0"/>
              <a:t>туберкулезными микобактериями </a:t>
            </a:r>
            <a:r>
              <a:rPr lang="ru-RU" sz="2800" dirty="0"/>
              <a:t>происходит </a:t>
            </a:r>
            <a:r>
              <a:rPr lang="ru-RU" sz="2800" dirty="0" smtClean="0"/>
              <a:t>гематогенным, </a:t>
            </a:r>
            <a:r>
              <a:rPr lang="ru-RU" sz="2800" dirty="0" err="1" smtClean="0"/>
              <a:t>лимфогенным</a:t>
            </a:r>
            <a:r>
              <a:rPr lang="ru-RU" sz="2800" dirty="0" smtClean="0"/>
              <a:t> либо когда </a:t>
            </a:r>
            <a:r>
              <a:rPr lang="ru-RU" sz="2800" dirty="0"/>
              <a:t>выкашливаемая мокрота прилипает </a:t>
            </a:r>
            <a:r>
              <a:rPr lang="ru-RU" sz="2800" dirty="0" smtClean="0"/>
              <a:t>к слизистой </a:t>
            </a:r>
            <a:r>
              <a:rPr lang="ru-RU" sz="2800" dirty="0"/>
              <a:t>оболочке гортани и </a:t>
            </a:r>
            <a:r>
              <a:rPr lang="ru-RU" sz="2800" dirty="0" err="1" smtClean="0"/>
              <a:t>мацерирует</a:t>
            </a:r>
            <a:r>
              <a:rPr lang="ru-RU" sz="2800" dirty="0" smtClean="0"/>
              <a:t> ее</a:t>
            </a:r>
            <a:r>
              <a:rPr lang="ru-RU" sz="2800" dirty="0"/>
              <a:t>, вследствие чего инфекция проникает </a:t>
            </a:r>
            <a:r>
              <a:rPr lang="ru-RU" sz="2800" dirty="0" smtClean="0"/>
              <a:t>в подслизистый </a:t>
            </a:r>
            <a:r>
              <a:rPr lang="ru-RU" sz="2800" dirty="0"/>
              <a:t>слой.</a:t>
            </a:r>
          </a:p>
        </p:txBody>
      </p:sp>
    </p:spTree>
    <p:extLst>
      <p:ext uri="{BB962C8B-B14F-4D97-AF65-F5344CB8AC3E}">
        <p14:creationId xmlns:p14="http://schemas.microsoft.com/office/powerpoint/2010/main" val="2316480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ТУБЕРКУЛЁЗ ГОРТАНИ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2484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Туберкулёз гортани является почти всегда вторичным !</a:t>
            </a:r>
          </a:p>
          <a:p>
            <a:pPr marL="114300" indent="0">
              <a:buNone/>
            </a:pPr>
            <a:r>
              <a:rPr lang="ru-RU" sz="2800" dirty="0" smtClean="0"/>
              <a:t>Её </a:t>
            </a:r>
            <a:r>
              <a:rPr lang="ru-RU" sz="2800" dirty="0"/>
              <a:t>поражение происходит :</a:t>
            </a:r>
          </a:p>
          <a:p>
            <a:pPr marL="114300" indent="0">
              <a:buNone/>
            </a:pPr>
            <a:r>
              <a:rPr lang="ru-RU" sz="2800" dirty="0" smtClean="0"/>
              <a:t>1)</a:t>
            </a:r>
            <a:r>
              <a:rPr lang="ru-RU" sz="2800" dirty="0" err="1" smtClean="0"/>
              <a:t>Гематогенно</a:t>
            </a:r>
            <a:r>
              <a:rPr lang="en-US" sz="2800" dirty="0" smtClean="0"/>
              <a:t>;</a:t>
            </a:r>
            <a:endParaRPr lang="ru-RU" sz="2800" dirty="0"/>
          </a:p>
          <a:p>
            <a:pPr marL="114300" indent="0">
              <a:buNone/>
            </a:pPr>
            <a:r>
              <a:rPr lang="ru-RU" sz="2800" dirty="0"/>
              <a:t>2)</a:t>
            </a:r>
            <a:r>
              <a:rPr lang="ru-RU" sz="2800" dirty="0" err="1"/>
              <a:t>Спутогенно</a:t>
            </a:r>
            <a:r>
              <a:rPr lang="ru-RU" sz="2800" dirty="0"/>
              <a:t> –</a:t>
            </a:r>
            <a:r>
              <a:rPr lang="ru-RU" sz="2800" dirty="0" smtClean="0"/>
              <a:t>попадание инфицированной мокроты</a:t>
            </a:r>
            <a:r>
              <a:rPr lang="ru-RU" sz="2800" dirty="0"/>
              <a:t>, выделяющейся из лёгких </a:t>
            </a:r>
            <a:r>
              <a:rPr lang="ru-RU" sz="2800" dirty="0" smtClean="0"/>
              <a:t>. Чаще </a:t>
            </a:r>
            <a:r>
              <a:rPr lang="ru-RU" sz="2800" dirty="0"/>
              <a:t>встречается у мужчин из </a:t>
            </a:r>
            <a:r>
              <a:rPr lang="ru-RU" sz="2800" dirty="0" smtClean="0"/>
              <a:t>100 клинических </a:t>
            </a:r>
            <a:r>
              <a:rPr lang="ru-RU" sz="2800" dirty="0"/>
              <a:t>наблюдений (90 мужчин и </a:t>
            </a:r>
            <a:r>
              <a:rPr lang="ru-RU" sz="2800" dirty="0" smtClean="0"/>
              <a:t>10 женщин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222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ТУБЕРКУЛЁЗ ГОРТАНИ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772816"/>
            <a:ext cx="8215511" cy="142578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Различают три стадии:</a:t>
            </a:r>
            <a:br>
              <a:rPr lang="ru-RU" dirty="0" smtClean="0"/>
            </a:br>
            <a:r>
              <a:rPr lang="ru-RU" dirty="0" smtClean="0"/>
              <a:t>- образование инфильтрата</a:t>
            </a:r>
            <a:r>
              <a:rPr lang="en-US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формирование язвы</a:t>
            </a:r>
            <a:r>
              <a:rPr lang="en-US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поражение хрящей. </a:t>
            </a:r>
            <a:endParaRPr lang="ru-RU" dirty="0"/>
          </a:p>
        </p:txBody>
      </p:sp>
      <p:pic>
        <p:nvPicPr>
          <p:cNvPr id="11266" name="Picture 2" descr="https://meduniver.com/Medical/otorinolaringologia_bolezni_lor_organov/Img/tuberkulez_gort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2400"/>
            <a:ext cx="7927479" cy="32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55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pic>
        <p:nvPicPr>
          <p:cNvPr id="12290" name="Picture 2" descr="https://cf.ppt-online.org/files/slide/a/AGOtLTVmH07crJ6K32UdReqwDNuF4jW9EzaIiS/slide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81259" cy="50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8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горло поражается сифилисом?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52600"/>
            <a:ext cx="8291264" cy="47727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ru-RU" sz="3200" b="1" dirty="0"/>
              <a:t>Есть две причины, почему поражается горло при сифилисе</a:t>
            </a:r>
            <a:r>
              <a:rPr lang="ru-RU" sz="3200" b="1" dirty="0" smtClean="0"/>
              <a:t>:</a:t>
            </a:r>
            <a:endParaRPr lang="ru-RU" sz="3200" dirty="0"/>
          </a:p>
          <a:p>
            <a:r>
              <a:rPr lang="ru-RU" sz="3200" dirty="0"/>
              <a:t>первично инфекция в организм проникает через </a:t>
            </a:r>
            <a:r>
              <a:rPr lang="ru-RU" sz="3200" dirty="0" smtClean="0"/>
              <a:t>горло</a:t>
            </a:r>
            <a:r>
              <a:rPr lang="en-US" sz="3200" dirty="0" smtClean="0"/>
              <a:t>;</a:t>
            </a:r>
            <a:endParaRPr lang="ru-RU" sz="3200" dirty="0"/>
          </a:p>
          <a:p>
            <a:r>
              <a:rPr lang="ru-RU" sz="3200" dirty="0"/>
              <a:t>возбудитель сифилиса распространяется через кровь, достигает всех органов, в том числе миндалин, глотки, гортани, структур ротовой </a:t>
            </a:r>
            <a:r>
              <a:rPr lang="ru-RU" sz="3200" dirty="0" smtClean="0"/>
              <a:t>полости.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7713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Сухость в горле</a:t>
            </a:r>
            <a:r>
              <a:rPr lang="en-US" sz="3600" dirty="0" smtClean="0"/>
              <a:t>;</a:t>
            </a:r>
            <a:endParaRPr lang="ru-RU" sz="3600" dirty="0" smtClean="0"/>
          </a:p>
          <a:p>
            <a:r>
              <a:rPr lang="ru-RU" sz="3600" dirty="0" smtClean="0"/>
              <a:t>Жжение</a:t>
            </a:r>
            <a:r>
              <a:rPr lang="en-US" sz="3600" dirty="0" smtClean="0"/>
              <a:t>;</a:t>
            </a:r>
            <a:endParaRPr lang="ru-RU" sz="3600" dirty="0" smtClean="0"/>
          </a:p>
          <a:p>
            <a:r>
              <a:rPr lang="ru-RU" sz="3600" dirty="0" smtClean="0"/>
              <a:t>Царапанье</a:t>
            </a:r>
            <a:r>
              <a:rPr lang="en-US" sz="3600" dirty="0" smtClean="0"/>
              <a:t>;</a:t>
            </a:r>
            <a:endParaRPr lang="ru-RU" sz="3600" dirty="0" smtClean="0"/>
          </a:p>
          <a:p>
            <a:r>
              <a:rPr lang="ru-RU" sz="3600" dirty="0" smtClean="0"/>
              <a:t>Першение</a:t>
            </a:r>
            <a:r>
              <a:rPr lang="en-US" sz="3600" dirty="0" smtClean="0"/>
              <a:t>;</a:t>
            </a:r>
            <a:endParaRPr lang="ru-RU" sz="3600" dirty="0" smtClean="0"/>
          </a:p>
          <a:p>
            <a:r>
              <a:rPr lang="ru-RU" sz="3600" dirty="0" smtClean="0"/>
              <a:t>Позывы к отхаркиванию</a:t>
            </a:r>
            <a:r>
              <a:rPr lang="en-US" sz="3600" dirty="0" smtClean="0"/>
              <a:t>;</a:t>
            </a:r>
            <a:endParaRPr lang="ru-RU" sz="3600" dirty="0" smtClean="0"/>
          </a:p>
          <a:p>
            <a:r>
              <a:rPr lang="ru-RU" sz="3600" dirty="0" smtClean="0"/>
              <a:t>Слабость и утомляемость горла.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5478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Преимущественно продуктивный, инфильтративный, внутренний туберкулёз гортани 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468488"/>
          </a:xfrm>
        </p:spPr>
        <p:txBody>
          <a:bodyPr>
            <a:normAutofit/>
          </a:bodyPr>
          <a:lstStyle/>
          <a:p>
            <a:r>
              <a:rPr lang="ru-RU" dirty="0" smtClean="0"/>
              <a:t>Бугристый инфильтрат</a:t>
            </a:r>
            <a:r>
              <a:rPr lang="ru-RU" dirty="0"/>
              <a:t> </a:t>
            </a:r>
            <a:r>
              <a:rPr lang="ru-RU" dirty="0" smtClean="0"/>
              <a:t>задней</a:t>
            </a:r>
            <a:r>
              <a:rPr lang="ru-RU" dirty="0"/>
              <a:t> </a:t>
            </a:r>
            <a:r>
              <a:rPr lang="ru-RU" dirty="0" smtClean="0"/>
              <a:t>стенки</a:t>
            </a:r>
            <a:r>
              <a:rPr lang="ru-RU" dirty="0"/>
              <a:t> </a:t>
            </a:r>
            <a:r>
              <a:rPr lang="ru-RU" dirty="0" smtClean="0"/>
              <a:t>гортани, инфильтрация слизистой оболочки</a:t>
            </a:r>
            <a:r>
              <a:rPr lang="ru-RU" dirty="0"/>
              <a:t> </a:t>
            </a:r>
            <a:r>
              <a:rPr lang="ru-RU" dirty="0" smtClean="0"/>
              <a:t>передних</a:t>
            </a:r>
            <a:r>
              <a:rPr lang="ru-RU" dirty="0"/>
              <a:t> </a:t>
            </a:r>
            <a:r>
              <a:rPr lang="ru-RU" dirty="0" smtClean="0"/>
              <a:t>отделов</a:t>
            </a:r>
            <a:r>
              <a:rPr lang="ru-RU" dirty="0"/>
              <a:t> </a:t>
            </a:r>
            <a:r>
              <a:rPr lang="ru-RU" dirty="0" smtClean="0"/>
              <a:t>правого</a:t>
            </a:r>
            <a:r>
              <a:rPr lang="ru-RU" dirty="0"/>
              <a:t> </a:t>
            </a:r>
            <a:r>
              <a:rPr lang="ru-RU" dirty="0" smtClean="0"/>
              <a:t>гортанного</a:t>
            </a:r>
            <a:r>
              <a:rPr lang="ru-RU" dirty="0"/>
              <a:t> </a:t>
            </a:r>
            <a:r>
              <a:rPr lang="ru-RU" dirty="0" smtClean="0"/>
              <a:t>желудочка, «клювовидно» выступающей(«</a:t>
            </a:r>
            <a:r>
              <a:rPr lang="ru-RU" dirty="0" err="1" smtClean="0"/>
              <a:t>пролабирующей</a:t>
            </a:r>
            <a:r>
              <a:rPr lang="ru-RU" dirty="0" smtClean="0"/>
              <a:t>» из его </a:t>
            </a:r>
            <a:r>
              <a:rPr lang="ru-RU" dirty="0"/>
              <a:t>устья; </a:t>
            </a:r>
            <a:r>
              <a:rPr lang="ru-RU" dirty="0" smtClean="0"/>
              <a:t>незначительная инфильтрация</a:t>
            </a:r>
            <a:r>
              <a:rPr lang="ru-RU" dirty="0"/>
              <a:t> </a:t>
            </a:r>
            <a:r>
              <a:rPr lang="ru-RU" dirty="0" smtClean="0"/>
              <a:t>правой</a:t>
            </a:r>
            <a:r>
              <a:rPr lang="ru-RU" dirty="0"/>
              <a:t> </a:t>
            </a:r>
            <a:r>
              <a:rPr lang="ru-RU" dirty="0" smtClean="0"/>
              <a:t>голосовой </a:t>
            </a:r>
            <a:r>
              <a:rPr lang="ru-RU" dirty="0"/>
              <a:t>складки.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491315" cy="252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800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Преимущественно экссудативный, язвенный, наружный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19256" cy="1676400"/>
          </a:xfrm>
        </p:spPr>
        <p:txBody>
          <a:bodyPr>
            <a:normAutofit/>
          </a:bodyPr>
          <a:lstStyle/>
          <a:p>
            <a:r>
              <a:rPr lang="ru-RU" dirty="0" smtClean="0"/>
              <a:t>Резко асимметричная</a:t>
            </a:r>
            <a:r>
              <a:rPr lang="ru-RU" dirty="0"/>
              <a:t> </a:t>
            </a:r>
            <a:r>
              <a:rPr lang="ru-RU" dirty="0" smtClean="0"/>
              <a:t>инфильтрация</a:t>
            </a:r>
            <a:r>
              <a:rPr lang="ru-RU" dirty="0"/>
              <a:t> </a:t>
            </a:r>
            <a:r>
              <a:rPr lang="ru-RU" dirty="0" smtClean="0"/>
              <a:t>преддверия («наружного кольца») гортани с язвой</a:t>
            </a:r>
            <a:r>
              <a:rPr lang="ru-RU" dirty="0"/>
              <a:t> </a:t>
            </a:r>
            <a:r>
              <a:rPr lang="ru-RU" dirty="0" smtClean="0"/>
              <a:t>на</a:t>
            </a:r>
            <a:r>
              <a:rPr lang="ru-RU" dirty="0"/>
              <a:t> </a:t>
            </a:r>
            <a:r>
              <a:rPr lang="ru-RU" dirty="0" smtClean="0"/>
              <a:t>границе надгортанника</a:t>
            </a:r>
            <a:r>
              <a:rPr lang="ru-RU" dirty="0"/>
              <a:t> </a:t>
            </a:r>
            <a:r>
              <a:rPr lang="ru-RU" dirty="0" smtClean="0"/>
              <a:t>и левой</a:t>
            </a:r>
            <a:r>
              <a:rPr lang="ru-RU" dirty="0"/>
              <a:t> </a:t>
            </a:r>
            <a:r>
              <a:rPr lang="ru-RU" dirty="0" err="1" smtClean="0"/>
              <a:t>черпалонадгортанной</a:t>
            </a:r>
            <a:r>
              <a:rPr lang="ru-RU" dirty="0"/>
              <a:t> </a:t>
            </a:r>
            <a:r>
              <a:rPr lang="ru-RU" dirty="0" smtClean="0"/>
              <a:t>складки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255270" cy="284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99503"/>
            <a:ext cx="3019028" cy="30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67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7696200" cy="1295401"/>
          </a:xfrm>
        </p:spPr>
        <p:txBody>
          <a:bodyPr/>
          <a:lstStyle/>
          <a:p>
            <a:r>
              <a:rPr lang="ru-RU" dirty="0" smtClean="0"/>
              <a:t>Боль в горле при брюшном тифе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06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Брюшной тиф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52600"/>
            <a:ext cx="8219256" cy="45567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/>
              <a:t>Брюшной тиф </a:t>
            </a:r>
            <a:r>
              <a:rPr lang="ru-RU" sz="2800" dirty="0"/>
              <a:t>– острое инфекционное заболевание, специфическое для </a:t>
            </a:r>
            <a:r>
              <a:rPr lang="ru-RU" sz="2800" dirty="0" smtClean="0"/>
              <a:t>человека.</a:t>
            </a:r>
          </a:p>
          <a:p>
            <a:pPr marL="114300" indent="0">
              <a:buNone/>
            </a:pPr>
            <a:r>
              <a:rPr lang="ru-RU" sz="2800" dirty="0" smtClean="0"/>
              <a:t>Вызывается </a:t>
            </a:r>
            <a:r>
              <a:rPr lang="ru-RU" sz="2800" dirty="0"/>
              <a:t>тифозной палочкой из рода сальмонелл, заболевание проявляется лихорадкой, общей интоксикацией, бактериемией, увеличением печени и селезенки, энтеритом (воспаление тонкого кишечника) и своеобразным поражением лимфатического аппарата кишечника.</a:t>
            </a:r>
          </a:p>
        </p:txBody>
      </p:sp>
    </p:spTree>
    <p:extLst>
      <p:ext uri="{BB962C8B-B14F-4D97-AF65-F5344CB8AC3E}">
        <p14:creationId xmlns:p14="http://schemas.microsoft.com/office/powerpoint/2010/main" val="949269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возникновения и течение болезни</a:t>
            </a:r>
            <a:endParaRPr lang="ru-RU" dirty="0"/>
          </a:p>
        </p:txBody>
      </p:sp>
      <p:pic>
        <p:nvPicPr>
          <p:cNvPr id="15362" name="Picture 2" descr="https://dr-zaytsev.ru/upload/iblock/f23/f235915ad44e8625522b3e328b75fe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71698"/>
            <a:ext cx="5976664" cy="40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81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b="1" dirty="0"/>
              <a:t>Ангина</a:t>
            </a:r>
            <a:r>
              <a:rPr lang="ru-RU" dirty="0"/>
              <a:t> как начальный симптом заболевания встречается при брюшном тифе у 4,7-40% больных.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За </a:t>
            </a:r>
            <a:r>
              <a:rPr lang="ru-RU" dirty="0"/>
              <a:t>несколько дней до начала заболевания у больных брюшным тифом и паратифами А и В отмечаются кратковременное повышение температуры тела, умеренная боль в горле, явления катаральной ангины. На второй неделе заболевания может появиться одностороннее безболезненное язвенно-некротическое поражение миндалин с образованием на них мелких округлых язвочек с гладкими красными краями и серовато-белым дном, которые распространяются на небные дужки.</a:t>
            </a:r>
          </a:p>
        </p:txBody>
      </p:sp>
    </p:spTree>
    <p:extLst>
      <p:ext uri="{BB962C8B-B14F-4D97-AF65-F5344CB8AC3E}">
        <p14:creationId xmlns:p14="http://schemas.microsoft.com/office/powerpoint/2010/main" val="3630644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Ангина </a:t>
            </a:r>
            <a:r>
              <a:rPr lang="ru-RU" dirty="0" err="1" smtClean="0"/>
              <a:t>дюге</a:t>
            </a:r>
            <a:endParaRPr lang="ru-RU" dirty="0"/>
          </a:p>
        </p:txBody>
      </p:sp>
      <p:pic>
        <p:nvPicPr>
          <p:cNvPr id="16386" name="Picture 2" descr="Презентация на тему: Ангина Дю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810055" cy="47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5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crobak.ru/wp-content/uploads/2017/03/sifi-vo-tr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83313" cy="46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76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Болит ли горло при сифилисе?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352928" cy="489654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/>
              <a:t>Будет ли болеть горло, зависит от ряда обстоятельств</a:t>
            </a:r>
            <a:r>
              <a:rPr lang="ru-RU" sz="2800" b="1" dirty="0" smtClean="0"/>
              <a:t>:</a:t>
            </a:r>
            <a:endParaRPr lang="ru-RU" sz="2800" dirty="0"/>
          </a:p>
          <a:p>
            <a:r>
              <a:rPr lang="ru-RU" sz="2800" dirty="0"/>
              <a:t>период сифилиса – чем более он ранний, тем выше вероятность боли в </a:t>
            </a:r>
            <a:r>
              <a:rPr lang="ru-RU" sz="2800" dirty="0" smtClean="0"/>
              <a:t>горле</a:t>
            </a:r>
            <a:r>
              <a:rPr lang="en-US" sz="2800" dirty="0" smtClean="0"/>
              <a:t>;</a:t>
            </a:r>
            <a:endParaRPr lang="ru-RU" sz="2800" dirty="0"/>
          </a:p>
          <a:p>
            <a:r>
              <a:rPr lang="ru-RU" sz="2800" dirty="0"/>
              <a:t>наличие язв и эрозий – если их нет, горло обычно не </a:t>
            </a:r>
            <a:r>
              <a:rPr lang="ru-RU" sz="2800" dirty="0" smtClean="0"/>
              <a:t>болит</a:t>
            </a:r>
            <a:r>
              <a:rPr lang="en-US" sz="2800" dirty="0" smtClean="0"/>
              <a:t>;</a:t>
            </a:r>
            <a:endParaRPr lang="ru-RU" sz="2800" dirty="0"/>
          </a:p>
          <a:p>
            <a:r>
              <a:rPr lang="ru-RU" sz="2800" dirty="0"/>
              <a:t>присоединение сопутствующей бактериальной флоры – вызывает сильные болевые ощущения, отек, покраснение и </a:t>
            </a:r>
            <a:r>
              <a:rPr lang="ru-RU" sz="2800" dirty="0" smtClean="0"/>
              <a:t>нагноение.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9046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Первичный сифилис горла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/>
              <a:t>Особенностью первичного сифилиса горла являются</a:t>
            </a:r>
            <a:r>
              <a:rPr lang="ru-RU" sz="3200" b="1" dirty="0" smtClean="0"/>
              <a:t>:</a:t>
            </a:r>
            <a:endParaRPr lang="ru-RU" sz="3200" b="1" dirty="0"/>
          </a:p>
          <a:p>
            <a:r>
              <a:rPr lang="ru-RU" sz="3200" dirty="0"/>
              <a:t>частые атипичные формы шанкра (не похожи по внешнему виду на классическую эрозию или язву</a:t>
            </a:r>
            <a:r>
              <a:rPr lang="ru-RU" sz="3200" dirty="0" smtClean="0"/>
              <a:t>)</a:t>
            </a:r>
            <a:r>
              <a:rPr lang="en-US" sz="3200" dirty="0" smtClean="0"/>
              <a:t>;</a:t>
            </a:r>
            <a:endParaRPr lang="ru-RU" sz="3200" dirty="0"/>
          </a:p>
          <a:p>
            <a:r>
              <a:rPr lang="ru-RU" sz="3200" dirty="0"/>
              <a:t>присоединение бактериальной инфекции нередко скрывает клиническую картину </a:t>
            </a:r>
            <a:r>
              <a:rPr lang="ru-RU" sz="3200" dirty="0" smtClean="0"/>
              <a:t>сифилиса.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41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arpol2.ru/wp-content/uploads/2019/06/adcb584fe3a89b4d1185498547f90f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840760" cy="54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69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Шанкр миндалин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7525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/>
              <a:t>Шанкр-</a:t>
            </a:r>
            <a:r>
              <a:rPr lang="ru-RU" sz="2600" b="1" dirty="0" err="1"/>
              <a:t>амигдалит</a:t>
            </a:r>
            <a:r>
              <a:rPr lang="ru-RU" sz="2600" dirty="0"/>
              <a:t> – одна из атипичных форм твердого шанкра появляется на миндалинах.</a:t>
            </a:r>
          </a:p>
          <a:p>
            <a:pPr marL="114300" indent="0">
              <a:buNone/>
            </a:pPr>
            <a:r>
              <a:rPr lang="ru-RU" sz="2600" dirty="0" smtClean="0"/>
              <a:t>- Они </a:t>
            </a:r>
            <a:r>
              <a:rPr lang="ru-RU" sz="2600" dirty="0"/>
              <a:t>краснеют и уплотняются.</a:t>
            </a:r>
          </a:p>
          <a:p>
            <a:pPr marL="114300" indent="0">
              <a:buNone/>
            </a:pPr>
            <a:r>
              <a:rPr lang="ru-RU" sz="2600" dirty="0" smtClean="0"/>
              <a:t>- Чаще </a:t>
            </a:r>
            <a:r>
              <a:rPr lang="ru-RU" sz="2600" dirty="0"/>
              <a:t>всего поражена только одна миндалина.</a:t>
            </a:r>
          </a:p>
          <a:p>
            <a:pPr marL="114300" indent="0">
              <a:buNone/>
            </a:pPr>
            <a:r>
              <a:rPr lang="ru-RU" sz="2600" dirty="0" smtClean="0"/>
              <a:t>- При </a:t>
            </a:r>
            <a:r>
              <a:rPr lang="ru-RU" sz="2600" dirty="0"/>
              <a:t>этом эрозивно-язвенные элементы на ней не образуются.</a:t>
            </a:r>
          </a:p>
          <a:p>
            <a:pPr marL="114300" indent="0">
              <a:buNone/>
            </a:pPr>
            <a:r>
              <a:rPr lang="ru-RU" sz="2600" dirty="0" smtClean="0"/>
              <a:t>- Реже </a:t>
            </a:r>
            <a:r>
              <a:rPr lang="ru-RU" sz="2600" dirty="0"/>
              <a:t>шанкр выглядит как эрозия.</a:t>
            </a:r>
          </a:p>
          <a:p>
            <a:pPr marL="114300" indent="0">
              <a:buNone/>
            </a:pPr>
            <a:r>
              <a:rPr lang="ru-RU" sz="2600" dirty="0" smtClean="0"/>
              <a:t>- Она </a:t>
            </a:r>
            <a:r>
              <a:rPr lang="ru-RU" sz="2600" dirty="0"/>
              <a:t>располагается на уплотненной миндалине.</a:t>
            </a:r>
          </a:p>
          <a:p>
            <a:pPr marL="114300" indent="0">
              <a:buNone/>
            </a:pPr>
            <a:r>
              <a:rPr lang="ru-RU" sz="2600" dirty="0" smtClean="0"/>
              <a:t>- Острых </a:t>
            </a:r>
            <a:r>
              <a:rPr lang="ru-RU" sz="2600" dirty="0"/>
              <a:t>воспалительных явлений нет.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6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oHCBUSFRUVFRUREhgSEhEREhEREhEREhERGBQZGRgUGBgcIS4lHB4rHxgYJjgmKy8xNTU1GiQ7QDs0Py40NTEBDAwMEA8QGhISGDEhGiExMTQxNDE0NDExMTQ0NDQ0MTQxNDQ0MTQ0MTExNDExMTExMTQxNDE0MTQxMTE0MTQxMf/AABEIANoA5wMBIgACEQEDEQH/xAAbAAABBQEBAAAAAAAAAAAAAAAEAQIDBQYAB//EADIQAAEDAwMCBQMDBAMBAAAAAAEAAhEDBCEFEjFBUQYiYXGBE5GxMkKhYsHR4RQVUnL/xAAZAQADAQEBAAAAAAAAAAAAAAABAgMABAX/xAAiEQADAQADAQEAAQUAAAAAAAAAAQIRAyExEkFRBBMiMnH/2gAMAwEAAhEDEQA/APQqakKFDlOHqB1MVzkjSo3vT2lYxMTClplDSp6fCZCskqPgKh1K5iSrK8qwFltVr/lLT0twz3oHUqyU9j8oMuU1F6GHaHUXQUbTflVDH+YK1ohKJQYwyUr3gYJ+yibKc2gN0rCag22rT0RrXyhGwICnaCmTJUGsUzSg21CFMx6omQqSeU4lQ7kocm+hfkklMck3JHlBsGDHKNyeoqiUdDCoHNCV7oUTikZZCA5VrZVMQqglE2lSCEZrsXknUWu7K5Rg5XKunP0VDQk3JoSxOVEuK5PacJAJTohEDFaVOXwFA1NqvwsL+gN/XgFZi5rbjKutSfgrMVn5WS07IXQr39U6i/KBqPK5tbzDsjg30X1IgDKnoXEHMqspVSUfTZInslYxbU6oiQnMuMoSnEKZrVNsRoMp1eqIZUJ5QzWqdgRRNoMZUUhrqtNUicKe0q7uVSRanrQmlcF3Qj3U31ClY0JXUwnwi2hBUC76wUbwAonOCXQqdCS9QvqKKpUTA/ug2wqRXuBQrq0GEQ8IaoyfhLpSRHPU1u9CkiE63dlLvYaWov6D/wAJUPbvwuVkzma7K6m1LBHCUpHHCQp+jqb54UqB04OBcXDrhHOdJWQteitCguDhT9EHcuhZjSuyg1SryFna756q11WrlyzlapJ5Tyjp3EPrVIUdAy5QPfOIU9m3KZiy+y9s6BPVWbKZSaft2qd9VonIUaTKaOYpi8NygX3bSMKCm8koqQ/Ol3TuFMHmUBSOEW18xkYTqUJUkrSZyibcSRCBeSTyn293sd7JkkJSedGgayE76ZVc3UgVM3UQm6OVxWi125Q7mZUrrkHKYyoCUOiiTIqjCka2Qp6hlQztKVpDI4GFG4zKcH5KjcQp0hkBVhBUtoEy4OE6zdKTB34XFqVybQK5UOdgreFzGFKOE9hQQR7QuaQnFRRCzASuKq7+pAKMq1IVHrFaAQOSiUlGc1GpJKo67PVWdwSVW3DSFSUO2JSOUfbshB02TlFh8BFmktad1tjKV9WZyqf6iIp1IQw6ZSLFhwibZwVWy6AlQ/8AZBvVHB3hp6VSOUj7qFlKmvx1CAuPEE9Vvkm6hes3IvR3XG6B6hecVNfd0TP++q9DC2E3ywj1Clctb1SnUG/deXP16qeqmZrtQBbBf7kN9npovxxKnZdDuvLmeIHz/tHU/EB5MoYNvG/09NZdY5T2vnKwtt4iaRG4fdWtrrAIif5WN/bT/wBTTNKjLh1QNG9BGSm1q5cRHC2A+Am64SWPRIwbmn0TrEZU3IldLC4oNXKSgVy2ENAXcLmlNLlwclQQphCR6jmEjnItmBbknKzV7JdnnstFWdKo7lhLie3VaSslJXpESq97ZmVb3L8EKqe1WQcI6YJ4UjyuDdoXHiUSkyLS4yufX2Ajskt6D6xLWCTmMxwJ/sgH21R7SBJG6CP6oWGqsIK1+SfKg33DpSvbtG0NzunfJkACNse/VT6XasqOl72U2tG8l4Lt0cNDesrHNVWV73l3woHtVnqFYVHbwxjIG0hgLQY4dHRAOb3RI1v6QbYTgnrpQAmc1PKQFLKwUMhSl0BNKRzuiw2I5j+xVjYak5hyVVbdq4OQYZtz4z0Gz1HeBlXVGphecaVeFpgrYWl/gInbFfS0v6dZ8ODeTH2Rto6IVLptyXPx2V20eim/SXJ0XtB2FyZQOB7JEDlaA3FNlNckYFIcJGRymPMBKGwFFVKJgZxg4QVyefVWLGYQF8mQ0sobtnVVtRuVaXJ5VZPM/dVRaUdAPwEr7F5iRtnInqFLY2hqHsG5J7+i03/CDmb3EEyAGjJ4W0rOespdL0/aHtIc7e2AGjg91LR0tu3a5wpua4u3buWxxHdaqy0/6TQ98nykgARHoq+pSZUe54EAgDb6+i2i/SptLwy13pE5AByScdEFS0lu6XNJbOWgx9ls7mhgNALfXmU2lahrS5xHxnK2jNS1pg7nR9rt0EMJIaJE46d1VXFoQcA8nnsvSNQsBt3SHkwQYHBVPd6cGjPX8o/QHwqkYV1EpjmLR3OnE8KmuLYt6I6cvJwuWBwuITi2FyxBpkQcQnASucmELA0khMLVzSkc+FjaS0TBlazSjvbx2WOa9arw4/cIB4AWZ1f0z7aNZotEhy0IZlU+nuI5V2xswpsPP6WNIQB7JE2nTMLkDm+ite7KlYoHdE5j8qRRoLch3FTThDbcogQRSAVXqbOSraiqvVTgpkNHdGZuX9FHTobiB1JSvYS6Va6btaC90EgQAfyqo7JkntqbKbA1sTJJPKMp6i2ntAa17h1PQkqgutQzgAeyjpXQnPXr1WZVcSa7NRUuX1cudif0jGFINjMtG4gj7qho3s9/SUUx7gQ7+ErFfDixBt9dueACYzwMQmGs1rCHQSSPt3ULtzyPKYJ6J1QFhBIaY/aVjKViQTp9JlQF0kR+w8FBVKYdvYQd26GE8bVG+42iRAk5ATG6o2QHtBA5yQYWCppa/wAAq9sAYiY/cBhVN5atMyFp7p7HU9zeN0YVO5u49wnQyX0uzJ3dgRkDCrXshbarSa8RCptQ06MhE5OXh/gzpCSFLWZtMKJzSVjhpY8GlqbsUgKVYUY1qvvDjofCpYVt4fdFQe6x0cDyj0LT1obYcKhtmAAd5laK0bgfCR+lef3Q6mMLkowuQOQzznzC5r8qEOgLmOkqR0FkwymOblLSdhKOVkIPaICqtWPl91cdFW6kPLOE4/H/ALGaos/UeyHua3QIqoInMzyAq2uQOFST0JxA73pW1hzPHRC1amYCRlHqU2B+n+F1bXbZ5CsHXXlwZWaIjhTULkn2SuR5f8mx0i6aGuLnAGPKDJyqy7vZcZPHCCtrkgTHzzCEuahnKyQZjG2SVLomVBv7lQuzwudbkjBgo4harAhlZ2QHGO3RI2sQcfIVe24LTtdyOvdFb5Ejkc+yOCq1QS2sXHsiCwObHMqvonPujrcwVgNajOarakHhVDwQtxf24cD6rI3dLaT7rHBz8edoDXLnBIFjkHFH6S6Hj3CBCK058VG+pCDKcTykenWOWg/ZaWwbgeyzmmN3BsTA+y01o2Al/Tp5wmVyRchpzGTe/ElLavkyoawmnI6ZSabUkhI0XRe0xhOKSmV1VKhM0c0oLUYLSCPlTMfAJPRQ1iHexToaemZ54FNricx17rO3N0C48yei1ersFOi9xEgZjusSKe47pmc+3oqo6VYjCZkoukC4YTG0+yIt8Jh0xH0nBpwVBYv7iPdaG3eHRIUdzYNPmaIKA01/kDMOBGPZNvG5BT6DCSBGZhM1UFsR0KCOiq6IqTAm3j3UxIg+kpjHFJcsL4/yiQtNopbu7Lz5gBHEI2wupwflB39Ag8ZTGAth33WOJVU0XbTB/CNpV+MfKrqL9wlGU3RARO6WmtDajgcfCz+q0Whsid0mT6eyunuz8Kq1RhgoEeVLDOuTSnvCjLVjy69HoixbL2f/AEPyhQFceHKO+4pj+sLMfi7pHp+m0Q1obmefhX9BkIG3A3THAhHsMpGW5HrJQFyc1ckImEoVt1Nw9ChdOqEOgqGwqeRw7hR0P1BFoujZWr5CkrlD6dx8BEXDcJBX6DvOI7qAz/r0RL+EIX5RQ8oXVaH1KcdwQV53XO3y8bScfK9UouDmwvNfElsadZ7SIkkj2Vp8Cq6AmV0XSfJVKXwjrR+URuO9ZorVysWCfhVNqJyrijkZSnQ0JcgMAcGiSZ3dlU3TNwJ7flXlRm5jh2BKo6bw9uwQDklx4TDTXWMGFExMY4TaogT2RVs2OoI9OJS31Pa0SY3cdVhqpJFc6mHZQd3RAGIU1Sr9PlV9a6LzhZHJytNElpVjyq3pNxJVHRpEkHhXVOuWtggOHT0RDxU/k59SHtCOou3FzWs+o4scAIBAJHVUjXuL5+y3WjW7aNEkkbnS5xQBycnR5re2r6biHCDJQZar/wARV2veSD1KoiicNejAtX4ItC+pv5DBPzKykZXpvgbTy2mX5834QZThXrNTTYQ5HsHRC0mZlEzCRht9kowuSE4SJSZ5Zpj/AOQjaTBI6ZVLptfKvQBIRZefDSWDcc9kXccIHTzgfCsXslqmB+gNaphD1ctnqpX/AN1BXPZaSsktnckY5hUvj7T9zGVx1EOjopqFdweRPVXFxTFai+m84c07Y53RjCvJqk8eqE4RVB+QmXtIsc5hEFpIKgp1YTEZfzRrbN8BWVB/Cz+mVpCu6dQBKz04/wAp0tXSBIzgyFnGXTQyq0tIe8kN42j/AAr+2du4+VR+IaTWPgRkSiSqeyto1nhsCMGcpL66qHbORP7fRTUGQwnJP8R3Qd9UmMxHEYWJ8iaRV3l4XHqOUlu8FNuGSoabtqJy9p9lyyoB6lH0X7hwqS1O5wlaexoYkIF4ekVK2Ic0x1GfRbg2jHUCSZBEBZxw4XM1J9EOa3zNPQ9Fg8vFTWoxmrM2VHtbwHFV8o/VXkvc4tjcSVXrHFSJ7OmXva0dXAL3XTLIUaLGjkMbPuV5T4F04VbljnfpZklewVXiBHt8IMZJpf8ARrGym1+cJzMJQJKmzDn4C5NuHQFyXTHiFjXDY9wtfQcC1p6rC0Hw5p9RK2Fk6QIVaQ0UaawfgBXFN8tWXt7hrBJKMZrjAIU8wZrQmrgme6Drv9UM+5dUdiVPTtnnlL4yqxFXvh/yrwV9oa4CU1ungmSjGWuITqjOjD+M7PdU+oxsB7RuA/8AXdZR1JwPBXtDtOY8bXNBUD/DVI/tH2TfSJV8tnlum1C0xBWmtmzBWnb4XpjgD7KcaKwYW+jp4uaZWFDQMcKt8RM3Na//AM4Pste7Rh0Vbq2jPdTc1vXhFMrXJNeGI/5RDNo45QlZs5RlxYvpmHNOPTCBe8mRgQiiN11pG5iEcIKe6smPKY5be+E9j+r5WstH+ULHW74cFrbDIb7JWdH9P36GlhORKY8IpjX8AI220h9TJQdI7HUyu2YfXHHAif6v7Kl2GQvYB4YY4Q4A/Cjf4NozMevC30ebSl370V3gew2M9+fVbMtmEFbaeKbQBiEa0klHQ2030TbU5jYTQp2NU/0i2AXzogd1yivnS72XJNHS6PDabvwrqz1EgD2hZ9z8+6sLASuknJZG4e8wrrTLCYJlV1qySFqNMbgJKOheFlaWrWgI5lJMpohqiK2cKaexsJ7Qn7UUhdHsapmtUTCpQUyEY7ammmpWp0JsBuA2yFDUE4RTwoHtWweKwrbuyY8eZo+yxWu+GGmXM5ycLc3VUNBlZbUtTDZysjqmXS78PN7q1fTdtcCITGMlX+qXzH9BPdV1rbb3YT/hBx3iI7a1L3AALf6HpBgSFDomkAQSB9ltrC3DQFKq19D/AF8LoSz01reismUQOFzXQpWopHPVt+jNq4U1NtSwmwnpC6mFE+kioSFq2BVAjGLqrtoUxYoKzErQ0vspL+pHyuQ+qlzcwYGP5XJMK6eJSZVzp7ZhVIVxpq6CMel/bCIV/prlnqavdLUqOr8NBQKMYq+kiqakTYY0qSVAE5qZAZK0qcFDM5U7URGSByla5QJ9NOgMWoFX3d0GDKsanCy2v8H2RLcEqq7KPXtaGQCsTe3xcTlE6lyVUORR08tOViOY0vK13h+wiCVl7H9QW80bgfCF+EuPvs0ljTAhWrHwq22RoUJJ16GMyi2BCW6MaqojQ6U6Qo04JiYsLiFy5YCELU1zE8pFhgC7sWvbBHVcjui5HDf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oHCBUSFRUVFRUREhgSEhEREhEREhEREhERGBQZGRgUGBgcIS4lHB4rHxgYJjgmKy8xNTU1GiQ7QDs0Py40NTEBDAwMEA8QGhISGDEhGiExMTQxNDE0NDExMTQ0NDQ0MTQxNDQ0MTQ0MTExNDExMTExMTQxNDE0MTQxMTE0MTQxMf/AABEIANoA5wMBIgACEQEDEQH/xAAbAAABBQEBAAAAAAAAAAAAAAAEAQIDBQYAB//EADIQAAEDAwMCBQMDBAMBAAAAAAEAAhEDBCEFEjFBUQYiYXGBE5GxMkKhYsHR4RQVUnL/xAAZAQADAQEBAAAAAAAAAAAAAAABAgMABAX/xAAiEQADAQADAQEAAQUAAAAAAAAAAQIRAyExEkFRBBMiMnH/2gAMAwEAAhEDEQA/APQqakKFDlOHqB1MVzkjSo3vT2lYxMTClplDSp6fCZCskqPgKh1K5iSrK8qwFltVr/lLT0twz3oHUqyU9j8oMuU1F6GHaHUXQUbTflVDH+YK1ohKJQYwyUr3gYJ+yibKc2gN0rCag22rT0RrXyhGwICnaCmTJUGsUzSg21CFMx6omQqSeU4lQ7kocm+hfkklMck3JHlBsGDHKNyeoqiUdDCoHNCV7oUTikZZCA5VrZVMQqglE2lSCEZrsXknUWu7K5Rg5XKunP0VDQk3JoSxOVEuK5PacJAJTohEDFaVOXwFA1NqvwsL+gN/XgFZi5rbjKutSfgrMVn5WS07IXQr39U6i/KBqPK5tbzDsjg30X1IgDKnoXEHMqspVSUfTZInslYxbU6oiQnMuMoSnEKZrVNsRoMp1eqIZUJ5QzWqdgRRNoMZUUhrqtNUicKe0q7uVSRanrQmlcF3Qj3U31ClY0JXUwnwi2hBUC76wUbwAonOCXQqdCS9QvqKKpUTA/ug2wqRXuBQrq0GEQ8IaoyfhLpSRHPU1u9CkiE63dlLvYaWov6D/wAJUPbvwuVkzma7K6m1LBHCUpHHCQp+jqb54UqB04OBcXDrhHOdJWQteitCguDhT9EHcuhZjSuyg1SryFna756q11WrlyzlapJ5Tyjp3EPrVIUdAy5QPfOIU9m3KZiy+y9s6BPVWbKZSaft2qd9VonIUaTKaOYpi8NygX3bSMKCm8koqQ/Ol3TuFMHmUBSOEW18xkYTqUJUkrSZyibcSRCBeSTyn293sd7JkkJSedGgayE76ZVc3UgVM3UQm6OVxWi125Q7mZUrrkHKYyoCUOiiTIqjCka2Qp6hlQztKVpDI4GFG4zKcH5KjcQp0hkBVhBUtoEy4OE6zdKTB34XFqVybQK5UOdgreFzGFKOE9hQQR7QuaQnFRRCzASuKq7+pAKMq1IVHrFaAQOSiUlGc1GpJKo67PVWdwSVW3DSFSUO2JSOUfbshB02TlFh8BFmktad1tjKV9WZyqf6iIp1IQw6ZSLFhwibZwVWy6AlQ/8AZBvVHB3hp6VSOUj7qFlKmvx1CAuPEE9Vvkm6hes3IvR3XG6B6hecVNfd0TP++q9DC2E3ywj1Clctb1SnUG/deXP16qeqmZrtQBbBf7kN9npovxxKnZdDuvLmeIHz/tHU/EB5MoYNvG/09NZdY5T2vnKwtt4iaRG4fdWtrrAIif5WN/bT/wBTTNKjLh1QNG9BGSm1q5cRHC2A+Am64SWPRIwbmn0TrEZU3IldLC4oNXKSgVy2ENAXcLmlNLlwclQQphCR6jmEjnItmBbknKzV7JdnnstFWdKo7lhLie3VaSslJXpESq97ZmVb3L8EKqe1WQcI6YJ4UjyuDdoXHiUSkyLS4yufX2Ajskt6D6xLWCTmMxwJ/sgH21R7SBJG6CP6oWGqsIK1+SfKg33DpSvbtG0NzunfJkACNse/VT6XasqOl72U2tG8l4Lt0cNDesrHNVWV73l3woHtVnqFYVHbwxjIG0hgLQY4dHRAOb3RI1v6QbYTgnrpQAmc1PKQFLKwUMhSl0BNKRzuiw2I5j+xVjYak5hyVVbdq4OQYZtz4z0Gz1HeBlXVGphecaVeFpgrYWl/gInbFfS0v6dZ8ODeTH2Rto6IVLptyXPx2V20eim/SXJ0XtB2FyZQOB7JEDlaA3FNlNckYFIcJGRymPMBKGwFFVKJgZxg4QVyefVWLGYQF8mQ0sobtnVVtRuVaXJ5VZPM/dVRaUdAPwEr7F5iRtnInqFLY2hqHsG5J7+i03/CDmb3EEyAGjJ4W0rOespdL0/aHtIc7e2AGjg91LR0tu3a5wpua4u3buWxxHdaqy0/6TQ98nykgARHoq+pSZUe54EAgDb6+i2i/SptLwy13pE5AByScdEFS0lu6XNJbOWgx9ls7mhgNALfXmU2lahrS5xHxnK2jNS1pg7nR9rt0EMJIaJE46d1VXFoQcA8nnsvSNQsBt3SHkwQYHBVPd6cGjPX8o/QHwqkYV1EpjmLR3OnE8KmuLYt6I6cvJwuWBwuITi2FyxBpkQcQnASucmELA0khMLVzSkc+FjaS0TBlazSjvbx2WOa9arw4/cIB4AWZ1f0z7aNZotEhy0IZlU+nuI5V2xswpsPP6WNIQB7JE2nTMLkDm+ite7KlYoHdE5j8qRRoLch3FTThDbcogQRSAVXqbOSraiqvVTgpkNHdGZuX9FHTobiB1JSvYS6Va6btaC90EgQAfyqo7JkntqbKbA1sTJJPKMp6i2ntAa17h1PQkqgutQzgAeyjpXQnPXr1WZVcSa7NRUuX1cudif0jGFINjMtG4gj7qho3s9/SUUx7gQ7+ErFfDixBt9dueACYzwMQmGs1rCHQSSPt3ULtzyPKYJ6J1QFhBIaY/aVjKViQTp9JlQF0kR+w8FBVKYdvYQd26GE8bVG+42iRAk5ATG6o2QHtBA5yQYWCppa/wAAq9sAYiY/cBhVN5atMyFp7p7HU9zeN0YVO5u49wnQyX0uzJ3dgRkDCrXshbarSa8RCptQ06MhE5OXh/gzpCSFLWZtMKJzSVjhpY8GlqbsUgKVYUY1qvvDjofCpYVt4fdFQe6x0cDyj0LT1obYcKhtmAAd5laK0bgfCR+lef3Q6mMLkowuQOQzznzC5r8qEOgLmOkqR0FkwymOblLSdhKOVkIPaICqtWPl91cdFW6kPLOE4/H/ALGaos/UeyHua3QIqoInMzyAq2uQOFST0JxA73pW1hzPHRC1amYCRlHqU2B+n+F1bXbZ5CsHXXlwZWaIjhTULkn2SuR5f8mx0i6aGuLnAGPKDJyqy7vZcZPHCCtrkgTHzzCEuahnKyQZjG2SVLomVBv7lQuzwudbkjBgo4harAhlZ2QHGO3RI2sQcfIVe24LTtdyOvdFb5Ejkc+yOCq1QS2sXHsiCwObHMqvonPujrcwVgNajOarakHhVDwQtxf24cD6rI3dLaT7rHBz8edoDXLnBIFjkHFH6S6Hj3CBCK058VG+pCDKcTykenWOWg/ZaWwbgeyzmmN3BsTA+y01o2Al/Tp5wmVyRchpzGTe/ElLavkyoawmnI6ZSabUkhI0XRe0xhOKSmV1VKhM0c0oLUYLSCPlTMfAJPRQ1iHexToaemZ54FNricx17rO3N0C48yei1ersFOi9xEgZjusSKe47pmc+3oqo6VYjCZkoukC4YTG0+yIt8Jh0xH0nBpwVBYv7iPdaG3eHRIUdzYNPmaIKA01/kDMOBGPZNvG5BT6DCSBGZhM1UFsR0KCOiq6IqTAm3j3UxIg+kpjHFJcsL4/yiQtNopbu7Lz5gBHEI2wupwflB39Ag8ZTGAth33WOJVU0XbTB/CNpV+MfKrqL9wlGU3RARO6WmtDajgcfCz+q0Whsid0mT6eyunuz8Kq1RhgoEeVLDOuTSnvCjLVjy69HoixbL2f/AEPyhQFceHKO+4pj+sLMfi7pHp+m0Q1obmefhX9BkIG3A3THAhHsMpGW5HrJQFyc1ckImEoVt1Nw9ChdOqEOgqGwqeRw7hR0P1BFoujZWr5CkrlD6dx8BEXDcJBX6DvOI7qAz/r0RL+EIX5RQ8oXVaH1KcdwQV53XO3y8bScfK9UouDmwvNfElsadZ7SIkkj2Vp8Cq6AmV0XSfJVKXwjrR+URuO9ZorVysWCfhVNqJyrijkZSnQ0JcgMAcGiSZ3dlU3TNwJ7flXlRm5jh2BKo6bw9uwQDklx4TDTXWMGFExMY4TaogT2RVs2OoI9OJS31Pa0SY3cdVhqpJFc6mHZQd3RAGIU1Sr9PlV9a6LzhZHJytNElpVjyq3pNxJVHRpEkHhXVOuWtggOHT0RDxU/k59SHtCOou3FzWs+o4scAIBAJHVUjXuL5+y3WjW7aNEkkbnS5xQBycnR5re2r6biHCDJQZar/wARV2veSD1KoiicNejAtX4ItC+pv5DBPzKykZXpvgbTy2mX5834QZThXrNTTYQ5HsHRC0mZlEzCRht9kowuSE4SJSZ5Zpj/AOQjaTBI6ZVLptfKvQBIRZefDSWDcc9kXccIHTzgfCsXslqmB+gNaphD1ctnqpX/AN1BXPZaSsktnckY5hUvj7T9zGVx1EOjopqFdweRPVXFxTFai+m84c07Y53RjCvJqk8eqE4RVB+QmXtIsc5hEFpIKgp1YTEZfzRrbN8BWVB/Cz+mVpCu6dQBKz04/wAp0tXSBIzgyFnGXTQyq0tIe8kN42j/AAr+2du4+VR+IaTWPgRkSiSqeyto1nhsCMGcpL66qHbORP7fRTUGQwnJP8R3Qd9UmMxHEYWJ8iaRV3l4XHqOUlu8FNuGSoabtqJy9p9lyyoB6lH0X7hwqS1O5wlaexoYkIF4ekVK2Ic0x1GfRbg2jHUCSZBEBZxw4XM1J9EOa3zNPQ9Fg8vFTWoxmrM2VHtbwHFV8o/VXkvc4tjcSVXrHFSJ7OmXva0dXAL3XTLIUaLGjkMbPuV5T4F04VbljnfpZklewVXiBHt8IMZJpf8ARrGym1+cJzMJQJKmzDn4C5NuHQFyXTHiFjXDY9wtfQcC1p6rC0Hw5p9RK2Fk6QIVaQ0UaawfgBXFN8tWXt7hrBJKMZrjAIU8wZrQmrgme6Drv9UM+5dUdiVPTtnnlL4yqxFXvh/yrwV9oa4CU1ungmSjGWuITqjOjD+M7PdU+oxsB7RuA/8AXdZR1JwPBXtDtOY8bXNBUD/DVI/tH2TfSJV8tnlum1C0xBWmtmzBWnb4XpjgD7KcaKwYW+jp4uaZWFDQMcKt8RM3Na//AM4Pste7Rh0Vbq2jPdTc1vXhFMrXJNeGI/5RDNo45QlZs5RlxYvpmHNOPTCBe8mRgQiiN11pG5iEcIKe6smPKY5be+E9j+r5WstH+ULHW74cFrbDIb7JWdH9P36GlhORKY8IpjX8AI220h9TJQdI7HUyu2YfXHHAif6v7Kl2GQvYB4YY4Q4A/Cjf4NozMevC30ebSl370V3gew2M9+fVbMtmEFbaeKbQBiEa0klHQ2030TbU5jYTQp2NU/0i2AXzogd1yivnS72XJNHS6PDabvwrqz1EgD2hZ9z8+6sLASuknJZG4e8wrrTLCYJlV1qySFqNMbgJKOheFlaWrWgI5lJMpohqiK2cKaexsJ7Qn7UUhdHsapmtUTCpQUyEY7ammmpWp0JsBuA2yFDUE4RTwoHtWweKwrbuyY8eZo+yxWu+GGmXM5ycLc3VUNBlZbUtTDZysjqmXS78PN7q1fTdtcCITGMlX+qXzH9BPdV1rbb3YT/hBx3iI7a1L3AALf6HpBgSFDomkAQSB9ltrC3DQFKq19D/AF8LoSz01reismUQOFzXQpWopHPVt+jNq4U1NtSwmwnpC6mFE+kioSFq2BVAjGLqrtoUxYoKzErQ0vspL+pHyuQ+qlzcwYGP5XJMK6eJSZVzp7ZhVIVxpq6CMel/bCIV/prlnqavdLUqOr8NBQKMYq+kiqakTYY0qSVAE5qZAZK0qcFDM5U7URGSByla5QJ9NOgMWoFX3d0GDKsanCy2v8H2RLcEqq7KPXtaGQCsTe3xcTlE6lyVUORR08tOViOY0vK13h+wiCVl7H9QW80bgfCF+EuPvs0ljTAhWrHwq22RoUJJ16GMyi2BCW6MaqojQ6U6Qo04JiYsLiFy5YCELU1zE8pFhgC7sWvbBHVcjui5HDfT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oHCBUSFRUVFRUREhgSEhEREhEREhEREhERGBQZGRgUGBgcIS4lHB4rHxgYJjgmKy8xNTU1GiQ7QDs0Py40NTEBDAwMEA8QGhISGDEhGiExMTQxNDE0NDExMTQ0NDQ0MTQxNDQ0MTQ0MTExNDExMTExMTQxNDE0MTQxMTE0MTQxMf/AABEIANoA5wMBIgACEQEDEQH/xAAbAAABBQEBAAAAAAAAAAAAAAAEAQIDBQYAB//EADIQAAEDAwMCBQMDBAMBAAAAAAEAAhEDBCEFEjFBUQYiYXGBE5GxMkKhYsHR4RQVUnL/xAAZAQADAQEBAAAAAAAAAAAAAAABAgMABAX/xAAiEQADAQADAQEAAQUAAAAAAAAAAQIRAyExEkFRBBMiMnH/2gAMAwEAAhEDEQA/APQqakKFDlOHqB1MVzkjSo3vT2lYxMTClplDSp6fCZCskqPgKh1K5iSrK8qwFltVr/lLT0twz3oHUqyU9j8oMuU1F6GHaHUXQUbTflVDH+YK1ohKJQYwyUr3gYJ+yibKc2gN0rCag22rT0RrXyhGwICnaCmTJUGsUzSg21CFMx6omQqSeU4lQ7kocm+hfkklMck3JHlBsGDHKNyeoqiUdDCoHNCV7oUTikZZCA5VrZVMQqglE2lSCEZrsXknUWu7K5Rg5XKunP0VDQk3JoSxOVEuK5PacJAJTohEDFaVOXwFA1NqvwsL+gN/XgFZi5rbjKutSfgrMVn5WS07IXQr39U6i/KBqPK5tbzDsjg30X1IgDKnoXEHMqspVSUfTZInslYxbU6oiQnMuMoSnEKZrVNsRoMp1eqIZUJ5QzWqdgRRNoMZUUhrqtNUicKe0q7uVSRanrQmlcF3Qj3U31ClY0JXUwnwi2hBUC76wUbwAonOCXQqdCS9QvqKKpUTA/ug2wqRXuBQrq0GEQ8IaoyfhLpSRHPU1u9CkiE63dlLvYaWov6D/wAJUPbvwuVkzma7K6m1LBHCUpHHCQp+jqb54UqB04OBcXDrhHOdJWQteitCguDhT9EHcuhZjSuyg1SryFna756q11WrlyzlapJ5Tyjp3EPrVIUdAy5QPfOIU9m3KZiy+y9s6BPVWbKZSaft2qd9VonIUaTKaOYpi8NygX3bSMKCm8koqQ/Ol3TuFMHmUBSOEW18xkYTqUJUkrSZyibcSRCBeSTyn293sd7JkkJSedGgayE76ZVc3UgVM3UQm6OVxWi125Q7mZUrrkHKYyoCUOiiTIqjCka2Qp6hlQztKVpDI4GFG4zKcH5KjcQp0hkBVhBUtoEy4OE6zdKTB34XFqVybQK5UOdgreFzGFKOE9hQQR7QuaQnFRRCzASuKq7+pAKMq1IVHrFaAQOSiUlGc1GpJKo67PVWdwSVW3DSFSUO2JSOUfbshB02TlFh8BFmktad1tjKV9WZyqf6iIp1IQw6ZSLFhwibZwVWy6AlQ/8AZBvVHB3hp6VSOUj7qFlKmvx1CAuPEE9Vvkm6hes3IvR3XG6B6hecVNfd0TP++q9DC2E3ywj1Clctb1SnUG/deXP16qeqmZrtQBbBf7kN9npovxxKnZdDuvLmeIHz/tHU/EB5MoYNvG/09NZdY5T2vnKwtt4iaRG4fdWtrrAIif5WN/bT/wBTTNKjLh1QNG9BGSm1q5cRHC2A+Am64SWPRIwbmn0TrEZU3IldLC4oNXKSgVy2ENAXcLmlNLlwclQQphCR6jmEjnItmBbknKzV7JdnnstFWdKo7lhLie3VaSslJXpESq97ZmVb3L8EKqe1WQcI6YJ4UjyuDdoXHiUSkyLS4yufX2Ajskt6D6xLWCTmMxwJ/sgH21R7SBJG6CP6oWGqsIK1+SfKg33DpSvbtG0NzunfJkACNse/VT6XasqOl72U2tG8l4Lt0cNDesrHNVWV73l3woHtVnqFYVHbwxjIG0hgLQY4dHRAOb3RI1v6QbYTgnrpQAmc1PKQFLKwUMhSl0BNKRzuiw2I5j+xVjYak5hyVVbdq4OQYZtz4z0Gz1HeBlXVGphecaVeFpgrYWl/gInbFfS0v6dZ8ODeTH2Rto6IVLptyXPx2V20eim/SXJ0XtB2FyZQOB7JEDlaA3FNlNckYFIcJGRymPMBKGwFFVKJgZxg4QVyefVWLGYQF8mQ0sobtnVVtRuVaXJ5VZPM/dVRaUdAPwEr7F5iRtnInqFLY2hqHsG5J7+i03/CDmb3EEyAGjJ4W0rOespdL0/aHtIc7e2AGjg91LR0tu3a5wpua4u3buWxxHdaqy0/6TQ98nykgARHoq+pSZUe54EAgDb6+i2i/SptLwy13pE5AByScdEFS0lu6XNJbOWgx9ls7mhgNALfXmU2lahrS5xHxnK2jNS1pg7nR9rt0EMJIaJE46d1VXFoQcA8nnsvSNQsBt3SHkwQYHBVPd6cGjPX8o/QHwqkYV1EpjmLR3OnE8KmuLYt6I6cvJwuWBwuITi2FyxBpkQcQnASucmELA0khMLVzSkc+FjaS0TBlazSjvbx2WOa9arw4/cIB4AWZ1f0z7aNZotEhy0IZlU+nuI5V2xswpsPP6WNIQB7JE2nTMLkDm+ite7KlYoHdE5j8qRRoLch3FTThDbcogQRSAVXqbOSraiqvVTgpkNHdGZuX9FHTobiB1JSvYS6Va6btaC90EgQAfyqo7JkntqbKbA1sTJJPKMp6i2ntAa17h1PQkqgutQzgAeyjpXQnPXr1WZVcSa7NRUuX1cudif0jGFINjMtG4gj7qho3s9/SUUx7gQ7+ErFfDixBt9dueACYzwMQmGs1rCHQSSPt3ULtzyPKYJ6J1QFhBIaY/aVjKViQTp9JlQF0kR+w8FBVKYdvYQd26GE8bVG+42iRAk5ATG6o2QHtBA5yQYWCppa/wAAq9sAYiY/cBhVN5atMyFp7p7HU9zeN0YVO5u49wnQyX0uzJ3dgRkDCrXshbarSa8RCptQ06MhE5OXh/gzpCSFLWZtMKJzSVjhpY8GlqbsUgKVYUY1qvvDjofCpYVt4fdFQe6x0cDyj0LT1obYcKhtmAAd5laK0bgfCR+lef3Q6mMLkowuQOQzznzC5r8qEOgLmOkqR0FkwymOblLSdhKOVkIPaICqtWPl91cdFW6kPLOE4/H/ALGaos/UeyHua3QIqoInMzyAq2uQOFST0JxA73pW1hzPHRC1amYCRlHqU2B+n+F1bXbZ5CsHXXlwZWaIjhTULkn2SuR5f8mx0i6aGuLnAGPKDJyqy7vZcZPHCCtrkgTHzzCEuahnKyQZjG2SVLomVBv7lQuzwudbkjBgo4harAhlZ2QHGO3RI2sQcfIVe24LTtdyOvdFb5Ejkc+yOCq1QS2sXHsiCwObHMqvonPujrcwVgNajOarakHhVDwQtxf24cD6rI3dLaT7rHBz8edoDXLnBIFjkHFH6S6Hj3CBCK058VG+pCDKcTykenWOWg/ZaWwbgeyzmmN3BsTA+y01o2Al/Tp5wmVyRchpzGTe/ElLavkyoawmnI6ZSabUkhI0XRe0xhOKSmV1VKhM0c0oLUYLSCPlTMfAJPRQ1iHexToaemZ54FNricx17rO3N0C48yei1ersFOi9xEgZjusSKe47pmc+3oqo6VYjCZkoukC4YTG0+yIt8Jh0xH0nBpwVBYv7iPdaG3eHRIUdzYNPmaIKA01/kDMOBGPZNvG5BT6DCSBGZhM1UFsR0KCOiq6IqTAm3j3UxIg+kpjHFJcsL4/yiQtNopbu7Lz5gBHEI2wupwflB39Ag8ZTGAth33WOJVU0XbTB/CNpV+MfKrqL9wlGU3RARO6WmtDajgcfCz+q0Whsid0mT6eyunuz8Kq1RhgoEeVLDOuTSnvCjLVjy69HoixbL2f/AEPyhQFceHKO+4pj+sLMfi7pHp+m0Q1obmefhX9BkIG3A3THAhHsMpGW5HrJQFyc1ckImEoVt1Nw9ChdOqEOgqGwqeRw7hR0P1BFoujZWr5CkrlD6dx8BEXDcJBX6DvOI7qAz/r0RL+EIX5RQ8oXVaH1KcdwQV53XO3y8bScfK9UouDmwvNfElsadZ7SIkkj2Vp8Cq6AmV0XSfJVKXwjrR+URuO9ZorVysWCfhVNqJyrijkZSnQ0JcgMAcGiSZ3dlU3TNwJ7flXlRm5jh2BKo6bw9uwQDklx4TDTXWMGFExMY4TaogT2RVs2OoI9OJS31Pa0SY3cdVhqpJFc6mHZQd3RAGIU1Sr9PlV9a6LzhZHJytNElpVjyq3pNxJVHRpEkHhXVOuWtggOHT0RDxU/k59SHtCOou3FzWs+o4scAIBAJHVUjXuL5+y3WjW7aNEkkbnS5xQBycnR5re2r6biHCDJQZar/wARV2veSD1KoiicNejAtX4ItC+pv5DBPzKykZXpvgbTy2mX5834QZThXrNTTYQ5HsHRC0mZlEzCRht9kowuSE4SJSZ5Zpj/AOQjaTBI6ZVLptfKvQBIRZefDSWDcc9kXccIHTzgfCsXslqmB+gNaphD1ctnqpX/AN1BXPZaSsktnckY5hUvj7T9zGVx1EOjopqFdweRPVXFxTFai+m84c07Y53RjCvJqk8eqE4RVB+QmXtIsc5hEFpIKgp1YTEZfzRrbN8BWVB/Cz+mVpCu6dQBKz04/wAp0tXSBIzgyFnGXTQyq0tIe8kN42j/AAr+2du4+VR+IaTWPgRkSiSqeyto1nhsCMGcpL66qHbORP7fRTUGQwnJP8R3Qd9UmMxHEYWJ8iaRV3l4XHqOUlu8FNuGSoabtqJy9p9lyyoB6lH0X7hwqS1O5wlaexoYkIF4ekVK2Ic0x1GfRbg2jHUCSZBEBZxw4XM1J9EOa3zNPQ9Fg8vFTWoxmrM2VHtbwHFV8o/VXkvc4tjcSVXrHFSJ7OmXva0dXAL3XTLIUaLGjkMbPuV5T4F04VbljnfpZklewVXiBHt8IMZJpf8ARrGym1+cJzMJQJKmzDn4C5NuHQFyXTHiFjXDY9wtfQcC1p6rC0Hw5p9RK2Fk6QIVaQ0UaawfgBXFN8tWXt7hrBJKMZrjAIU8wZrQmrgme6Drv9UM+5dUdiVPTtnnlL4yqxFXvh/yrwV9oa4CU1ungmSjGWuITqjOjD+M7PdU+oxsB7RuA/8AXdZR1JwPBXtDtOY8bXNBUD/DVI/tH2TfSJV8tnlum1C0xBWmtmzBWnb4XpjgD7KcaKwYW+jp4uaZWFDQMcKt8RM3Na//AM4Pste7Rh0Vbq2jPdTc1vXhFMrXJNeGI/5RDNo45QlZs5RlxYvpmHNOPTCBe8mRgQiiN11pG5iEcIKe6smPKY5be+E9j+r5WstH+ULHW74cFrbDIb7JWdH9P36GlhORKY8IpjX8AI220h9TJQdI7HUyu2YfXHHAif6v7Kl2GQvYB4YY4Q4A/Cjf4NozMevC30ebSl370V3gew2M9+fVbMtmEFbaeKbQBiEa0klHQ2030TbU5jYTQp2NU/0i2AXzogd1yivnS72XJNHS6PDabvwrqz1EgD2hZ9z8+6sLASuknJZG4e8wrrTLCYJlV1qySFqNMbgJKOheFlaWrWgI5lJMpohqiK2cKaexsJ7Qn7UUhdHsapmtUTCpQUyEY7ammmpWp0JsBuA2yFDUE4RTwoHtWweKwrbuyY8eZo+yxWu+GGmXM5ycLc3VUNBlZbUtTDZysjqmXS78PN7q1fTdtcCITGMlX+qXzH9BPdV1rbb3YT/hBx3iI7a1L3AALf6HpBgSFDomkAQSB9ltrC3DQFKq19D/AF8LoSz01reismUQOFzXQpWopHPVt+jNq4U1NtSwmwnpC6mFE+kioSFq2BVAjGLqrtoUxYoKzErQ0vspL+pHyuQ+qlzcwYGP5XJMK6eJSZVzp7ZhVIVxpq6CMel/bCIV/prlnqavdLUqOr8NBQKMYq+kiqakTYY0qSVAE5qZAZK0qcFDM5U7URGSByla5QJ9NOgMWoFX3d0GDKsanCy2v8H2RLcEqq7KPXtaGQCsTe3xcTlE6lyVUORR08tOViOY0vK13h+wiCVl7H9QW80bgfCF+EuPvs0ljTAhWrHwq22RoUJJ16GMyi2BCW6MaqojQ6U6Qo04JiYsLiFy5YCELU1zE8pFhgC7sWvbBHVcjui5HDfT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oHCBUSFRUVFRUREhgSEhEREhEREhEREhERGBQZGRgUGBgcIS4lHB4rHxgYJjgmKy8xNTU1GiQ7QDs0Py40NTEBDAwMEA8QGhISGDEhGiExMTQxNDE0NDExMTQ0NDQ0MTQxNDQ0MTQ0MTExNDExMTExMTQxNDE0MTQxMTE0MTQxMf/AABEIANoA5wMBIgACEQEDEQH/xAAbAAABBQEBAAAAAAAAAAAAAAAEAQIDBQYAB//EADIQAAEDAwMCBQMDBAMBAAAAAAEAAhEDBCEFEjFBUQYiYXGBE5GxMkKhYsHR4RQVUnL/xAAZAQADAQEBAAAAAAAAAAAAAAABAgMABAX/xAAiEQADAQADAQEAAQUAAAAAAAAAAQIRAyExEkFRBBMiMnH/2gAMAwEAAhEDEQA/APQqakKFDlOHqB1MVzkjSo3vT2lYxMTClplDSp6fCZCskqPgKh1K5iSrK8qwFltVr/lLT0twz3oHUqyU9j8oMuU1F6GHaHUXQUbTflVDH+YK1ohKJQYwyUr3gYJ+yibKc2gN0rCag22rT0RrXyhGwICnaCmTJUGsUzSg21CFMx6omQqSeU4lQ7kocm+hfkklMck3JHlBsGDHKNyeoqiUdDCoHNCV7oUTikZZCA5VrZVMQqglE2lSCEZrsXknUWu7K5Rg5XKunP0VDQk3JoSxOVEuK5PacJAJTohEDFaVOXwFA1NqvwsL+gN/XgFZi5rbjKutSfgrMVn5WS07IXQr39U6i/KBqPK5tbzDsjg30X1IgDKnoXEHMqspVSUfTZInslYxbU6oiQnMuMoSnEKZrVNsRoMp1eqIZUJ5QzWqdgRRNoMZUUhrqtNUicKe0q7uVSRanrQmlcF3Qj3U31ClY0JXUwnwi2hBUC76wUbwAonOCXQqdCS9QvqKKpUTA/ug2wqRXuBQrq0GEQ8IaoyfhLpSRHPU1u9CkiE63dlLvYaWov6D/wAJUPbvwuVkzma7K6m1LBHCUpHHCQp+jqb54UqB04OBcXDrhHOdJWQteitCguDhT9EHcuhZjSuyg1SryFna756q11WrlyzlapJ5Tyjp3EPrVIUdAy5QPfOIU9m3KZiy+y9s6BPVWbKZSaft2qd9VonIUaTKaOYpi8NygX3bSMKCm8koqQ/Ol3TuFMHmUBSOEW18xkYTqUJUkrSZyibcSRCBeSTyn293sd7JkkJSedGgayE76ZVc3UgVM3UQm6OVxWi125Q7mZUrrkHKYyoCUOiiTIqjCka2Qp6hlQztKVpDI4GFG4zKcH5KjcQp0hkBVhBUtoEy4OE6zdKTB34XFqVybQK5UOdgreFzGFKOE9hQQR7QuaQnFRRCzASuKq7+pAKMq1IVHrFaAQOSiUlGc1GpJKo67PVWdwSVW3DSFSUO2JSOUfbshB02TlFh8BFmktad1tjKV9WZyqf6iIp1IQw6ZSLFhwibZwVWy6AlQ/8AZBvVHB3hp6VSOUj7qFlKmvx1CAuPEE9Vvkm6hes3IvR3XG6B6hecVNfd0TP++q9DC2E3ywj1Clctb1SnUG/deXP16qeqmZrtQBbBf7kN9npovxxKnZdDuvLmeIHz/tHU/EB5MoYNvG/09NZdY5T2vnKwtt4iaRG4fdWtrrAIif5WN/bT/wBTTNKjLh1QNG9BGSm1q5cRHC2A+Am64SWPRIwbmn0TrEZU3IldLC4oNXKSgVy2ENAXcLmlNLlwclQQphCR6jmEjnItmBbknKzV7JdnnstFWdKo7lhLie3VaSslJXpESq97ZmVb3L8EKqe1WQcI6YJ4UjyuDdoXHiUSkyLS4yufX2Ajskt6D6xLWCTmMxwJ/sgH21R7SBJG6CP6oWGqsIK1+SfKg33DpSvbtG0NzunfJkACNse/VT6XasqOl72U2tG8l4Lt0cNDesrHNVWV73l3woHtVnqFYVHbwxjIG0hgLQY4dHRAOb3RI1v6QbYTgnrpQAmc1PKQFLKwUMhSl0BNKRzuiw2I5j+xVjYak5hyVVbdq4OQYZtz4z0Gz1HeBlXVGphecaVeFpgrYWl/gInbFfS0v6dZ8ODeTH2Rto6IVLptyXPx2V20eim/SXJ0XtB2FyZQOB7JEDlaA3FNlNckYFIcJGRymPMBKGwFFVKJgZxg4QVyefVWLGYQF8mQ0sobtnVVtRuVaXJ5VZPM/dVRaUdAPwEr7F5iRtnInqFLY2hqHsG5J7+i03/CDmb3EEyAGjJ4W0rOespdL0/aHtIc7e2AGjg91LR0tu3a5wpua4u3buWxxHdaqy0/6TQ98nykgARHoq+pSZUe54EAgDb6+i2i/SptLwy13pE5AByScdEFS0lu6XNJbOWgx9ls7mhgNALfXmU2lahrS5xHxnK2jNS1pg7nR9rt0EMJIaJE46d1VXFoQcA8nnsvSNQsBt3SHkwQYHBVPd6cGjPX8o/QHwqkYV1EpjmLR3OnE8KmuLYt6I6cvJwuWBwuITi2FyxBpkQcQnASucmELA0khMLVzSkc+FjaS0TBlazSjvbx2WOa9arw4/cIB4AWZ1f0z7aNZotEhy0IZlU+nuI5V2xswpsPP6WNIQB7JE2nTMLkDm+ite7KlYoHdE5j8qRRoLch3FTThDbcogQRSAVXqbOSraiqvVTgpkNHdGZuX9FHTobiB1JSvYS6Va6btaC90EgQAfyqo7JkntqbKbA1sTJJPKMp6i2ntAa17h1PQkqgutQzgAeyjpXQnPXr1WZVcSa7NRUuX1cudif0jGFINjMtG4gj7qho3s9/SUUx7gQ7+ErFfDixBt9dueACYzwMQmGs1rCHQSSPt3ULtzyPKYJ6J1QFhBIaY/aVjKViQTp9JlQF0kR+w8FBVKYdvYQd26GE8bVG+42iRAk5ATG6o2QHtBA5yQYWCppa/wAAq9sAYiY/cBhVN5atMyFp7p7HU9zeN0YVO5u49wnQyX0uzJ3dgRkDCrXshbarSa8RCptQ06MhE5OXh/gzpCSFLWZtMKJzSVjhpY8GlqbsUgKVYUY1qvvDjofCpYVt4fdFQe6x0cDyj0LT1obYcKhtmAAd5laK0bgfCR+lef3Q6mMLkowuQOQzznzC5r8qEOgLmOkqR0FkwymOblLSdhKOVkIPaICqtWPl91cdFW6kPLOE4/H/ALGaos/UeyHua3QIqoInMzyAq2uQOFST0JxA73pW1hzPHRC1amYCRlHqU2B+n+F1bXbZ5CsHXXlwZWaIjhTULkn2SuR5f8mx0i6aGuLnAGPKDJyqy7vZcZPHCCtrkgTHzzCEuahnKyQZjG2SVLomVBv7lQuzwudbkjBgo4harAhlZ2QHGO3RI2sQcfIVe24LTtdyOvdFb5Ejkc+yOCq1QS2sXHsiCwObHMqvonPujrcwVgNajOarakHhVDwQtxf24cD6rI3dLaT7rHBz8edoDXLnBIFjkHFH6S6Hj3CBCK058VG+pCDKcTykenWOWg/ZaWwbgeyzmmN3BsTA+y01o2Al/Tp5wmVyRchpzGTe/ElLavkyoawmnI6ZSabUkhI0XRe0xhOKSmV1VKhM0c0oLUYLSCPlTMfAJPRQ1iHexToaemZ54FNricx17rO3N0C48yei1ersFOi9xEgZjusSKe47pmc+3oqo6VYjCZkoukC4YTG0+yIt8Jh0xH0nBpwVBYv7iPdaG3eHRIUdzYNPmaIKA01/kDMOBGPZNvG5BT6DCSBGZhM1UFsR0KCOiq6IqTAm3j3UxIg+kpjHFJcsL4/yiQtNopbu7Lz5gBHEI2wupwflB39Ag8ZTGAth33WOJVU0XbTB/CNpV+MfKrqL9wlGU3RARO6WmtDajgcfCz+q0Whsid0mT6eyunuz8Kq1RhgoEeVLDOuTSnvCjLVjy69HoixbL2f/AEPyhQFceHKO+4pj+sLMfi7pHp+m0Q1obmefhX9BkIG3A3THAhHsMpGW5HrJQFyc1ckImEoVt1Nw9ChdOqEOgqGwqeRw7hR0P1BFoujZWr5CkrlD6dx8BEXDcJBX6DvOI7qAz/r0RL+EIX5RQ8oXVaH1KcdwQV53XO3y8bScfK9UouDmwvNfElsadZ7SIkkj2Vp8Cq6AmV0XSfJVKXwjrR+URuO9ZorVysWCfhVNqJyrijkZSnQ0JcgMAcGiSZ3dlU3TNwJ7flXlRm5jh2BKo6bw9uwQDklx4TDTXWMGFExMY4TaogT2RVs2OoI9OJS31Pa0SY3cdVhqpJFc6mHZQd3RAGIU1Sr9PlV9a6LzhZHJytNElpVjyq3pNxJVHRpEkHhXVOuWtggOHT0RDxU/k59SHtCOou3FzWs+o4scAIBAJHVUjXuL5+y3WjW7aNEkkbnS5xQBycnR5re2r6biHCDJQZar/wARV2veSD1KoiicNejAtX4ItC+pv5DBPzKykZXpvgbTy2mX5834QZThXrNTTYQ5HsHRC0mZlEzCRht9kowuSE4SJSZ5Zpj/AOQjaTBI6ZVLptfKvQBIRZefDSWDcc9kXccIHTzgfCsXslqmB+gNaphD1ctnqpX/AN1BXPZaSsktnckY5hUvj7T9zGVx1EOjopqFdweRPVXFxTFai+m84c07Y53RjCvJqk8eqE4RVB+QmXtIsc5hEFpIKgp1YTEZfzRrbN8BWVB/Cz+mVpCu6dQBKz04/wAp0tXSBIzgyFnGXTQyq0tIe8kN42j/AAr+2du4+VR+IaTWPgRkSiSqeyto1nhsCMGcpL66qHbORP7fRTUGQwnJP8R3Qd9UmMxHEYWJ8iaRV3l4XHqOUlu8FNuGSoabtqJy9p9lyyoB6lH0X7hwqS1O5wlaexoYkIF4ekVK2Ic0x1GfRbg2jHUCSZBEBZxw4XM1J9EOa3zNPQ9Fg8vFTWoxmrM2VHtbwHFV8o/VXkvc4tjcSVXrHFSJ7OmXva0dXAL3XTLIUaLGjkMbPuV5T4F04VbljnfpZklewVXiBHt8IMZJpf8ARrGym1+cJzMJQJKmzDn4C5NuHQFyXTHiFjXDY9wtfQcC1p6rC0Hw5p9RK2Fk6QIVaQ0UaawfgBXFN8tWXt7hrBJKMZrjAIU8wZrQmrgme6Drv9UM+5dUdiVPTtnnlL4yqxFXvh/yrwV9oa4CU1ungmSjGWuITqjOjD+M7PdU+oxsB7RuA/8AXdZR1JwPBXtDtOY8bXNBUD/DVI/tH2TfSJV8tnlum1C0xBWmtmzBWnb4XpjgD7KcaKwYW+jp4uaZWFDQMcKt8RM3Na//AM4Pste7Rh0Vbq2jPdTc1vXhFMrXJNeGI/5RDNo45QlZs5RlxYvpmHNOPTCBe8mRgQiiN11pG5iEcIKe6smPKY5be+E9j+r5WstH+ULHW74cFrbDIb7JWdH9P36GlhORKY8IpjX8AI220h9TJQdI7HUyu2YfXHHAif6v7Kl2GQvYB4YY4Q4A/Cjf4NozMevC30ebSl370V3gew2M9+fVbMtmEFbaeKbQBiEa0klHQ2030TbU5jYTQp2NU/0i2AXzogd1yivnS72XJNHS6PDabvwrqz1EgD2hZ9z8+6sLASuknJZG4e8wrrTLCYJlV1qySFqNMbgJKOheFlaWrWgI5lJMpohqiK2cKaexsJ7Qn7UUhdHsapmtUTCpQUyEY7ammmpWp0JsBuA2yFDUE4RTwoHtWweKwrbuyY8eZo+yxWu+GGmXM5ycLc3VUNBlZbUtTDZysjqmXS78PN7q1fTdtcCITGMlX+qXzH9BPdV1rbb3YT/hBx3iI7a1L3AALf6HpBgSFDomkAQSB9ltrC3DQFKq19D/AF8LoSz01reismUQOFzXQpWopHPVt+jNq4U1NtSwmwnpC6mFE+kioSFq2BVAjGLqrtoUxYoKzErQ0vspL+pHyuQ+qlzcwYGP5XJMK6eJSZVzp7ZhVIVxpq6CMel/bCIV/prlnqavdLUqOr8NBQKMYq+kiqakTYY0qSVAE5qZAZK0qcFDM5U7URGSByla5QJ9NOgMWoFX3d0GDKsanCy2v8H2RLcEqq7KPXtaGQCsTe3xcTlE6lyVUORR08tOViOY0vK13h+wiCVl7H9QW80bgfCF+EuPvs0ljTAhWrHwq22RoUJJ16GMyi2BCW6MaqojQ6U6Qo04JiYsLiFy5YCELU1zE8pFhgC7sWvbBHVcjui5HDfT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present5.com/presentation/3/155824368_244819943.pdf-img/155824368_244819943.pdf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52" y="63832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19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68</TotalTime>
  <Words>972</Words>
  <Application>Microsoft Office PowerPoint</Application>
  <PresentationFormat>Экран (4:3)</PresentationFormat>
  <Paragraphs>122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Аптека</vt:lpstr>
      <vt:lpstr>Боль в горле при: сифилисе, вич, туберкулёзе и брюшном тифе.</vt:lpstr>
      <vt:lpstr>Боль в горле при сифилисе</vt:lpstr>
      <vt:lpstr>Почему горло поражается сифилисом?</vt:lpstr>
      <vt:lpstr>Презентация PowerPoint</vt:lpstr>
      <vt:lpstr>Болит ли горло при сифилисе?</vt:lpstr>
      <vt:lpstr>Первичный сифилис горла</vt:lpstr>
      <vt:lpstr>Презентация PowerPoint</vt:lpstr>
      <vt:lpstr>Шанкр миндалин</vt:lpstr>
      <vt:lpstr>Презентация PowerPoint</vt:lpstr>
      <vt:lpstr>Шанкр миндалин</vt:lpstr>
      <vt:lpstr>Шанкр глотки</vt:lpstr>
      <vt:lpstr>Вторичный сифилис горла</vt:lpstr>
      <vt:lpstr>Презентация PowerPoint</vt:lpstr>
      <vt:lpstr>Эритематозная сифилитическая ангина</vt:lpstr>
      <vt:lpstr>Пустулезный сифилид</vt:lpstr>
      <vt:lpstr>Сифилис горла в третичном периоде </vt:lpstr>
      <vt:lpstr>Презентация PowerPoint</vt:lpstr>
      <vt:lpstr>Сифилис горла в третичном периоде </vt:lpstr>
      <vt:lpstr>Сифилис горла в третичном периоде </vt:lpstr>
      <vt:lpstr>Боль в горле  при вич-инфекции</vt:lpstr>
      <vt:lpstr>Ассоциированные с вич-инфекцией заболевания</vt:lpstr>
      <vt:lpstr>кандидоз</vt:lpstr>
      <vt:lpstr>Волосатая лейкоплакия</vt:lpstr>
      <vt:lpstr>Язвенно-некротический гингивостоматит</vt:lpstr>
      <vt:lpstr>Боль в горле при туберкулёзе</vt:lpstr>
      <vt:lpstr>ТУБЕРКУЛЁЗ ГОРТАНИ</vt:lpstr>
      <vt:lpstr>ТУБЕРКУЛЁЗ ГОРТАНИ</vt:lpstr>
      <vt:lpstr>ТУБЕРКУЛЁЗ ГОРТАНИ</vt:lpstr>
      <vt:lpstr>Клиническая картина</vt:lpstr>
      <vt:lpstr>жалобы</vt:lpstr>
      <vt:lpstr>Преимущественно продуктивный, инфильтративный, внутренний туберкулёз гортани  </vt:lpstr>
      <vt:lpstr>Преимущественно экссудативный, язвенный, наружный </vt:lpstr>
      <vt:lpstr>Боль в горле при брюшном тифе</vt:lpstr>
      <vt:lpstr>Брюшной тиф</vt:lpstr>
      <vt:lpstr>Причины возникновения и течение болезни</vt:lpstr>
      <vt:lpstr>Клиническая картина</vt:lpstr>
      <vt:lpstr>Ангина дюге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 в горле при: сифилисе, вич, туберкулёзе и брюшном тифе.</dc:title>
  <dc:creator>Александра Артамонова</dc:creator>
  <cp:lastModifiedBy>Александра Артамонова</cp:lastModifiedBy>
  <cp:revision>7</cp:revision>
  <dcterms:created xsi:type="dcterms:W3CDTF">2021-10-08T08:18:01Z</dcterms:created>
  <dcterms:modified xsi:type="dcterms:W3CDTF">2021-10-08T09:26:10Z</dcterms:modified>
</cp:coreProperties>
</file>