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5" autoAdjust="0"/>
    <p:restoredTop sz="86455" autoAdjust="0"/>
  </p:normalViewPr>
  <p:slideViewPr>
    <p:cSldViewPr>
      <p:cViewPr varScale="1">
        <p:scale>
          <a:sx n="92" d="100"/>
          <a:sy n="92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364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Вазомоторный ринит у больных с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вегето-сосудистой дистонией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653136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Выполнила: Студентка 4 курса </a:t>
            </a:r>
            <a:r>
              <a:rPr lang="ru-RU" b="1" dirty="0" smtClean="0">
                <a:solidFill>
                  <a:schemeClr val="tx1"/>
                </a:solidFill>
              </a:rPr>
              <a:t>19 </a:t>
            </a:r>
            <a:r>
              <a:rPr lang="ru-RU" b="1" dirty="0">
                <a:solidFill>
                  <a:schemeClr val="tx1"/>
                </a:solidFill>
              </a:rPr>
              <a:t>группы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лечебного факультета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Стрельчук Светлана Вячеславовна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4" y="176405"/>
            <a:ext cx="2160240" cy="2160240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556792"/>
            <a:ext cx="4355976" cy="576064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Вегето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сосудистая дистония - это дисбаланс в    автономной нервной системой симпатического и парасимпатического отделов.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Вегетативная нервная сист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5472608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14" y="-99392"/>
            <a:ext cx="8229600" cy="1143000"/>
          </a:xfrm>
        </p:spPr>
        <p:txBody>
          <a:bodyPr/>
          <a:lstStyle/>
          <a:p>
            <a:r>
              <a:rPr lang="ru-RU" dirty="0" smtClean="0"/>
              <a:t>Вазомоторный ринит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187522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Органом-мишенью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патологического процесса при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ВР являются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нижние носовые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раковины.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Функция: </a:t>
            </a:r>
          </a:p>
          <a:p>
            <a:pPr marL="0" indent="0">
              <a:buNone/>
            </a:pPr>
            <a:r>
              <a:rPr lang="ru-RU" dirty="0" smtClean="0"/>
              <a:t>- кондиционирование </a:t>
            </a:r>
            <a:r>
              <a:rPr lang="ru-RU" dirty="0"/>
              <a:t>воздуха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согревание</a:t>
            </a:r>
          </a:p>
          <a:p>
            <a:pPr marL="0" indent="0">
              <a:buNone/>
            </a:pPr>
            <a:r>
              <a:rPr lang="ru-RU" dirty="0" smtClean="0"/>
              <a:t>- увлажнение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возникает гиперсекреция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связано </a:t>
            </a:r>
            <a:r>
              <a:rPr lang="ru-RU" dirty="0" smtClean="0"/>
              <a:t>с лабильностью </a:t>
            </a:r>
            <a:r>
              <a:rPr lang="ru-RU" dirty="0"/>
              <a:t>тонуса и повышенным кровенаполнением сосудов носовых раковин</a:t>
            </a:r>
            <a:r>
              <a:rPr lang="ru-RU" dirty="0" smtClean="0"/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вазомоторное нарушение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529202" y="3225687"/>
            <a:ext cx="1008112" cy="662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685321" y="5229200"/>
            <a:ext cx="78120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95" y="1916832"/>
            <a:ext cx="353509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Пусковым фактором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перенесенная респираторная вирусная     инфекция</a:t>
            </a:r>
          </a:p>
          <a:p>
            <a:pPr marL="0" indent="0">
              <a:buNone/>
            </a:pPr>
            <a:r>
              <a:rPr lang="ru-RU" dirty="0" smtClean="0"/>
              <a:t>- табачный дым</a:t>
            </a:r>
          </a:p>
          <a:p>
            <a:pPr marL="0" indent="0">
              <a:buNone/>
            </a:pPr>
            <a:r>
              <a:rPr lang="ru-RU" dirty="0" smtClean="0"/>
              <a:t>- резкие запахи</a:t>
            </a:r>
          </a:p>
          <a:p>
            <a:pPr marL="0" indent="0">
              <a:buNone/>
            </a:pPr>
            <a:r>
              <a:rPr lang="ru-RU" dirty="0" smtClean="0"/>
              <a:t>- озон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поллютанты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прием алкоголя</a:t>
            </a:r>
          </a:p>
          <a:p>
            <a:pPr marL="0" indent="0">
              <a:buNone/>
            </a:pPr>
            <a:r>
              <a:rPr lang="ru-RU" dirty="0" smtClean="0"/>
              <a:t>- резкая смена температуры вдыхаемого воздуха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52" y="188640"/>
            <a:ext cx="7239000" cy="1143000"/>
          </a:xfrm>
        </p:spPr>
        <p:txBody>
          <a:bodyPr/>
          <a:lstStyle/>
          <a:p>
            <a:r>
              <a:rPr lang="ru-RU" dirty="0" smtClean="0"/>
              <a:t>Что же происходит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81904"/>
            <a:ext cx="7239000" cy="4846320"/>
          </a:xfrm>
        </p:spPr>
        <p:txBody>
          <a:bodyPr>
            <a:normAutofit/>
          </a:bodyPr>
          <a:lstStyle/>
          <a:p>
            <a:r>
              <a:rPr lang="ru-RU" dirty="0" smtClean="0"/>
              <a:t>Снижение тонуса симпатической нервной  и преобладания парасимпатической  системы.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400" dirty="0" smtClean="0">
                <a:solidFill>
                  <a:srgbClr val="FF0000"/>
                </a:solidFill>
              </a:rPr>
              <a:t>   нарушение тонуса            гладкой мускулатуры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417493" y="2996952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1127787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7537928" cy="31683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оотношение </a:t>
            </a:r>
            <a:r>
              <a:rPr lang="ru-RU" dirty="0">
                <a:solidFill>
                  <a:srgbClr val="FF0000"/>
                </a:solidFill>
              </a:rPr>
              <a:t>действия </a:t>
            </a:r>
            <a:r>
              <a:rPr lang="ru-RU" dirty="0" smtClean="0">
                <a:solidFill>
                  <a:srgbClr val="FF0000"/>
                </a:solidFill>
              </a:rPr>
              <a:t>эндогенных вазоактивных веществ:</a:t>
            </a:r>
          </a:p>
          <a:p>
            <a:r>
              <a:rPr lang="ru-RU" dirty="0" smtClean="0"/>
              <a:t>вазоконстрикторы </a:t>
            </a:r>
            <a:r>
              <a:rPr lang="ru-RU" dirty="0"/>
              <a:t>(адреналин и </a:t>
            </a:r>
            <a:r>
              <a:rPr lang="ru-RU" dirty="0" err="1"/>
              <a:t>нораденалин</a:t>
            </a:r>
            <a:r>
              <a:rPr lang="ru-RU" dirty="0"/>
              <a:t>) </a:t>
            </a:r>
            <a:r>
              <a:rPr lang="ru-RU" b="1" dirty="0" smtClean="0"/>
              <a:t>численно </a:t>
            </a:r>
            <a:r>
              <a:rPr lang="ru-RU" b="1" dirty="0"/>
              <a:t>преобладают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вазодилятаторы</a:t>
            </a:r>
            <a:r>
              <a:rPr lang="ru-RU" dirty="0" smtClean="0"/>
              <a:t> (гистамин</a:t>
            </a:r>
            <a:r>
              <a:rPr lang="ru-RU" dirty="0"/>
              <a:t>, вазоактивный </a:t>
            </a:r>
            <a:r>
              <a:rPr lang="ru-RU" dirty="0" err="1"/>
              <a:t>интестинальный</a:t>
            </a:r>
            <a:r>
              <a:rPr lang="ru-RU" dirty="0"/>
              <a:t> пептид, </a:t>
            </a:r>
            <a:r>
              <a:rPr lang="ru-RU" dirty="0" smtClean="0"/>
              <a:t>простагландин Е2, </a:t>
            </a:r>
            <a:r>
              <a:rPr lang="ru-RU" dirty="0" err="1" smtClean="0"/>
              <a:t>брадикинин</a:t>
            </a:r>
            <a:r>
              <a:rPr lang="ru-RU" dirty="0"/>
              <a:t>, оксид азота, </a:t>
            </a:r>
            <a:r>
              <a:rPr lang="ru-RU" dirty="0" smtClean="0"/>
              <a:t>эстроген)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8" y="3731258"/>
            <a:ext cx="7617889" cy="257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7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179" y="5085184"/>
            <a:ext cx="7963920" cy="1503040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</a:rPr>
              <a:t>Нарушение носового дыхание</a:t>
            </a:r>
            <a:br>
              <a:rPr lang="ru-RU" sz="2400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</a:rPr>
              <a:t>ВЫДЕЛЕНИЯ  ИЗ НОСА</a:t>
            </a:r>
            <a:br>
              <a:rPr lang="ru-RU" sz="2400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</a:rPr>
              <a:t>отек слизистой</a:t>
            </a:r>
            <a:br>
              <a:rPr lang="ru-RU" sz="2400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</a:rPr>
              <a:t>ЧИХАНИЕ</a:t>
            </a:r>
            <a:endParaRPr lang="ru-RU" sz="2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012" y="-99392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 Следовательно</a:t>
            </a:r>
            <a:r>
              <a:rPr lang="en-US" dirty="0" smtClean="0"/>
              <a:t>,</a:t>
            </a:r>
            <a:r>
              <a:rPr lang="ru-RU" dirty="0" smtClean="0"/>
              <a:t> происходит нарушение тонуса гладкой мускулатуры и в результате сосуды ведут себя никак единая система</a:t>
            </a:r>
            <a:r>
              <a:rPr lang="en-US" dirty="0" smtClean="0"/>
              <a:t>,</a:t>
            </a:r>
            <a:r>
              <a:rPr lang="ru-RU" dirty="0" smtClean="0"/>
              <a:t>а как локальные зоны с собственным тонусом.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04" y="2037259"/>
            <a:ext cx="5112568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3203848" y="4077072"/>
            <a:ext cx="115212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8064896" cy="6120680"/>
          </a:xfrm>
        </p:spPr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204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6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302</TotalTime>
  <Words>173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Вазомоторный ринит у больных с вегето-сосудистой дистонией</vt:lpstr>
      <vt:lpstr>Презентация PowerPoint</vt:lpstr>
      <vt:lpstr>Вазомоторный ринит </vt:lpstr>
      <vt:lpstr>Пусковым фактором</vt:lpstr>
      <vt:lpstr>Что же происходит ?</vt:lpstr>
      <vt:lpstr>Презентация PowerPoint</vt:lpstr>
      <vt:lpstr>Нарушение носового дыхание ВЫДЕЛЕНИЯ  ИЗ НОСА отек слизистой ЧИХАНИЕ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Вазомоторный ринит у больных с ВСД (вегето-сосудистой дистонией)</dc:title>
  <dc:creator>student</dc:creator>
  <cp:lastModifiedBy>Я</cp:lastModifiedBy>
  <cp:revision>32</cp:revision>
  <dcterms:created xsi:type="dcterms:W3CDTF">2021-11-10T13:13:19Z</dcterms:created>
  <dcterms:modified xsi:type="dcterms:W3CDTF">2021-11-12T11:09:20Z</dcterms:modified>
</cp:coreProperties>
</file>