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8" r:id="rId2"/>
    <p:sldId id="302" r:id="rId3"/>
    <p:sldId id="273" r:id="rId4"/>
    <p:sldId id="281" r:id="rId5"/>
    <p:sldId id="305" r:id="rId6"/>
    <p:sldId id="291" r:id="rId7"/>
    <p:sldId id="282" r:id="rId8"/>
    <p:sldId id="283" r:id="rId9"/>
    <p:sldId id="304" r:id="rId10"/>
    <p:sldId id="284" r:id="rId11"/>
    <p:sldId id="292" r:id="rId12"/>
    <p:sldId id="285" r:id="rId13"/>
    <p:sldId id="293" r:id="rId14"/>
    <p:sldId id="287" r:id="rId15"/>
    <p:sldId id="288" r:id="rId16"/>
    <p:sldId id="306" r:id="rId17"/>
    <p:sldId id="307" r:id="rId18"/>
    <p:sldId id="296" r:id="rId19"/>
    <p:sldId id="295" r:id="rId20"/>
    <p:sldId id="289" r:id="rId21"/>
    <p:sldId id="298" r:id="rId22"/>
    <p:sldId id="308" r:id="rId23"/>
    <p:sldId id="299" r:id="rId24"/>
    <p:sldId id="310" r:id="rId25"/>
    <p:sldId id="280" r:id="rId2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877"/>
    <a:srgbClr val="E5C78C"/>
    <a:srgbClr val="007366"/>
    <a:srgbClr val="947848"/>
    <a:srgbClr val="8C71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7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-900" y="-11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C450-246E-41F3-8514-256F62D7BBE5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664D-C0C3-45AF-97C1-401A2F440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7041" cy="4115824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685800"/>
            <a:ext cx="4851400" cy="34305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270807"/>
            <a:ext cx="5128285" cy="4050029"/>
          </a:xfrm>
          <a:noFill/>
          <a:ln/>
        </p:spPr>
        <p:txBody>
          <a:bodyPr/>
          <a:lstStyle/>
          <a:p>
            <a:r>
              <a:rPr lang="ru-RU" dirty="0" smtClean="0"/>
              <a:t>Кожные пробы проводятся в </a:t>
            </a:r>
            <a:r>
              <a:rPr lang="ru-RU" dirty="0" err="1" smtClean="0"/>
              <a:t>аллергологическом</a:t>
            </a:r>
            <a:r>
              <a:rPr lang="ru-RU" dirty="0" smtClean="0"/>
              <a:t> кабинете специально обученным персоналом. Наличие у врача аллерголога-иммунолога диплома первичной специализации по специальности аллергология и иммунология, лицензия учреждения обязательны. </a:t>
            </a:r>
          </a:p>
          <a:p>
            <a:r>
              <a:rPr lang="ru-RU" dirty="0" smtClean="0"/>
              <a:t>Используются тесты уколом (</a:t>
            </a:r>
            <a:r>
              <a:rPr lang="en-US" dirty="0" smtClean="0"/>
              <a:t>prick-test)</a:t>
            </a:r>
            <a:r>
              <a:rPr lang="ru-RU" dirty="0" smtClean="0"/>
              <a:t>, </a:t>
            </a:r>
            <a:r>
              <a:rPr lang="ru-RU" dirty="0" err="1" smtClean="0"/>
              <a:t>скарификационные</a:t>
            </a:r>
            <a:r>
              <a:rPr lang="ru-RU" dirty="0" smtClean="0"/>
              <a:t>, реже – внутрикожные.</a:t>
            </a:r>
          </a:p>
          <a:p>
            <a:r>
              <a:rPr lang="ru-RU" dirty="0" smtClean="0"/>
              <a:t>В тех случаях, когда проведение исследования на больном не показано в связи с тяжестью состояния, наличием тяжелых сопутствующих заболеваний, поражением кожи, возможно исследование уровней специфических иммуноглобулинов класса Е в сыворотке крови лабораторными методами (</a:t>
            </a:r>
            <a:r>
              <a:rPr lang="ru-RU" dirty="0" err="1" smtClean="0"/>
              <a:t>радиоаллергосорбентный</a:t>
            </a:r>
            <a:r>
              <a:rPr lang="ru-RU" dirty="0" smtClean="0"/>
              <a:t>, иммуноферментный, хемилюминесцентный)</a:t>
            </a:r>
          </a:p>
          <a:p>
            <a:r>
              <a:rPr lang="ru-RU" dirty="0" smtClean="0"/>
              <a:t>Л.А. </a:t>
            </a:r>
            <a:r>
              <a:rPr lang="ru-RU" dirty="0" err="1" smtClean="0"/>
              <a:t>Горячкина</a:t>
            </a:r>
            <a:r>
              <a:rPr lang="ru-RU" dirty="0" smtClean="0"/>
              <a:t>, Е.В. </a:t>
            </a:r>
            <a:r>
              <a:rPr lang="ru-RU" dirty="0" err="1" smtClean="0"/>
              <a:t>Передкова</a:t>
            </a:r>
            <a:r>
              <a:rPr lang="ru-RU" dirty="0" smtClean="0"/>
              <a:t>, Н.Н. Храмцова Поллинозы. Учебное пособие РМАПО Москва, 2004, 28 стр.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685800"/>
            <a:ext cx="4851400" cy="34305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b="1" smtClean="0"/>
              <a:t>АГ препараты оказывают комплексное действие на все проявления аллергии: уменьшают выраженность зуда и гиперемии кожи, зуда, гиперсекреции и в меньшей степени отека слизистых носа, глаз, носоглотки. </a:t>
            </a:r>
          </a:p>
          <a:p>
            <a:pPr>
              <a:lnSpc>
                <a:spcPct val="105000"/>
              </a:lnSpc>
              <a:buClr>
                <a:schemeClr val="tx1"/>
              </a:buClr>
            </a:pPr>
            <a:r>
              <a:rPr lang="ru-RU" b="1" smtClean="0"/>
              <a:t>Длительное лечение антигистаминными препаратами более эффективно, чем лечение «по потребности».</a:t>
            </a:r>
          </a:p>
          <a:p>
            <a:pPr>
              <a:lnSpc>
                <a:spcPct val="105000"/>
              </a:lnSpc>
              <a:buClr>
                <a:schemeClr val="tx1"/>
              </a:buClr>
            </a:pPr>
            <a:r>
              <a:rPr lang="ru-RU" b="1" smtClean="0"/>
              <a:t>Показан профилактический эффект приема антигистаминных препаратов за 1-2 недели  до предполагаемого сезонного обострения при поллинозе Длительное назначение у больных с атопическим дерматитом может оказать профилактический эффект на формирование бронхиальной астмы.</a:t>
            </a:r>
          </a:p>
          <a:p>
            <a:pPr>
              <a:lnSpc>
                <a:spcPct val="105000"/>
              </a:lnSpc>
              <a:buClr>
                <a:schemeClr val="tx1"/>
              </a:buClr>
            </a:pPr>
            <a:endParaRPr lang="ru-RU" b="1" smtClean="0"/>
          </a:p>
          <a:p>
            <a:pPr>
              <a:lnSpc>
                <a:spcPct val="105000"/>
              </a:lnSpc>
              <a:buClr>
                <a:schemeClr val="tx1"/>
              </a:buClr>
            </a:pPr>
            <a:r>
              <a:rPr lang="ru-RU" b="1" smtClean="0"/>
              <a:t>(Клинические рекомендации. Аллергия. Под ред. Р.М. Хаитова, Н.И. Ильиной. Геотар, Москва, М, 2006, 240 стр.).</a:t>
            </a:r>
          </a:p>
          <a:p>
            <a:pPr>
              <a:lnSpc>
                <a:spcPct val="105000"/>
              </a:lnSpc>
              <a:buClr>
                <a:schemeClr val="tx1"/>
              </a:buClr>
            </a:pPr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33368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fade thruBlk="1"/>
  </p:transition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29" y="2453821"/>
            <a:ext cx="7271657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800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Аллергический ринит</a:t>
            </a:r>
            <a:endParaRPr lang="ru-RU" sz="4800" dirty="0">
              <a:solidFill>
                <a:srgbClr val="007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1544" y="5283200"/>
            <a:ext cx="4565862" cy="18573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r"/>
            <a:r>
              <a:rPr lang="ru-RU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Студентка 4 курса 10 группы </a:t>
            </a:r>
          </a:p>
          <a:p>
            <a:pPr algn="r"/>
            <a:r>
              <a:rPr lang="ru-RU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Лечебного факультета</a:t>
            </a:r>
          </a:p>
          <a:p>
            <a:pPr algn="r"/>
            <a:r>
              <a:rPr lang="ru-RU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Коваленко А.Л</a:t>
            </a:r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9" y="523819"/>
            <a:ext cx="5168475" cy="1543106"/>
          </a:xfrm>
          <a:prstGeom prst="rect">
            <a:avLst/>
          </a:prstGeom>
        </p:spPr>
      </p:pic>
      <p:pic>
        <p:nvPicPr>
          <p:cNvPr id="22530" name="Picture 2" descr="https://sun9-6.userapi.com/impg/t0l5Rzt-moEyZwQogqZKfuzxN_8OsLjvYlpUxw/9ejtFhOKGdM.jpg?size=1280x1280&amp;quality=96&amp;sign=cfe7fcb41bfef1b1de188d077447526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90351"/>
            <a:ext cx="2869324" cy="286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9140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40" y="0"/>
            <a:ext cx="9115960" cy="10247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Клинические проявления: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07" y="1213946"/>
            <a:ext cx="48557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ринорея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(отделяемое из носовых ходов прозрачное, слизистого характера);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чихание - нередко приступообразное;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зуд или чувство жжения в носу (иногда сопровождается зудом неба и глотки);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•назальная обструкция, дыхание ртом, сопение, храп, изменение и гнусавость голоса.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Характерные симптомы: «аллергические круги под глазами» - потемнение нижнего века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периорбитальной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gf-clinica.ru/upload/thumbs/707/707a1038f24c6ca8c75728a984dd7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918" y="1135116"/>
            <a:ext cx="2900854" cy="2320683"/>
          </a:xfrm>
          <a:prstGeom prst="rect">
            <a:avLst/>
          </a:prstGeom>
          <a:noFill/>
        </p:spPr>
      </p:pic>
      <p:pic>
        <p:nvPicPr>
          <p:cNvPr id="14340" name="Picture 4" descr="https://fb.ru/media/i/2/4/2/0/8/2/9/i/242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917" y="2349062"/>
            <a:ext cx="2948151" cy="2222937"/>
          </a:xfrm>
          <a:prstGeom prst="rect">
            <a:avLst/>
          </a:prstGeom>
          <a:noFill/>
        </p:spPr>
      </p:pic>
      <p:pic>
        <p:nvPicPr>
          <p:cNvPr id="14342" name="Picture 6" descr="https://krasunia.ru/wp-content/uploads/1/e/3/1e363fb1185011859294175d0887d29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879" y="3863620"/>
            <a:ext cx="2500038" cy="1875029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get-zen_doc/2815454/pub_5ecebf23010df43898fad03b_5ecebfd943e3047cfa0ca2e1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2178" y="5029200"/>
            <a:ext cx="3495576" cy="2333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25" y="174171"/>
            <a:ext cx="9086932" cy="9579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Дополнительные проявления АР:</a:t>
            </a:r>
            <a:endParaRPr lang="ru-RU" sz="48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2020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172" y="1509485"/>
            <a:ext cx="102325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Дополнительные симптомы развиваются вследствие обильного выделения секрета из носа, нарушения дренирования околоносовых пазух и проходимости слуховых (евстахиевых) труб: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кашель;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снижение и отсутствие обоняния;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раздражение, отечность, гиперемию кожи над верхней губой и у крыльев носа;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носовые кровотечения вследствие форсированного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отсмаркивания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боль в горле;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покашливание (проявления сопутствующего аллергического фарингита, ларингита);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боль и треск в ушах, особенно при глотании;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Общие неспецифические симптомы: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слабость, недомогание, раздражительность;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головная боль, повышенная утомляемость, нарушение концентрации внимания;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нарушение сна, подавленное настроение;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редко – повышение температуры.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7766132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54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Жалобы пациентов с АР:</a:t>
            </a:r>
            <a:endParaRPr lang="ru-RU" sz="54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2020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58" y="1451429"/>
            <a:ext cx="92746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Заложенность (обструкция) носа – полная, частичная или попеременная, в зависимости от этиологии и режима дозирования лечения отмечается в различное время дня;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Выделения из носа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ринорея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сначала водянистого или слизистого характера, но по мере формирования закономерных осложнений постепенно становятся все более густыми и могут периодически приобретать слизисто-гнойный характер;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Зуд в носу, чувство жжения;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Чихание, иногда приступообразное;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Дополнительные жалобы – на головную боль, слабость, раздражительность,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горле, сухой навязчивый кашель (из-за стекания в трахею и гортань выделений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провоспалительными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медиаторами), что является предвестником будущего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бронхоспазма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аллергологическом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анамнезе необходимо обратить внимание на длительность заболевания, сезонность, суточную цикличность, влияние выезда из дома, употребление определенной пищи, связь со специфическими и неспецифическими провоцирующими факторами, профессиональными вредностями, семейный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аллергоанамнез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0"/>
            <a:ext cx="8752114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Осмотр пациентов с АР: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2020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44811"/>
            <a:ext cx="8505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гиперемии кожи около носовых зон (из-за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ринореи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зуда);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Тёмные круги под глазами (застой крови в клиновидно-нёбных венах);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Видимый «аллергический салют»;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«Аденоидное лицо», высокое «готическое» нёбо;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Географический язык;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Псевдопаннус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(полулунная выемка на радужной оболочке глаза).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ocuments\nasmork-vzroslyh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4" y="3014049"/>
            <a:ext cx="5091186" cy="301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cuments\deskvamativnyy_gloss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29" y="4760686"/>
            <a:ext cx="3875856" cy="257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cuments\id1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4901060"/>
            <a:ext cx="3831771" cy="248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1690947"/>
              </p:ext>
            </p:extLst>
          </p:nvPr>
        </p:nvGraphicFramePr>
        <p:xfrm>
          <a:off x="464458" y="391885"/>
          <a:ext cx="9579429" cy="6623189"/>
        </p:xfrm>
        <a:graphic>
          <a:graphicData uri="http://schemas.openxmlformats.org/drawingml/2006/table">
            <a:tbl>
              <a:tblPr/>
              <a:tblGrid>
                <a:gridCol w="4884057"/>
                <a:gridCol w="4695372"/>
              </a:tblGrid>
              <a:tr h="670176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78877"/>
                          </a:solidFill>
                          <a:effectLst/>
                        </a:rPr>
                        <a:t>Лабораторные исследования:</a:t>
                      </a:r>
                      <a:endParaRPr lang="ru-RU" sz="3200" dirty="0">
                        <a:solidFill>
                          <a:srgbClr val="078877"/>
                        </a:solidFill>
                        <a:effectLst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38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Цитологическое исследование мазка, смыва или соскоба из носа (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риноцитограмма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отделяемого из носа с окраской либо по Райту, либо по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Ханзелу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обычно в виде мазка, смыва или соскоба – </a:t>
                      </a: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аллергии свидетельствует </a:t>
                      </a:r>
                      <a:r>
                        <a:rPr lang="ru-RU" sz="2000" u="sng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эозинофилия</a:t>
                      </a:r>
                      <a:endParaRPr lang="ru-RU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145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общего 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 сыворотке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100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МЕ/мл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6530">
                <a:tc>
                  <a:txBody>
                    <a:bodyPr/>
                    <a:lstStyle/>
                    <a:p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специфических IgE в сыворотке крови (специфическая аллергодиагностика in</a:t>
                      </a: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vitro)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vitro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основными группами аллергенов (бытовыми,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эпидермальными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пыльцевыми, инфекционными, пищевыми, лекарственными)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0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уточнить этиологию АР, определить терапевтическую </a:t>
                      </a: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тактику, профилактические </a:t>
                      </a:r>
                      <a:r>
                        <a:rPr lang="ru-RU" sz="20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</a:t>
                      </a: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прогноз и возможность проведения </a:t>
                      </a:r>
                      <a:r>
                        <a:rPr lang="ru-RU" sz="20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АСИТ</a:t>
                      </a:r>
                      <a:endParaRPr lang="ru-RU" sz="20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21" marR="38721" marT="38721" marB="387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2020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6616571"/>
              </p:ext>
            </p:extLst>
          </p:nvPr>
        </p:nvGraphicFramePr>
        <p:xfrm>
          <a:off x="214281" y="214289"/>
          <a:ext cx="10206975" cy="7158967"/>
        </p:xfrm>
        <a:graphic>
          <a:graphicData uri="http://schemas.openxmlformats.org/drawingml/2006/table">
            <a:tbl>
              <a:tblPr/>
              <a:tblGrid>
                <a:gridCol w="4604462"/>
                <a:gridCol w="5602513"/>
              </a:tblGrid>
              <a:tr h="649585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78877"/>
                          </a:solidFill>
                          <a:effectLst/>
                        </a:rPr>
                        <a:t>Инструментальные исследования:</a:t>
                      </a:r>
                      <a:endParaRPr lang="ru-RU" sz="3200" dirty="0">
                        <a:solidFill>
                          <a:srgbClr val="078877"/>
                        </a:solidFill>
                        <a:effectLst/>
                      </a:endParaRP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728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Кожные пробы (специфическая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аллергодиагностика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vivo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кожные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пробы, провокационные пробы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(проводятся в специализированных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аллергологических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кабинетах только в период полной ремиссии заболевания, под контролем врача) –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уточнить этиологию АР, определить терапевтическую тактику, профилактические меры, прогноз и возможность проведения АСИТ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(включая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аллергологическое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титрование) </a:t>
                      </a: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3233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Эндоскопическое исследование полости носа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прямая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передняя и/или задняя риноскопия,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уточнить локальный характер процесса, дифференцировать с другими заболеваниями, оценить состояние трубных миндалин и т.п.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(цвет слизистой оболочки и ее влажность, форму перегородки носа, обращая внимание на сосудистую сеть в ее передних отделах, калибр сосудов, состояние носовых раковин (форма, цвет, объем, отношение к перегородке носа), пальпируют их пуговчатым зондом для определения консистенции, размеры и содержимое носовых ходов, особенно среднего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242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Рентгенография придаточных пазух носа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уточнить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признаков органических и гнойных поражений носа и придаточных пазух, отек слизистой оболочки полости носа и </a:t>
                      </a:r>
                      <a:r>
                        <a:rPr lang="ru-RU" sz="18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пазух</a:t>
                      </a:r>
                      <a:endParaRPr lang="ru-RU" sz="18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31" marR="20631" marT="20631" marB="2063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8" y="402484"/>
            <a:ext cx="9562613" cy="14611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Кожное тестирование показано пациентам: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плохо контролируемыми симптомами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персистирующие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назальные симптомы и/или неадекватный клинический ответ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интраназальные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ГКС);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неуточненным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диагнозом, основанным на данных анамнеза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физикального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обследования;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сопутствующей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персистирующей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 и/или рецидивирующим синуситом или отитом.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83" y="302739"/>
            <a:ext cx="9920740" cy="13368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Диагностика АР </a:t>
            </a:r>
            <a:br>
              <a:rPr lang="ru-RU" sz="2700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Постановка кожных проб с аллергенами – основной метод специфической диагностики</a:t>
            </a:r>
            <a:endParaRPr lang="en-GB" sz="2700" b="1" dirty="0" smtClean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051-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607" y="1768834"/>
            <a:ext cx="5770179" cy="523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69269" y="1529255"/>
            <a:ext cx="43225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Кожные пробы проводятся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аллергологическом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кабинете специально обученным персоналом.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тесты уколом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prick-test)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скарификационные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реже – внутрикожные.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тех случаях, когда проведение исследования на больном не показано в связи с тяжестью состояния, наличием тяжелых сопутствующих заболеваний, поражением кожи, возможно исследование уровней специфических иммуноглобулинов класса Е в сыворотке крови лабораторными методами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радиоаллергосорбентный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иммуноферментный, хемилюминесцентный).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522693" y="0"/>
            <a:ext cx="1169120" cy="11386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914281" y="7245110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175130"/>
              </p:ext>
            </p:extLst>
          </p:nvPr>
        </p:nvGraphicFramePr>
        <p:xfrm>
          <a:off x="174171" y="333829"/>
          <a:ext cx="10334172" cy="6995883"/>
        </p:xfrm>
        <a:graphic>
          <a:graphicData uri="http://schemas.openxmlformats.org/drawingml/2006/table">
            <a:tbl>
              <a:tblPr/>
              <a:tblGrid>
                <a:gridCol w="4911735"/>
                <a:gridCol w="5422437"/>
              </a:tblGrid>
              <a:tr h="531692">
                <a:tc gridSpan="2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78877"/>
                          </a:solidFill>
                          <a:effectLst/>
                        </a:rPr>
                        <a:t>Дополнительные методы </a:t>
                      </a:r>
                      <a:r>
                        <a:rPr lang="ru-RU" sz="2800" b="1" dirty="0" smtClean="0">
                          <a:solidFill>
                            <a:srgbClr val="078877"/>
                          </a:solidFill>
                          <a:effectLst/>
                        </a:rPr>
                        <a:t>исследования:</a:t>
                      </a:r>
                      <a:endParaRPr lang="ru-RU" sz="2800" dirty="0">
                        <a:solidFill>
                          <a:srgbClr val="078877"/>
                        </a:solidFill>
                        <a:effectLst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47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ОАК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достоверных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значимых показателей нет, наличие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эозинофилии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может подтверждать аллергическую этиологию ринита, но не является обязательной,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лейкоцитоза и повышение СОЭ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свидетельствовать о присоединении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синусита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705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Компьютерная томография носа и околоносовых пазух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метод,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</a:t>
                      </a:r>
                      <a:r>
                        <a:rPr lang="ru-RU" sz="18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уточнить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органических поражений, кист, полипов, анатомических аномалий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т.п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417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 отделяемого на инфекционную флору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метод, в случае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рецидивирования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гнойных инфекций, резистентности к терапии и т.п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862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Риноманометрия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метод, </a:t>
                      </a:r>
                      <a:r>
                        <a:rPr lang="ru-RU" sz="1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оценить проходимость носовых ходов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наличие сопротивления с одной либо с обеих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862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порогов обоняния и мукоцилиарного транспорта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используются в отдельных случаях при клинической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необходимости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2693" marR="22693" marT="22693" marB="226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306" y="201639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Лечение:</a:t>
            </a: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2020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176" y="1148380"/>
            <a:ext cx="69841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Немедикаментозное</a:t>
            </a:r>
            <a:r>
              <a:rPr lang="ru-RU" sz="2800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 лечение: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-охранительный режим (избегать контакта с аллергенами, раздражающими агентами, переохлаждений, ОРВИ и т.п.);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гипоаллергенная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диета;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-устранение (элиминация) причинных и провоцирующих факторов;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-уменьшение контакта с причинным и провоцирующими факторами, в случае невозможности полной элиминации аллергена;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-дыхательная гимнастика.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-барьерные средства и солевые растворы в виде назальных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спреев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 являются лекарственными средствами. Используются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профилактической и восстановительной целью.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telegra.ph/file/fb3d68bcc1526ade9a3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448" y="4435310"/>
            <a:ext cx="3124365" cy="3124365"/>
          </a:xfrm>
          <a:prstGeom prst="rect">
            <a:avLst/>
          </a:prstGeom>
          <a:noFill/>
        </p:spPr>
      </p:pic>
      <p:pic>
        <p:nvPicPr>
          <p:cNvPr id="7176" name="Picture 8" descr="https://milalink.ru/uploads/posts/2020-08/1596719764_gipoallergennaja-dieta-dlja-pohuden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724" y="1797269"/>
            <a:ext cx="4265119" cy="258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7030"/>
            <a:ext cx="6558455" cy="6473370"/>
          </a:xfrm>
        </p:spPr>
        <p:txBody>
          <a:bodyPr>
            <a:normAutofit/>
          </a:bodyPr>
          <a:lstStyle/>
          <a:p>
            <a:pPr marL="742950" indent="-742950" algn="l">
              <a:lnSpc>
                <a:spcPct val="100000"/>
              </a:lnSpc>
            </a:pPr>
            <a:r>
              <a:rPr lang="ru-RU" sz="54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br>
              <a:rPr lang="ru-RU" sz="54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Определение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Эпидемиология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Классификация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Причины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Патофизиология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Клинические проявления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Дополнительные проявления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Жалобы пациентов 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Осмотр пациентов с АР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Лабораторные исследования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Инструментальные исследования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Дополнительные методы исследования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Лечение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Дополнительные средства терапии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623124" y="2716889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21506" name="Picture 2" descr="https://pulmonologiya.com/wp-content/uploads/2019/01/rinit-allergicheski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863" y="299545"/>
            <a:ext cx="3531476" cy="3200400"/>
          </a:xfrm>
          <a:prstGeom prst="rect">
            <a:avLst/>
          </a:prstGeom>
          <a:noFill/>
        </p:spPr>
      </p:pic>
      <p:pic>
        <p:nvPicPr>
          <p:cNvPr id="21508" name="Picture 4" descr="https://img.freepik.com/free-photo/seasonal-allergy-in-a-child_73944-6088.jpg?size=626&amp;ext=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4841" y="2966654"/>
            <a:ext cx="3200400" cy="2425153"/>
          </a:xfrm>
          <a:prstGeom prst="rect">
            <a:avLst/>
          </a:prstGeom>
          <a:noFill/>
        </p:spPr>
      </p:pic>
      <p:pic>
        <p:nvPicPr>
          <p:cNvPr id="21510" name="Picture 6" descr="https://svetly3.ru/800/600/https/cdn.shopify.com/s/files/1/1250/4309/files/HelpwithAllergy.png?v=14901545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368" y="5393340"/>
            <a:ext cx="1866276" cy="2166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657" y="798475"/>
            <a:ext cx="425562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66023" y="286999"/>
            <a:ext cx="8011556" cy="7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Медикаментозное лечение:</a:t>
            </a:r>
          </a:p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545" y="993228"/>
            <a:ext cx="709448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Топические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интраназальные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Длительность применения может достигать двух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при этом показаны альтернирующие курсы назначения препаратов (например, через день, или два-три раза в неделю).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Эта группа препаратов обеспечивает комплексное лечение и профилактику осложнений 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(конъюнктивит, ларингиты,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обструктивный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синдром, бронхиальная астма и т.д.).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Используются в качестве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монотерапии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или в комбинации с антигистаминными или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антилейкотриеновыми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препаратами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Продолжительность курса от 1 недели до 6 месяцев (в случае необходимости до 12 мес.) Рекомендованы к использованию у взрослых и детей с 6 лет.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беклометазон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100-400 мкг/сутки (2-8 впрыскиваний в сутки);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мометазон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100-400 мкг/сутки (2-8 впрыскивания в сутки);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флутиказона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100-400 мкг/сутки (2-8 впрыскиваний в сутки);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флутиказона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фуроат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100-400 мкг/сутки (2-4 впрыскивания в сутки).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50" name="Picture 6" descr="https://profreediving.ru/wp-content/uploads/2020/05/vpicd5c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028" y="1789386"/>
            <a:ext cx="3297785" cy="1883980"/>
          </a:xfrm>
          <a:prstGeom prst="rect">
            <a:avLst/>
          </a:prstGeom>
          <a:noFill/>
        </p:spPr>
      </p:pic>
      <p:pic>
        <p:nvPicPr>
          <p:cNvPr id="6152" name="Picture 8" descr="https://irecommend.ru/sites/default/files/product-images/69477/jPRGRhLwql6iljyGzlTZP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669" y="3815365"/>
            <a:ext cx="3137338" cy="315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514" y="653143"/>
            <a:ext cx="90278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Антигистаминные средства 2-го или 3-го поколения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Базовое лечение аллергического ринита. Применяются курсами от нескольких дней до нескольких месяцев. Используются в комбинации с топическими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интраназальными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ГКС или в виде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(реже, особенно при наличии сопутствующей крапивницы). Назначаются 1 раз в день, взрослым и детям с 2 лет, только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форме. Продолжительность курса лечения определяется лечащим врачом, обычно не превышает 3 месяцев.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лоратадин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цетиризин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левоцетиризин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биластин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Антигистаминные средства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1-го поколения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используются при остром течении средней или тяжелой степени в первые 3-5 дней с последующим переходом на препараты 2-го или 3-го поколения. Применяются у детей с рождения, подростков и взрослых,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парентеральной форме.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хлоропирамин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5-75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хифенадин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25-75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кетотифен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1-3 мг/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920" y="227491"/>
            <a:ext cx="9217976" cy="1032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Антигистаминные препараты (АГП)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4" y="1343943"/>
            <a:ext cx="9511259" cy="5953244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АГП занимают важное место в лечении аллергических заболеваний в связи с ведущей ролью гистамина в формировании симптомов аллергии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действие связано с блокадой Н1-гистаминовых рецепторов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7825904">
            <a:off x="2173808" y="4219123"/>
            <a:ext cx="2220802" cy="757337"/>
          </a:xfrm>
          <a:prstGeom prst="rightArrow">
            <a:avLst>
              <a:gd name="adj1" fmla="val 50000"/>
              <a:gd name="adj2" fmla="val 59436"/>
            </a:avLst>
          </a:prstGeom>
          <a:solidFill>
            <a:schemeClr val="accent1"/>
          </a:solidFill>
          <a:ln w="9525">
            <a:solidFill>
              <a:srgbClr val="27F5F5"/>
            </a:solidFill>
            <a:miter lim="800000"/>
            <a:headEnd/>
            <a:tailEnd/>
          </a:ln>
          <a:effectLst/>
        </p:spPr>
        <p:txBody>
          <a:bodyPr rot="10800000" vert="eaVert" wrap="none" lIns="104287" tIns="52144" rIns="104287" bIns="52144" anchor="ctr"/>
          <a:lstStyle/>
          <a:p>
            <a:pPr algn="ctr"/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45493" y="5764252"/>
            <a:ext cx="3946318" cy="382305"/>
          </a:xfrm>
          <a:prstGeom prst="rect">
            <a:avLst/>
          </a:prstGeom>
          <a:solidFill>
            <a:srgbClr val="B7E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en-US">
                <a:cs typeface="Arial" pitchFamily="34" charset="0"/>
              </a:rPr>
              <a:t>I</a:t>
            </a:r>
            <a:r>
              <a:rPr lang="ru-RU">
                <a:cs typeface="Arial" pitchFamily="34" charset="0"/>
              </a:rPr>
              <a:t> поколение (седативные)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912028" y="5765759"/>
            <a:ext cx="4276725" cy="382305"/>
          </a:xfrm>
          <a:prstGeom prst="rect">
            <a:avLst/>
          </a:prstGeom>
          <a:solidFill>
            <a:srgbClr val="B7E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en-US" dirty="0">
                <a:cs typeface="Arial" pitchFamily="34" charset="0"/>
              </a:rPr>
              <a:t>II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поколение </a:t>
            </a:r>
            <a:r>
              <a:rPr lang="ru-RU" dirty="0">
                <a:cs typeface="Arial" pitchFamily="34" charset="0"/>
              </a:rPr>
              <a:t>(</a:t>
            </a:r>
            <a:r>
              <a:rPr lang="ru-RU" dirty="0" err="1">
                <a:cs typeface="Arial" pitchFamily="34" charset="0"/>
              </a:rPr>
              <a:t>неседативные</a:t>
            </a:r>
            <a:r>
              <a:rPr lang="ru-RU" dirty="0">
                <a:cs typeface="Arial" pitchFamily="34" charset="0"/>
              </a:rPr>
              <a:t>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743200" y="3200400"/>
            <a:ext cx="4174947" cy="382305"/>
          </a:xfrm>
          <a:prstGeom prst="rect">
            <a:avLst/>
          </a:prstGeom>
          <a:solidFill>
            <a:srgbClr val="B7E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ru-RU" b="1" dirty="0">
                <a:cs typeface="Arial" pitchFamily="34" charset="0"/>
              </a:rPr>
              <a:t>Антигистаминные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b="1" dirty="0">
                <a:cs typeface="Arial" pitchFamily="34" charset="0"/>
              </a:rPr>
              <a:t>препараты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3014000">
            <a:off x="5430940" y="4317549"/>
            <a:ext cx="2246468" cy="770585"/>
          </a:xfrm>
          <a:prstGeom prst="rightArrow">
            <a:avLst>
              <a:gd name="adj1" fmla="val 50000"/>
              <a:gd name="adj2" fmla="val 84789"/>
            </a:avLst>
          </a:prstGeom>
          <a:solidFill>
            <a:schemeClr val="accent1"/>
          </a:solidFill>
          <a:ln w="9525">
            <a:solidFill>
              <a:srgbClr val="27F5F5"/>
            </a:solidFill>
            <a:miter lim="800000"/>
            <a:headEnd/>
            <a:tailEnd/>
          </a:ln>
          <a:effectLst/>
        </p:spPr>
        <p:txBody>
          <a:bodyPr rot="10800000" vert="eaVert" wrap="none" lIns="104287" tIns="52144" rIns="104287" bIns="52144" anchor="ctr"/>
          <a:lstStyle/>
          <a:p>
            <a:pPr algn="ctr"/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493985" y="1"/>
            <a:ext cx="1197828" cy="11666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ru-RU" sz="6000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593550" y="0"/>
            <a:ext cx="1098263" cy="106967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24287" y="552090"/>
            <a:ext cx="10230928" cy="6728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Симпатомиметические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лечения заболеваний носа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деконгестанты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используются только как симптоматическое средство для временного восстановления проходимости носовых ходов (например, перед приемом топических стероидов), а также при легком течении аллергического ринита. Назначаются детям с 6 лет и взрослым, не более 4 доз в сутки и не более 5-7 дней, так как есть склонность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тахифилаксии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другим побочным эффектам.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нафазолин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0,05%, 0,1%;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оксиметазолин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0,05, 0,1%%;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ксилометазолин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0,05, 0,1%;</a:t>
            </a:r>
          </a:p>
          <a:p>
            <a:pPr algn="l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Антилейкотриеновые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препараты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(антагонисты рецепторов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лейкотриена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·базовое лечение АР, особенно при его сочетании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бронхообструктивными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проявлениями и астмой, профилактика развития БА.  Как правило, назначаются в комбинации с топическими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интраназальными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ГКС или в качестве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монотерапии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(редко). Назначаются детям с 6 месячного возраста (4 мг), с 6 лет (5 мг), подросткам и взрослым (10 мг).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монтелукаст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4, 5 или 10 мг, в зависимости от возраста пациента, 1 раз в день, вечером, длительно (до 3-6 месяцев или дольше, при наличии клинических показаний).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81" y="199284"/>
            <a:ext cx="9562613" cy="14611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744" y="1262743"/>
            <a:ext cx="10087428" cy="59798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Распространенность аллергического ринита в России и в мире. Лопатин А.С.,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Чучуева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Н.Д.. Рос.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аллергол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журн. 2013.</a:t>
            </a:r>
          </a:p>
          <a:p>
            <a:pPr marL="514350" indent="-514350">
              <a:lnSpc>
                <a:spcPct val="10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Клинические рекомендации. Аллергия. Под ред. Р.М.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Хаитова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Н.И. Ильиной.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Москва, М, 2006.</a:t>
            </a:r>
          </a:p>
          <a:p>
            <a:pPr marL="514350" indent="-514350">
              <a:lnSpc>
                <a:spcPct val="10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Аллергические болезни. Пособие.  Д.К. Новиков, П.Д. Новиков, Н.Д.Титова, Витебск, 2012.</a:t>
            </a:r>
          </a:p>
          <a:p>
            <a:pPr marL="514350" indent="-514350">
              <a:lnSpc>
                <a:spcPct val="10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Аллергология и иммунология: национальное руководство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ред. Р.М.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Хаитова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Н.И. Ильиной, 2009.</a:t>
            </a:r>
          </a:p>
          <a:p>
            <a:pPr marL="514350" indent="-514350">
              <a:lnSpc>
                <a:spcPct val="105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Клиническая иммунология и аллергология с основами общей иммунологии . Ковальчук Л.В.,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Ганковская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Л.В.,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Р.Я., 2012.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367" y="2212522"/>
            <a:ext cx="7422952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400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007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523819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70185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600" y="320108"/>
            <a:ext cx="571643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Определение: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20201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34" y="1340069"/>
            <a:ext cx="9269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Аллергический ринит (АР)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IgE-обусловленное воспалительное заболевание слизистой оболочки носа, вызванное воздействием сенсибилизирующего (причинно-значимого) аллергена и проявляющееся как минимум двумя симптомами – чиханием, зудом,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ринореей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заложенностью носа.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eviped.com/wp-content/uploads/2016/04/10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966" y="4114800"/>
            <a:ext cx="3744456" cy="3168869"/>
          </a:xfrm>
          <a:prstGeom prst="rect">
            <a:avLst/>
          </a:prstGeom>
          <a:noFill/>
        </p:spPr>
      </p:pic>
      <p:pic>
        <p:nvPicPr>
          <p:cNvPr id="20484" name="Picture 4" descr="https://semeyny-doktor.ru/wp-content/uploads/2021/02/img_16136041034090-1-1024x5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228" y="4492022"/>
            <a:ext cx="4091699" cy="274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6229387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Эпидемиология: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7167" y="40659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57" y="1509487"/>
            <a:ext cx="89117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 данным ВОЗ, около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людей в мире страдают от аллергического ринита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[1]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Распространенность аллергического ринита   в мире – от 10 до 30% у взрослых  и до 40% у детей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[1]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Распространенность аллергического ринита </a:t>
            </a:r>
          </a:p>
          <a:p>
            <a:pPr marL="1143000" lvl="1" indent="-3429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России – 3,3–35%, в среднем 16,5%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[2]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lvl="1" indent="-3429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США – 3–19%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lvl="1" indent="-342900" eaLnBrk="0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Западной Европе – 4–32%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715" y="5878285"/>
            <a:ext cx="910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ru-RU" sz="1600" i="1" dirty="0" err="1" smtClean="0">
                <a:latin typeface="Times New Roman" pitchFamily="18" charset="0"/>
                <a:cs typeface="Times New Roman" pitchFamily="18" charset="0"/>
              </a:rPr>
              <a:t>Pawankar</a:t>
            </a:r>
            <a:r>
              <a:rPr lang="en-US" altLang="ru-RU" sz="1600" i="1" dirty="0" smtClean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altLang="ru-RU" sz="1600" i="1" dirty="0" err="1" smtClean="0">
                <a:latin typeface="Times New Roman" pitchFamily="18" charset="0"/>
                <a:cs typeface="Times New Roman" pitchFamily="18" charset="0"/>
              </a:rPr>
              <a:t>Canonica</a:t>
            </a:r>
            <a:r>
              <a:rPr lang="en-US" altLang="ru-RU" sz="1600" i="1" dirty="0" smtClean="0">
                <a:latin typeface="Times New Roman" pitchFamily="18" charset="0"/>
                <a:cs typeface="Times New Roman" pitchFamily="18" charset="0"/>
              </a:rPr>
              <a:t> GW, Holgate ST et al. The World Allergy </a:t>
            </a:r>
            <a:r>
              <a:rPr lang="en-US" altLang="ru-RU" sz="1600" i="1" dirty="0" err="1" smtClean="0">
                <a:latin typeface="Times New Roman" pitchFamily="18" charset="0"/>
                <a:cs typeface="Times New Roman" pitchFamily="18" charset="0"/>
              </a:rPr>
              <a:t>Orgamization</a:t>
            </a:r>
            <a:r>
              <a:rPr lang="en-US" altLang="ru-RU" sz="1600" i="1" dirty="0" smtClean="0">
                <a:latin typeface="Times New Roman" pitchFamily="18" charset="0"/>
                <a:cs typeface="Times New Roman" pitchFamily="18" charset="0"/>
              </a:rPr>
              <a:t> White Book on Allergy (Update. 2013)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Лопатин А.С., </a:t>
            </a:r>
            <a:r>
              <a:rPr lang="ru-RU" altLang="ru-RU" sz="1600" i="1" dirty="0" err="1" smtClean="0">
                <a:latin typeface="Times New Roman" pitchFamily="18" charset="0"/>
                <a:cs typeface="Times New Roman" pitchFamily="18" charset="0"/>
              </a:rPr>
              <a:t>Чучуева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 Н.Д. Распространенность аллергического ринита в России и в мире. Российский </a:t>
            </a:r>
            <a:r>
              <a:rPr lang="ru-RU" altLang="ru-RU" sz="1600" i="1" dirty="0" err="1" smtClean="0">
                <a:latin typeface="Times New Roman" pitchFamily="18" charset="0"/>
                <a:cs typeface="Times New Roman" pitchFamily="18" charset="0"/>
              </a:rPr>
              <a:t>аллергологический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i="1" dirty="0" err="1" smtClean="0">
                <a:latin typeface="Times New Roman" pitchFamily="18" charset="0"/>
                <a:cs typeface="Times New Roman" pitchFamily="18" charset="0"/>
              </a:rPr>
              <a:t>журн</a:t>
            </a:r>
            <a:r>
              <a:rPr lang="en-US" altLang="ru-RU" sz="1600" i="1" dirty="0" smtClean="0">
                <a:latin typeface="Times New Roman" pitchFamily="18" charset="0"/>
                <a:cs typeface="Times New Roman" pitchFamily="18" charset="0"/>
              </a:rPr>
              <a:t>. 20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ru-RU" sz="1600" i="1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11.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590" y="157493"/>
            <a:ext cx="9101034" cy="9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defTabSz="1093568"/>
            <a:r>
              <a:rPr lang="ru-RU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Аллергический ринит</a:t>
            </a:r>
            <a:r>
              <a:rPr lang="en-US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сезонная и территориальная распространенность</a:t>
            </a:r>
            <a:endParaRPr lang="en-US" sz="2800" b="1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78668" y="5288273"/>
            <a:ext cx="3957456" cy="20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марта по сентябрь – аллергия на цветение растений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Круглогодично – аллергия на домашнюю пыль и животных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600" dirty="0">
              <a:latin typeface="Arial" pitchFamily="34" charset="0"/>
            </a:endParaRPr>
          </a:p>
        </p:txBody>
      </p:sp>
      <p:pic>
        <p:nvPicPr>
          <p:cNvPr id="8196" name="Picture 5" descr="4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4662"/>
            <a:ext cx="4883708" cy="370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872547" y="5234152"/>
            <a:ext cx="5559372" cy="22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Ключевые территории: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городов-милионников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Популяция: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млн. человек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&gt;1,2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пациентов</a:t>
            </a:r>
          </a:p>
          <a:p>
            <a:pPr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высокая заболеваемость в Центральной России, Урал, Волго-Вятский р-н, Юг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7" descr="RussiaTen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259" y="1557434"/>
            <a:ext cx="5637332" cy="350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10844" y="1874170"/>
            <a:ext cx="5538953" cy="3057119"/>
            <a:chOff x="2354" y="1154"/>
            <a:chExt cx="2984" cy="1747"/>
          </a:xfrm>
        </p:grpSpPr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3204" y="1503"/>
              <a:ext cx="451" cy="2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000" dirty="0" err="1"/>
                <a:t>Северо-Запад</a:t>
              </a:r>
              <a:r>
                <a:rPr lang="ru-RU" sz="1000" dirty="0"/>
                <a:t> </a:t>
              </a:r>
              <a:r>
                <a:rPr lang="en-US" sz="1000" dirty="0"/>
                <a:t> 4%</a:t>
              </a:r>
            </a:p>
          </p:txBody>
        </p: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2609" y="1822"/>
              <a:ext cx="509" cy="2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Центр</a:t>
              </a:r>
              <a:r>
                <a:rPr lang="en-US" sz="1000" dirty="0"/>
                <a:t> </a:t>
              </a:r>
              <a:br>
                <a:rPr lang="en-US" sz="1000" dirty="0"/>
              </a:br>
              <a:r>
                <a:rPr lang="en-US" sz="1000" dirty="0"/>
                <a:t>5%</a:t>
              </a:r>
            </a:p>
          </p:txBody>
        </p:sp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>
              <a:off x="2496" y="2496"/>
              <a:ext cx="779" cy="4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Юг</a:t>
              </a:r>
              <a:r>
                <a:rPr lang="en-US" sz="1000" dirty="0"/>
                <a:t> 10%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Ростов-на-Дону</a:t>
              </a:r>
              <a:endParaRPr lang="en-US" sz="1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000" dirty="0"/>
                <a:t>8%</a:t>
              </a:r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3072" y="2094"/>
              <a:ext cx="755" cy="4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Волго-Вятский р-н</a:t>
              </a:r>
              <a:r>
                <a:rPr lang="en-US" sz="1000" dirty="0"/>
                <a:t> 7%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Самара</a:t>
              </a:r>
              <a:endParaRPr lang="en-US" sz="1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000" dirty="0"/>
                <a:t>7%</a:t>
              </a:r>
            </a:p>
          </p:txBody>
        </p:sp>
        <p:sp>
          <p:nvSpPr>
            <p:cNvPr id="8204" name="Text Box 13"/>
            <p:cNvSpPr txBox="1">
              <a:spLocks noChangeArrowheads="1"/>
            </p:cNvSpPr>
            <p:nvPr/>
          </p:nvSpPr>
          <p:spPr bwMode="auto">
            <a:xfrm>
              <a:off x="3712" y="1737"/>
              <a:ext cx="736" cy="2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Урал  </a:t>
              </a:r>
              <a:r>
                <a:rPr lang="en-US" sz="1000" dirty="0"/>
                <a:t>5%  </a:t>
              </a:r>
              <a:endParaRPr lang="ru-RU" sz="1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Екатеринбург</a:t>
              </a:r>
              <a:r>
                <a:rPr lang="en-US" sz="1000" dirty="0"/>
                <a:t> 5%</a:t>
              </a:r>
              <a:endParaRPr lang="en-US" sz="1100" dirty="0"/>
            </a:p>
          </p:txBody>
        </p:sp>
        <p:sp>
          <p:nvSpPr>
            <p:cNvPr id="8205" name="Text Box 14"/>
            <p:cNvSpPr txBox="1">
              <a:spLocks noChangeArrowheads="1"/>
            </p:cNvSpPr>
            <p:nvPr/>
          </p:nvSpPr>
          <p:spPr bwMode="auto">
            <a:xfrm>
              <a:off x="4217" y="2046"/>
              <a:ext cx="823" cy="4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Сибирь</a:t>
              </a:r>
              <a:r>
                <a:rPr lang="en-US" sz="1000" dirty="0"/>
                <a:t> 4%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Новосибирск</a:t>
              </a:r>
              <a:endParaRPr lang="en-US" sz="1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000" dirty="0"/>
                <a:t>4%</a:t>
              </a:r>
            </a:p>
          </p:txBody>
        </p:sp>
        <p:sp>
          <p:nvSpPr>
            <p:cNvPr id="8206" name="Text Box 15"/>
            <p:cNvSpPr txBox="1">
              <a:spLocks noChangeArrowheads="1"/>
            </p:cNvSpPr>
            <p:nvPr/>
          </p:nvSpPr>
          <p:spPr bwMode="auto">
            <a:xfrm>
              <a:off x="4512" y="1518"/>
              <a:ext cx="826" cy="4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Дальний Восток</a:t>
              </a:r>
              <a:r>
                <a:rPr lang="en-US" sz="1000" dirty="0"/>
                <a:t> 4%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Хабаровск</a:t>
              </a:r>
              <a:endParaRPr lang="en-US" sz="1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000" dirty="0"/>
                <a:t>3%</a:t>
              </a:r>
            </a:p>
          </p:txBody>
        </p:sp>
        <p:sp>
          <p:nvSpPr>
            <p:cNvPr id="8207" name="Text Box 16"/>
            <p:cNvSpPr txBox="1">
              <a:spLocks noChangeArrowheads="1"/>
            </p:cNvSpPr>
            <p:nvPr/>
          </p:nvSpPr>
          <p:spPr bwMode="auto">
            <a:xfrm>
              <a:off x="2354" y="1525"/>
              <a:ext cx="437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/>
                <a:t>Москва</a:t>
              </a:r>
              <a:r>
                <a:rPr lang="en-US" sz="1000" dirty="0"/>
                <a:t>  7%</a:t>
              </a:r>
            </a:p>
          </p:txBody>
        </p:sp>
        <p:sp>
          <p:nvSpPr>
            <p:cNvPr id="8208" name="Text Box 17"/>
            <p:cNvSpPr txBox="1">
              <a:spLocks noChangeArrowheads="1"/>
            </p:cNvSpPr>
            <p:nvPr/>
          </p:nvSpPr>
          <p:spPr bwMode="auto">
            <a:xfrm>
              <a:off x="2580" y="1154"/>
              <a:ext cx="4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000" dirty="0"/>
                <a:t>С-Петербург</a:t>
              </a:r>
              <a:endParaRPr lang="en-US" sz="1000" dirty="0"/>
            </a:p>
            <a:p>
              <a:r>
                <a:rPr lang="en-US" sz="1000" dirty="0"/>
                <a:t>4%</a:t>
              </a:r>
            </a:p>
          </p:txBody>
        </p:sp>
        <p:sp>
          <p:nvSpPr>
            <p:cNvPr id="188433" name="Line 18"/>
            <p:cNvSpPr>
              <a:spLocks noChangeShapeType="1"/>
            </p:cNvSpPr>
            <p:nvPr/>
          </p:nvSpPr>
          <p:spPr bwMode="auto">
            <a:xfrm>
              <a:off x="2835" y="1241"/>
              <a:ext cx="85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434" name="Line 19"/>
            <p:cNvSpPr>
              <a:spLocks noChangeShapeType="1"/>
            </p:cNvSpPr>
            <p:nvPr/>
          </p:nvSpPr>
          <p:spPr bwMode="auto">
            <a:xfrm>
              <a:off x="2580" y="1590"/>
              <a:ext cx="368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40" y="217904"/>
            <a:ext cx="7025903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Классификация АР: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372" y="1074057"/>
            <a:ext cx="975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особенности классификации АР по ARIA учитывают три основных момента: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продолжительность проявлений АР;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выраженность АР;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влияние на качество жизни АР.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    Классификация АР по продолжительности проявлений: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интермиттирующий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 – длительность симптомов менее 4 суток в неделю при общей продолжительности менее 4 недель;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персистирующий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 – длительность симптомов более 4 суток в неделю при общей продолжительности дольше 4 недель.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  Классификация АР по выраженности проявлений и по их влиянию на качество жизни: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·АР легкого течения – клинические проявления есть, но они не нарушают дневную активность (работу, учебу) и не влияют на сон. Качество жизни нарушено мало;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·АР средней тяжести – клинические проявления есть, они или нарушают дневную активность (работу, учебу), или нарушают сон. Качество жизни существенно снижено;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·АР тяжелой степени – клинические проявления сильные, они нарушают дневную активность (работу, учебу), и мешают спать. Качество жизни нарушено очень сильно.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    Классификация АР по фазе течения: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·фаза обострения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·фаза ремиссии.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264701"/>
            <a:ext cx="4795351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Причины АР: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17410" name="Picture 2" descr="https://sun9-8.userapi.com/impg/c8VLmdjMuj2LU6WLVlzBpIhM_PYAH54vt_9hpw/BD8u2NSIxdY.jpg?size=746x762&amp;quality=96&amp;sign=29f663b769e36862bebe859e360ad57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815" y="4643054"/>
            <a:ext cx="4171184" cy="2711669"/>
          </a:xfrm>
          <a:prstGeom prst="rect">
            <a:avLst/>
          </a:prstGeom>
          <a:noFill/>
        </p:spPr>
      </p:pic>
      <p:pic>
        <p:nvPicPr>
          <p:cNvPr id="17412" name="Picture 4" descr="https://sun9-88.userapi.com/impg/wfhoE-MKscJxBy0aluUJ6f6WZDd226pPYxPAQg/-MjtRJfyp9A.jpg?size=493x461&amp;quality=96&amp;sign=24bebf6e35f92f32fb172521f5c465b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2599"/>
            <a:ext cx="3507088" cy="2617076"/>
          </a:xfrm>
          <a:prstGeom prst="rect">
            <a:avLst/>
          </a:prstGeom>
          <a:noFill/>
        </p:spPr>
      </p:pic>
      <p:pic>
        <p:nvPicPr>
          <p:cNvPr id="17416" name="Picture 8" descr="https://life7.ru/wp-content/uploads/2021/03/allergiy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40" y="1403131"/>
            <a:ext cx="4840015" cy="3474547"/>
          </a:xfrm>
          <a:prstGeom prst="rect">
            <a:avLst/>
          </a:prstGeom>
          <a:noFill/>
        </p:spPr>
      </p:pic>
      <p:pic>
        <p:nvPicPr>
          <p:cNvPr id="17418" name="Picture 10" descr="https://i.ytimg.com/vi/f1g70Zv5EpM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1214" y="1371598"/>
            <a:ext cx="4130599" cy="329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6" y="232419"/>
            <a:ext cx="8099960" cy="9289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Патофизиология АР:</a:t>
            </a:r>
            <a:endParaRPr lang="ru-RU" sz="6000" dirty="0">
              <a:solidFill>
                <a:srgbClr val="0788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2021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286682" y="0"/>
            <a:ext cx="1405131" cy="136855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550553" y="2847518"/>
            <a:ext cx="8011556" cy="369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370" y="1146629"/>
            <a:ext cx="95649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механизмом аллергического ринита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аллергическая реакция немедленного типа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результате контакта сенсибилизированного организма с аллергеном развивается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реакция гиперчувствительности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представляющая собой преимущественно опосредованное иммуноглобулином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высвобождение гистамина. Гистамин синтезируется и накапливается в тучных клетках. В связи с повышенным содержанием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IgE-антитела в возрастающих количествах связываются с поверхностью мембран тучных клеток. IgE-антитела вызывают высвобождение гистамина и других медиаторов, например, фактора активации тромбоцитов (PAF), простагландинов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лейкотриенов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Связывание выделенного гистамина осуществляется специфическими рецепторами клеток (H1, Н2, Н3), при этом особую роль в развитии аллергических реакций играют H1-рецепторы. На последующем этапе аллергической реакции Т-лимфоциты высвобождают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лимфокины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приводит к активации и пролиферации макрофагов и одноядерных клеток.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3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Патогенез и симптомы аллергического ринита аллергены Гистамин Лейкотриены Простагландины Брадикинин, PAF Цитокины Триптаза Туч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38" y="299544"/>
            <a:ext cx="9900745" cy="6810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1749</TotalTime>
  <Words>1620</Words>
  <Application>Microsoft Office PowerPoint</Application>
  <PresentationFormat>Произвольный</PresentationFormat>
  <Paragraphs>175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Аллергический ринит</vt:lpstr>
      <vt:lpstr>Содержание:  1. Определение 2. Эпидемиология 3. Классификация АР 4. Причины АР 5. Патофизиология АР 6. Клинические проявления АР 7. Дополнительные проявления АР 8. Жалобы пациентов  АР 9. Осмотр пациентов с АР 10. Лабораторные исследования 11. Инструментальные исследования 12. Дополнительные методы исследования 13. Лечение 14. Дополнительные средства терапии</vt:lpstr>
      <vt:lpstr>Определение:</vt:lpstr>
      <vt:lpstr>Эпидемиология:</vt:lpstr>
      <vt:lpstr>Слайд 5</vt:lpstr>
      <vt:lpstr>Классификация АР:</vt:lpstr>
      <vt:lpstr>Причины АР:</vt:lpstr>
      <vt:lpstr>Патофизиология АР:</vt:lpstr>
      <vt:lpstr>Слайд 9</vt:lpstr>
      <vt:lpstr>Клинические проявления:</vt:lpstr>
      <vt:lpstr>Дополнительные проявления АР:</vt:lpstr>
      <vt:lpstr>Жалобы пациентов с АР:</vt:lpstr>
      <vt:lpstr>Осмотр пациентов с АР:</vt:lpstr>
      <vt:lpstr>Слайд 14</vt:lpstr>
      <vt:lpstr>Слайд 15</vt:lpstr>
      <vt:lpstr>Кожное тестирование показано пациентам: </vt:lpstr>
      <vt:lpstr>Диагностика АР  Постановка кожных проб с аллергенами – основной метод специфической диагностики</vt:lpstr>
      <vt:lpstr>Слайд 18</vt:lpstr>
      <vt:lpstr>Лечение:</vt:lpstr>
      <vt:lpstr>Слайд 20</vt:lpstr>
      <vt:lpstr>Слайд 21</vt:lpstr>
      <vt:lpstr>Антигистаминные препараты (АГП)</vt:lpstr>
      <vt:lpstr>Слайд 23</vt:lpstr>
      <vt:lpstr>Используемая литература: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1</cp:lastModifiedBy>
  <cp:revision>39</cp:revision>
  <dcterms:created xsi:type="dcterms:W3CDTF">2020-07-13T07:57:52Z</dcterms:created>
  <dcterms:modified xsi:type="dcterms:W3CDTF">2021-11-12T12:36:06Z</dcterms:modified>
</cp:coreProperties>
</file>