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68" r:id="rId3"/>
    <p:sldId id="261" r:id="rId4"/>
    <p:sldId id="269" r:id="rId5"/>
    <p:sldId id="264" r:id="rId6"/>
    <p:sldId id="267" r:id="rId7"/>
    <p:sldId id="280" r:id="rId8"/>
    <p:sldId id="262" r:id="rId9"/>
    <p:sldId id="270" r:id="rId10"/>
    <p:sldId id="265" r:id="rId11"/>
    <p:sldId id="272" r:id="rId12"/>
    <p:sldId id="274" r:id="rId13"/>
    <p:sldId id="275" r:id="rId14"/>
    <p:sldId id="276" r:id="rId15"/>
    <p:sldId id="277" r:id="rId16"/>
    <p:sldId id="278" r:id="rId17"/>
    <p:sldId id="279" r:id="rId18"/>
    <p:sldId id="266" r:id="rId19"/>
    <p:sldId id="271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8876"/>
    <a:srgbClr val="E4C88A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968" autoAdjust="0"/>
  </p:normalViewPr>
  <p:slideViewPr>
    <p:cSldViewPr snapToGrid="0">
      <p:cViewPr varScale="1">
        <p:scale>
          <a:sx n="84" d="100"/>
          <a:sy n="84" d="100"/>
        </p:scale>
        <p:origin x="15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9BF12F-A731-402A-A838-B0E1062E92F1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7D848-0540-4361-AC51-B6A558067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052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7D848-0540-4361-AC51-B6A55806737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535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7D848-0540-4361-AC51-B6A55806737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354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7D848-0540-4361-AC51-B6A55806737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462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7D848-0540-4361-AC51-B6A55806737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125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7D848-0540-4361-AC51-B6A55806737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728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7D848-0540-4361-AC51-B6A55806737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787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7D848-0540-4361-AC51-B6A55806737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7598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7D848-0540-4361-AC51-B6A558067371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095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B58A-20BC-4C19-A021-A16CE8C91F6A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BD64-2EEA-4C67-8D82-FE0E62B68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165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B58A-20BC-4C19-A021-A16CE8C91F6A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BD64-2EEA-4C67-8D82-FE0E62B68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484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B58A-20BC-4C19-A021-A16CE8C91F6A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BD64-2EEA-4C67-8D82-FE0E62B68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806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B58A-20BC-4C19-A021-A16CE8C91F6A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BD64-2EEA-4C67-8D82-FE0E62B68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795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B58A-20BC-4C19-A021-A16CE8C91F6A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BD64-2EEA-4C67-8D82-FE0E62B68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084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B58A-20BC-4C19-A021-A16CE8C91F6A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BD64-2EEA-4C67-8D82-FE0E62B68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073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B58A-20BC-4C19-A021-A16CE8C91F6A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BD64-2EEA-4C67-8D82-FE0E62B68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948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B58A-20BC-4C19-A021-A16CE8C91F6A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BD64-2EEA-4C67-8D82-FE0E62B68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917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B58A-20BC-4C19-A021-A16CE8C91F6A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BD64-2EEA-4C67-8D82-FE0E62B68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619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B58A-20BC-4C19-A021-A16CE8C91F6A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BD64-2EEA-4C67-8D82-FE0E62B68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962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B58A-20BC-4C19-A021-A16CE8C91F6A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BD64-2EEA-4C67-8D82-FE0E62B68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188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0B58A-20BC-4C19-A021-A16CE8C91F6A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1BD64-2EEA-4C67-8D82-FE0E62B68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446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88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54874D-7ADF-4C50-88AE-A7580EE152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71713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7333" y="1343824"/>
            <a:ext cx="11248535" cy="839817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3600" b="1" dirty="0" smtClean="0">
                <a:solidFill>
                  <a:srgbClr val="E4C88A"/>
                </a:solidFill>
                <a:latin typeface="Monotype Corsiva" panose="03010101010201010101" pitchFamily="66" charset="0"/>
              </a:rPr>
              <a:t>Студенческое движение по оториноларингологии в г.Волгограде</a:t>
            </a:r>
            <a:endParaRPr lang="ru-RU" sz="3600" b="1" dirty="0">
              <a:solidFill>
                <a:srgbClr val="E4C88A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BD760A5-A806-481D-82EF-66138CC5EE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88991" y="2915588"/>
            <a:ext cx="3621206" cy="1227824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solidFill>
                  <a:srgbClr val="E4C88A"/>
                </a:solidFill>
                <a:latin typeface="Monotype Corsiva" panose="03010101010201010101" pitchFamily="66" charset="0"/>
              </a:rPr>
              <a:t>Автор работы:</a:t>
            </a:r>
          </a:p>
          <a:p>
            <a:pPr algn="l"/>
            <a:r>
              <a:rPr lang="ru-RU" sz="3200" dirty="0" smtClean="0">
                <a:solidFill>
                  <a:srgbClr val="E4C88A"/>
                </a:solidFill>
                <a:latin typeface="Monotype Corsiva" panose="03010101010201010101" pitchFamily="66" charset="0"/>
              </a:rPr>
              <a:t>Абдурахманова О.В</a:t>
            </a:r>
            <a:endParaRPr lang="ru-RU" sz="3200" dirty="0">
              <a:solidFill>
                <a:srgbClr val="E4C88A"/>
              </a:solidFill>
              <a:latin typeface="Monotype Corsiva" panose="03010101010201010101" pitchFamily="66" charset="0"/>
            </a:endParaRPr>
          </a:p>
          <a:p>
            <a:pPr algn="r"/>
            <a:endParaRPr lang="ru-RU" dirty="0">
              <a:solidFill>
                <a:srgbClr val="E4C88A"/>
              </a:solidFill>
              <a:latin typeface="Alegreya Sans Medium" panose="00000600000000000000" pitchFamily="2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71950A9-174F-44E4-87BE-A8030A0723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369" y="164246"/>
            <a:ext cx="2670619" cy="1015333"/>
          </a:xfrm>
          <a:prstGeom prst="rect">
            <a:avLst/>
          </a:prstGeom>
        </p:spPr>
      </p:pic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5C73DAE1-4080-4B39-9E7F-DA8C5B93AF1E}"/>
              </a:ext>
            </a:extLst>
          </p:cNvPr>
          <p:cNvSpPr txBox="1">
            <a:spLocks/>
          </p:cNvSpPr>
          <p:nvPr/>
        </p:nvSpPr>
        <p:spPr>
          <a:xfrm>
            <a:off x="5084801" y="6441749"/>
            <a:ext cx="1029396" cy="464025"/>
          </a:xfrm>
          <a:prstGeom prst="rect">
            <a:avLst/>
          </a:prstGeom>
        </p:spPr>
        <p:txBody>
          <a:bodyPr vert="horz" lIns="82953" tIns="41476" rIns="82953" bIns="41476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rgbClr val="E5C78C"/>
                </a:solidFill>
                <a:latin typeface="Alegreya Sans" panose="00000500000000000000" pitchFamily="2" charset="0"/>
              </a:rPr>
              <a:t> 2022</a:t>
            </a:r>
            <a:r>
              <a:rPr lang="ru-RU" sz="1633" dirty="0" smtClean="0">
                <a:solidFill>
                  <a:srgbClr val="E5C78C"/>
                </a:solidFill>
                <a:latin typeface="Alegreya Sans" panose="00000500000000000000" pitchFamily="2" charset="0"/>
              </a:rPr>
              <a:t> </a:t>
            </a:r>
            <a:endParaRPr lang="ru-RU" sz="1633" dirty="0">
              <a:solidFill>
                <a:srgbClr val="E5C78C"/>
              </a:solidFill>
              <a:latin typeface="Alegreya Sans" panose="00000500000000000000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62801" y="4969032"/>
            <a:ext cx="47630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>
                <a:solidFill>
                  <a:srgbClr val="E4C88A"/>
                </a:solidFill>
                <a:latin typeface="Monotype Corsiva" panose="03010101010201010101" pitchFamily="66" charset="0"/>
              </a:rPr>
              <a:t>Научный руководитель: </a:t>
            </a:r>
            <a:endParaRPr lang="ru-RU" sz="2800" dirty="0" smtClean="0">
              <a:solidFill>
                <a:srgbClr val="E4C88A"/>
              </a:solidFill>
              <a:latin typeface="Monotype Corsiva" panose="03010101010201010101" pitchFamily="66" charset="0"/>
            </a:endParaRPr>
          </a:p>
          <a:p>
            <a:pPr algn="r"/>
            <a:r>
              <a:rPr lang="ru-RU" sz="2800" dirty="0" smtClean="0">
                <a:solidFill>
                  <a:srgbClr val="E4C88A"/>
                </a:solidFill>
                <a:latin typeface="Monotype Corsiva" panose="03010101010201010101" pitchFamily="66" charset="0"/>
              </a:rPr>
              <a:t>д.м.н. профессор,зав. </a:t>
            </a:r>
            <a:r>
              <a:rPr lang="ru-RU" sz="2800" dirty="0">
                <a:solidFill>
                  <a:srgbClr val="E4C88A"/>
                </a:solidFill>
                <a:latin typeface="Monotype Corsiva" panose="03010101010201010101" pitchFamily="66" charset="0"/>
              </a:rPr>
              <a:t>к</a:t>
            </a:r>
            <a:r>
              <a:rPr lang="ru-RU" sz="2800" dirty="0" smtClean="0">
                <a:solidFill>
                  <a:srgbClr val="E4C88A"/>
                </a:solidFill>
                <a:latin typeface="Monotype Corsiva" panose="03010101010201010101" pitchFamily="66" charset="0"/>
              </a:rPr>
              <a:t>афедрой Тарасова Н.В.  </a:t>
            </a:r>
            <a:endParaRPr lang="ru-RU" sz="2800" dirty="0">
              <a:solidFill>
                <a:srgbClr val="E4C88A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18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88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71950A9-174F-44E4-87BE-A8030A0723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369" y="164246"/>
            <a:ext cx="2670619" cy="101533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6369" y="1635376"/>
            <a:ext cx="69993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Monotype Corsiva" panose="03010101010201010101" pitchFamily="66" charset="0"/>
              </a:rPr>
              <a:t> </a:t>
            </a:r>
            <a:endParaRPr lang="ru-RU" sz="3200" dirty="0">
              <a:solidFill>
                <a:schemeClr val="accent4">
                  <a:lumMod val="40000"/>
                  <a:lumOff val="6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Рисунок 8" descr="C:\Users\user\Desktop\СНО\кружок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4" t="1639" r="16097" b="19793"/>
          <a:stretch/>
        </p:blipFill>
        <p:spPr bwMode="auto">
          <a:xfrm rot="16200000">
            <a:off x="1380393" y="378067"/>
            <a:ext cx="4044463" cy="60315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6369" y="5589077"/>
            <a:ext cx="68547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Студенты кружковцы кафедры оториноларингологии Волгоградского медицинского института,</a:t>
            </a: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1975-1976 гг.</a:t>
            </a:r>
            <a:endParaRPr lang="ru-RU" sz="2400" dirty="0">
              <a:solidFill>
                <a:schemeClr val="accent4">
                  <a:lumMod val="40000"/>
                  <a:lumOff val="60000"/>
                </a:schemeClr>
              </a:solidFill>
              <a:effectLst/>
              <a:latin typeface="Monotype Corsiva" panose="03010101010201010101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81750" y="393006"/>
            <a:ext cx="523435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В студенческом научном кружке на кафедре оториноларингологии начали формироваться как врач и как личность доценты кафедры оториноларингологии ВолгГМУ кандидат медицинских наук </a:t>
            </a:r>
            <a:r>
              <a:rPr lang="ru-RU" sz="2400" b="1" u="sng" dirty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Ольга Румильевна </a:t>
            </a:r>
            <a:r>
              <a:rPr lang="ru-RU" sz="2400" b="1" u="sng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Бакумова</a:t>
            </a:r>
          </a:p>
          <a:p>
            <a:r>
              <a:rPr lang="ru-RU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Воспитанниками студенческого кружка являются заведующий взрослым ЛОР-отделением ВОКБ №1 кандидат медицинских наук </a:t>
            </a:r>
            <a:r>
              <a:rPr lang="ru-RU" sz="2400" b="1" u="sng" dirty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Владимир Николаевич Бакумов</a:t>
            </a:r>
            <a:r>
              <a:rPr lang="ru-RU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, заведующий ЛОР-отделением ГУЗ «Клиническая больница скорой медицинской помощи №15» </a:t>
            </a:r>
            <a:r>
              <a:rPr lang="ru-RU" sz="2400" b="1" u="sng" dirty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Вадим Александрович Зайцев, </a:t>
            </a:r>
            <a:r>
              <a:rPr lang="ru-RU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заведующая детским ЛОР-отделения ВОКБ №1 </a:t>
            </a:r>
            <a:r>
              <a:rPr lang="ru-RU" sz="2400" b="1" u="sng" dirty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Коновалова Ирина Викторовна</a:t>
            </a:r>
            <a:r>
              <a:rPr lang="ru-RU" sz="2400" u="sng" dirty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.</a:t>
            </a:r>
            <a:r>
              <a:rPr lang="ru-RU" sz="2400" u="sng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2400" u="sng" dirty="0"/>
          </a:p>
        </p:txBody>
      </p:sp>
    </p:spTree>
    <p:extLst>
      <p:ext uri="{BB962C8B-B14F-4D97-AF65-F5344CB8AC3E}">
        <p14:creationId xmlns:p14="http://schemas.microsoft.com/office/powerpoint/2010/main" val="417555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Рисунок 17" descr="C:\Users\user\Desktop\СНО\21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17" t="55310" b="12022"/>
          <a:stretch/>
        </p:blipFill>
        <p:spPr bwMode="auto">
          <a:xfrm>
            <a:off x="692255" y="1120740"/>
            <a:ext cx="4335533" cy="26384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19" descr="C:\Users\user\Desktop\СНО\22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8" t="51534" b="14024"/>
          <a:stretch/>
        </p:blipFill>
        <p:spPr bwMode="auto">
          <a:xfrm>
            <a:off x="5720043" y="2637693"/>
            <a:ext cx="5721387" cy="38844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16" descr="C:\Users\user\Desktop\СНО\21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3" t="9434" b="54478"/>
          <a:stretch/>
        </p:blipFill>
        <p:spPr bwMode="auto">
          <a:xfrm rot="10800000">
            <a:off x="692256" y="4017718"/>
            <a:ext cx="4335532" cy="27435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/>
          <p:cNvSpPr/>
          <p:nvPr/>
        </p:nvSpPr>
        <p:spPr>
          <a:xfrm>
            <a:off x="5720862" y="624071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Студеннческяа </a:t>
            </a:r>
            <a:r>
              <a:rPr lang="ru-RU" sz="2800" dirty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конференция «Слуховой анализатор» Волгоградского медицинского института,</a:t>
            </a:r>
          </a:p>
          <a:p>
            <a:pPr>
              <a:spcAft>
                <a:spcPts val="0"/>
              </a:spcAft>
            </a:pPr>
            <a:r>
              <a:rPr lang="ru-RU" sz="2800" dirty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1993 г.</a:t>
            </a:r>
            <a:endParaRPr lang="ru-RU" sz="2800" dirty="0">
              <a:solidFill>
                <a:schemeClr val="accent4">
                  <a:lumMod val="40000"/>
                  <a:lumOff val="60000"/>
                </a:schemeClr>
              </a:solidFill>
              <a:effectLst/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93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393"/>
            <a:ext cx="12191999" cy="6854653"/>
          </a:xfrm>
        </p:spPr>
      </p:pic>
      <p:sp>
        <p:nvSpPr>
          <p:cNvPr id="5" name="Rectangle 4"/>
          <p:cNvSpPr/>
          <p:nvPr/>
        </p:nvSpPr>
        <p:spPr>
          <a:xfrm>
            <a:off x="232996" y="1527574"/>
            <a:ext cx="543364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В настоящее время работа студенческого научное общества строится на стыке традиций классической школы оториноларингологии и современного прогрессивного движения специальности </a:t>
            </a:r>
            <a:r>
              <a:rPr lang="ru-RU" sz="3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вперед.</a:t>
            </a:r>
            <a:endParaRPr lang="ru-RU" sz="3600" dirty="0">
              <a:solidFill>
                <a:schemeClr val="accent4">
                  <a:lumMod val="40000"/>
                  <a:lumOff val="6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462" y="73120"/>
            <a:ext cx="5811717" cy="597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42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649308"/>
          </a:xfrm>
        </p:spPr>
      </p:pic>
      <p:sp>
        <p:nvSpPr>
          <p:cNvPr id="5" name="Rectangle 4"/>
          <p:cNvSpPr/>
          <p:nvPr/>
        </p:nvSpPr>
        <p:spPr>
          <a:xfrm>
            <a:off x="123093" y="1391252"/>
            <a:ext cx="519918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Появление новых технических возможностей диагностики и лечения заболеваний верхних дыхательных путей и уха изначально базируются на трудах основоположников оториноларингологии, которые развивались в работах их последователями и доводились до совершенства нашими современниками</a:t>
            </a:r>
            <a:endParaRPr lang="ru-RU" sz="3200" dirty="0">
              <a:solidFill>
                <a:schemeClr val="accent4">
                  <a:lumMod val="60000"/>
                  <a:lumOff val="4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43297" y="5930956"/>
            <a:ext cx="55845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Демонстрация диссекции на голове </a:t>
            </a:r>
            <a:r>
              <a:rPr lang="ru-RU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барана</a:t>
            </a:r>
          </a:p>
          <a:p>
            <a:r>
              <a:rPr lang="ru-RU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д.м.н .,профессор ,заведующая кафедрой оториноларингологии </a:t>
            </a:r>
          </a:p>
          <a:p>
            <a:r>
              <a:rPr lang="ru-RU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Тарасова Н.В. 2022 г</a:t>
            </a:r>
            <a:endParaRPr lang="ru-RU" sz="2400" dirty="0">
              <a:solidFill>
                <a:schemeClr val="accent4">
                  <a:lumMod val="40000"/>
                  <a:lumOff val="6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313" y="123091"/>
            <a:ext cx="5127379" cy="565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15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230" y="246221"/>
            <a:ext cx="4490232" cy="52883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995160" y="5534561"/>
            <a:ext cx="50503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Студенты,со своим преподавателем  на занятии к.м.н. ,доцентом, Бакумовой О.Р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640080" y="1364189"/>
            <a:ext cx="616956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Студенты, выбравшие своим будущим науку, имеют огромный и творческий потенциал, который раскрывается в процессе познания и в будущем приведет к дальнейшему совершенствованию и прогрессу в фундаментальных знаниях, создании новых алгоритмов диагностики, дифференциальной диагностики, лечения и профилактики заболеваний и к техническом прогрессу.</a:t>
            </a:r>
            <a:endParaRPr lang="ru-RU" sz="2400" dirty="0">
              <a:solidFill>
                <a:schemeClr val="accent4">
                  <a:lumMod val="40000"/>
                  <a:lumOff val="60000"/>
                </a:schemeClr>
              </a:solidFill>
              <a:effectLst/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47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27" y="0"/>
            <a:ext cx="12212027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283" y="175847"/>
            <a:ext cx="6568342" cy="44313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8954" y="1663897"/>
            <a:ext cx="508195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Студенческий научный кружок не редко </a:t>
            </a:r>
            <a:r>
              <a:rPr lang="ru-RU" sz="32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является первым </a:t>
            </a:r>
            <a:r>
              <a:rPr lang="ru-RU" sz="3200" dirty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шагом на пути в большую </a:t>
            </a:r>
            <a:r>
              <a:rPr lang="ru-RU" sz="32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науку.</a:t>
            </a:r>
            <a:endParaRPr lang="ru-RU" sz="3200" dirty="0">
              <a:solidFill>
                <a:schemeClr val="accent4">
                  <a:lumMod val="40000"/>
                  <a:lumOff val="6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17283" y="4958862"/>
            <a:ext cx="63644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Студенты на занятии со своим преподавателем ,ассистентом кафедры </a:t>
            </a:r>
          </a:p>
          <a:p>
            <a:r>
              <a:rPr lang="ru-RU" sz="2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Перепечаевым С.С.</a:t>
            </a:r>
            <a:endParaRPr lang="ru-RU" sz="2800" dirty="0">
              <a:solidFill>
                <a:schemeClr val="accent4">
                  <a:lumMod val="40000"/>
                  <a:lumOff val="60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99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5187462" y="351692"/>
            <a:ext cx="654147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Результаты и обсуждение </a:t>
            </a:r>
          </a:p>
          <a:p>
            <a:r>
              <a:rPr lang="ru-RU" sz="2800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Первой </a:t>
            </a:r>
            <a:r>
              <a:rPr lang="ru-RU" sz="2800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составляющей </a:t>
            </a:r>
            <a:r>
              <a:rPr lang="ru-RU" sz="2800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деятельности </a:t>
            </a:r>
            <a:r>
              <a:rPr lang="ru-RU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кружка являются</a:t>
            </a:r>
            <a:r>
              <a:rPr lang="ru-RU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/>
            </a:r>
            <a:br>
              <a:rPr lang="ru-RU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регулярные тематические заседания. </a:t>
            </a:r>
            <a:endParaRPr lang="ru-RU" sz="2800" dirty="0" smtClean="0">
              <a:solidFill>
                <a:schemeClr val="accent4">
                  <a:lumMod val="60000"/>
                  <a:lumOff val="40000"/>
                </a:schemeClr>
              </a:solidFill>
              <a:latin typeface="Monotype Corsiva" panose="03010101010201010101" pitchFamily="66" charset="0"/>
            </a:endParaRPr>
          </a:p>
          <a:p>
            <a:r>
              <a:rPr lang="ru-RU" sz="2800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Второй </a:t>
            </a:r>
            <a:r>
              <a:rPr lang="ru-RU" sz="2800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составляющей </a:t>
            </a:r>
            <a:r>
              <a:rPr lang="ru-RU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работы </a:t>
            </a:r>
            <a:r>
              <a:rPr lang="ru-RU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является </a:t>
            </a:r>
            <a:r>
              <a:rPr lang="ru-RU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стимуляция </a:t>
            </a:r>
            <a:r>
              <a:rPr lang="ru-RU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соревновательной активности </a:t>
            </a:r>
            <a:r>
              <a:rPr lang="ru-RU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студентов через предметные олимпиады</a:t>
            </a:r>
            <a:r>
              <a:rPr lang="ru-RU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.</a:t>
            </a:r>
          </a:p>
          <a:p>
            <a:r>
              <a:rPr lang="ru-RU" sz="2800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Третьей составляющей </a:t>
            </a:r>
            <a:r>
              <a:rPr lang="ru-RU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деятельности кружка </a:t>
            </a:r>
            <a:r>
              <a:rPr lang="ru-RU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является </a:t>
            </a:r>
            <a:r>
              <a:rPr lang="ru-RU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научно-исследовательская работа студентов. </a:t>
            </a:r>
            <a:endParaRPr lang="ru-RU" sz="2800" dirty="0" smtClean="0">
              <a:solidFill>
                <a:schemeClr val="accent4">
                  <a:lumMod val="60000"/>
                  <a:lumOff val="40000"/>
                </a:schemeClr>
              </a:solidFill>
              <a:latin typeface="Monotype Corsiva" panose="03010101010201010101" pitchFamily="66" charset="0"/>
            </a:endParaRPr>
          </a:p>
          <a:p>
            <a:r>
              <a:rPr lang="ru-RU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Основой </a:t>
            </a:r>
            <a:r>
              <a:rPr lang="ru-RU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ее проведения является уже не </a:t>
            </a:r>
            <a:r>
              <a:rPr lang="ru-RU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студенческий учебный </a:t>
            </a:r>
            <a:r>
              <a:rPr lang="ru-RU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материал </a:t>
            </a:r>
            <a:r>
              <a:rPr lang="ru-RU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и не репродукции ранее </a:t>
            </a:r>
            <a:r>
              <a:rPr lang="ru-RU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известного.</a:t>
            </a:r>
            <a:endParaRPr lang="ru-RU" sz="2800" dirty="0">
              <a:solidFill>
                <a:schemeClr val="accent4">
                  <a:lumMod val="60000"/>
                  <a:lumOff val="4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3" y="1477107"/>
            <a:ext cx="5011616" cy="516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78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</p:spPr>
      </p:pic>
      <p:sp>
        <p:nvSpPr>
          <p:cNvPr id="5" name="Rectangle 4"/>
          <p:cNvSpPr/>
          <p:nvPr/>
        </p:nvSpPr>
        <p:spPr>
          <a:xfrm>
            <a:off x="4788877" y="628233"/>
            <a:ext cx="7133492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chemeClr val="accent4">
                  <a:lumMod val="60000"/>
                  <a:lumOff val="40000"/>
                </a:schemeClr>
              </a:solidFill>
              <a:latin typeface="Monotype Corsiva" panose="03010101010201010101" pitchFamily="66" charset="0"/>
            </a:endParaRPr>
          </a:p>
          <a:p>
            <a:r>
              <a:rPr lang="ru-RU" sz="3200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Выводы </a:t>
            </a:r>
            <a:r>
              <a:rPr lang="en-US" sz="3200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: </a:t>
            </a:r>
            <a:endParaRPr lang="ru-RU" sz="3200" b="1" u="sng" dirty="0" smtClean="0">
              <a:solidFill>
                <a:schemeClr val="accent4">
                  <a:lumMod val="60000"/>
                  <a:lumOff val="40000"/>
                </a:schemeClr>
              </a:solidFill>
              <a:latin typeface="Monotype Corsiva" panose="03010101010201010101" pitchFamily="66" charset="0"/>
            </a:endParaRPr>
          </a:p>
          <a:p>
            <a:r>
              <a:rPr lang="ru-RU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Молодежный </a:t>
            </a:r>
            <a:r>
              <a:rPr lang="ru-RU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научный кружок обеспечивает </a:t>
            </a:r>
            <a:r>
              <a:rPr lang="ru-RU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формирование более </a:t>
            </a:r>
            <a:r>
              <a:rPr lang="ru-RU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ранней профессиональной зрелости, что способствует максимальному раскрытию потенциала и </a:t>
            </a:r>
            <a:r>
              <a:rPr lang="ru-RU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возможностей </a:t>
            </a:r>
            <a:r>
              <a:rPr lang="ru-RU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будущего специалиста</a:t>
            </a:r>
            <a:r>
              <a:rPr lang="ru-RU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.</a:t>
            </a:r>
            <a:r>
              <a:rPr lang="ru-RU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/>
            </a:r>
            <a:br>
              <a:rPr lang="ru-RU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Современный молодой специалист должен владеть</a:t>
            </a:r>
            <a:br>
              <a:rPr lang="ru-RU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определенной суммой фундаментальных и </a:t>
            </a:r>
            <a:r>
              <a:rPr lang="ru-RU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специальных </a:t>
            </a:r>
            <a:r>
              <a:rPr lang="ru-RU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знаний, иметь сформированное </a:t>
            </a:r>
            <a:r>
              <a:rPr lang="ru-RU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профессиональное  мышление </a:t>
            </a:r>
            <a:r>
              <a:rPr lang="ru-RU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и обладать способностью к саморазвитию и</a:t>
            </a:r>
            <a:br>
              <a:rPr lang="ru-RU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самообразованию.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9" y="1529862"/>
            <a:ext cx="4032738" cy="469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88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54874D-7ADF-4C50-88AE-A7580EE152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410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20286" y="2693325"/>
            <a:ext cx="4936790" cy="2300598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4899" dirty="0">
                <a:solidFill>
                  <a:schemeClr val="bg1"/>
                </a:solidFill>
                <a:latin typeface="Austin Cyr Bold" panose="02020803070702030403" pitchFamily="18" charset="-52"/>
              </a:rPr>
              <a:t>БЛАГОДАРЮ </a:t>
            </a:r>
            <a:br>
              <a:rPr lang="ru-RU" sz="4899" dirty="0">
                <a:solidFill>
                  <a:schemeClr val="bg1"/>
                </a:solidFill>
                <a:latin typeface="Austin Cyr Bold" panose="02020803070702030403" pitchFamily="18" charset="-52"/>
              </a:rPr>
            </a:br>
            <a:r>
              <a:rPr lang="ru-RU" sz="4899" dirty="0">
                <a:solidFill>
                  <a:schemeClr val="bg1"/>
                </a:solidFill>
                <a:latin typeface="Austin Cyr Bold" panose="02020803070702030403" pitchFamily="18" charset="-52"/>
              </a:rPr>
              <a:t>ЗА УДЕЛЁННОЕ ВРЕМЯ!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5C73DAE1-4080-4B39-9E7F-DA8C5B93AF1E}"/>
              </a:ext>
            </a:extLst>
          </p:cNvPr>
          <p:cNvSpPr txBox="1">
            <a:spLocks/>
          </p:cNvSpPr>
          <p:nvPr/>
        </p:nvSpPr>
        <p:spPr>
          <a:xfrm>
            <a:off x="10151712" y="6363588"/>
            <a:ext cx="705363" cy="570734"/>
          </a:xfrm>
          <a:prstGeom prst="rect">
            <a:avLst/>
          </a:prstGeom>
        </p:spPr>
        <p:txBody>
          <a:bodyPr vert="horz" lIns="82953" tIns="41476" rIns="82953" bIns="41476" rtlCol="0">
            <a:normAutofit lnSpcReduction="10000"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>
                <a:solidFill>
                  <a:srgbClr val="E5C78C"/>
                </a:solidFill>
                <a:latin typeface="Alegreya Sans" panose="00000500000000000000" pitchFamily="2" charset="0"/>
              </a:rPr>
              <a:t>2021</a:t>
            </a:r>
            <a:r>
              <a:rPr lang="ru-RU" sz="1633" dirty="0">
                <a:solidFill>
                  <a:srgbClr val="E5C78C"/>
                </a:solidFill>
                <a:latin typeface="Alegreya Sans" panose="00000500000000000000" pitchFamily="2" charset="0"/>
              </a:rPr>
              <a:t>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F58590E-2D12-4AAE-8CB4-92F204A602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18923" y="205288"/>
            <a:ext cx="3265578" cy="124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99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88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54874D-7ADF-4C50-88AE-A7580EE152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8892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5624" y="1179579"/>
            <a:ext cx="11423373" cy="595738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3600" b="1" dirty="0">
                <a:solidFill>
                  <a:srgbClr val="E4C88A"/>
                </a:solidFill>
                <a:latin typeface="Monotype Corsiva" panose="03010101010201010101" pitchFamily="66" charset="0"/>
              </a:rPr>
              <a:t>Студенческое движение по оториноларингологии в г.Волгограде</a:t>
            </a:r>
            <a:endParaRPr lang="ru-RU" sz="3600" dirty="0">
              <a:solidFill>
                <a:srgbClr val="E4C88A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BD760A5-A806-481D-82EF-66138CC5EE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63172" y="2634770"/>
            <a:ext cx="3496887" cy="1411995"/>
          </a:xfrm>
        </p:spPr>
        <p:txBody>
          <a:bodyPr>
            <a:normAutofit/>
          </a:bodyPr>
          <a:lstStyle/>
          <a:p>
            <a:pPr algn="l"/>
            <a:r>
              <a:rPr lang="ru-RU" sz="3200" dirty="0">
                <a:solidFill>
                  <a:srgbClr val="E4C88A"/>
                </a:solidFill>
                <a:latin typeface="Monotype Corsiva" panose="03010101010201010101" pitchFamily="66" charset="0"/>
              </a:rPr>
              <a:t>Автор работы:</a:t>
            </a:r>
          </a:p>
          <a:p>
            <a:pPr algn="l"/>
            <a:r>
              <a:rPr lang="ru-RU" sz="3200" dirty="0">
                <a:solidFill>
                  <a:srgbClr val="E4C88A"/>
                </a:solidFill>
                <a:latin typeface="Monotype Corsiva" panose="03010101010201010101" pitchFamily="66" charset="0"/>
              </a:rPr>
              <a:t>Абдурахманова </a:t>
            </a:r>
            <a:r>
              <a:rPr lang="ru-RU" sz="3200" dirty="0" smtClean="0">
                <a:solidFill>
                  <a:srgbClr val="E4C88A"/>
                </a:solidFill>
                <a:latin typeface="Monotype Corsiva" panose="03010101010201010101" pitchFamily="66" charset="0"/>
              </a:rPr>
              <a:t>О.В.</a:t>
            </a:r>
            <a:endParaRPr lang="ru-RU" sz="3200" dirty="0">
              <a:solidFill>
                <a:srgbClr val="E4C88A"/>
              </a:solidFill>
              <a:latin typeface="Monotype Corsiva" panose="03010101010201010101" pitchFamily="66" charset="0"/>
            </a:endParaRPr>
          </a:p>
          <a:p>
            <a:pPr algn="r"/>
            <a:endParaRPr lang="ru-RU" sz="2800" dirty="0">
              <a:solidFill>
                <a:srgbClr val="E4C88A"/>
              </a:solidFill>
              <a:latin typeface="Monotype Corsiva" panose="03010101010201010101" pitchFamily="66" charset="0"/>
            </a:endParaRPr>
          </a:p>
          <a:p>
            <a:pPr algn="r"/>
            <a:endParaRPr lang="ru-RU" dirty="0">
              <a:solidFill>
                <a:srgbClr val="E4C88A"/>
              </a:solidFill>
              <a:latin typeface="Alegreya Sans Medium" panose="00000600000000000000" pitchFamily="2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71950A9-174F-44E4-87BE-A8030A0723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369" y="164246"/>
            <a:ext cx="2670619" cy="1015333"/>
          </a:xfrm>
          <a:prstGeom prst="rect">
            <a:avLst/>
          </a:prstGeom>
        </p:spPr>
      </p:pic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5C73DAE1-4080-4B39-9E7F-DA8C5B93AF1E}"/>
              </a:ext>
            </a:extLst>
          </p:cNvPr>
          <p:cNvSpPr txBox="1">
            <a:spLocks/>
          </p:cNvSpPr>
          <p:nvPr/>
        </p:nvSpPr>
        <p:spPr>
          <a:xfrm>
            <a:off x="4605251" y="6318215"/>
            <a:ext cx="1546167" cy="539785"/>
          </a:xfrm>
          <a:prstGeom prst="rect">
            <a:avLst/>
          </a:prstGeom>
        </p:spPr>
        <p:txBody>
          <a:bodyPr vert="horz" lIns="82953" tIns="41476" rIns="82953" bIns="41476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solidFill>
                  <a:srgbClr val="E5C78C"/>
                </a:solidFill>
                <a:latin typeface="Alegreya Sans" panose="00000500000000000000" pitchFamily="2" charset="0"/>
              </a:rPr>
              <a:t>2022</a:t>
            </a:r>
            <a:r>
              <a:rPr lang="ru-RU" sz="1633" dirty="0" smtClean="0">
                <a:solidFill>
                  <a:srgbClr val="E5C78C"/>
                </a:solidFill>
                <a:latin typeface="Alegreya Sans" panose="00000500000000000000" pitchFamily="2" charset="0"/>
              </a:rPr>
              <a:t> </a:t>
            </a:r>
            <a:endParaRPr lang="ru-RU" sz="1633" dirty="0">
              <a:solidFill>
                <a:srgbClr val="E5C78C"/>
              </a:solidFill>
              <a:latin typeface="Alegreya Sans" panose="000005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94231" y="4256112"/>
            <a:ext cx="51658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dirty="0">
                <a:solidFill>
                  <a:srgbClr val="E4C88A"/>
                </a:solidFill>
                <a:latin typeface="Monotype Corsiva" panose="03010101010201010101" pitchFamily="66" charset="0"/>
              </a:rPr>
              <a:t>Научный руководитель: </a:t>
            </a:r>
          </a:p>
          <a:p>
            <a:pPr algn="r"/>
            <a:r>
              <a:rPr lang="ru-RU" sz="3200" dirty="0">
                <a:solidFill>
                  <a:srgbClr val="E4C88A"/>
                </a:solidFill>
                <a:latin typeface="Monotype Corsiva" panose="03010101010201010101" pitchFamily="66" charset="0"/>
              </a:rPr>
              <a:t>д</a:t>
            </a:r>
            <a:r>
              <a:rPr lang="ru-RU" sz="3200" dirty="0" smtClean="0">
                <a:solidFill>
                  <a:srgbClr val="E4C88A"/>
                </a:solidFill>
                <a:latin typeface="Monotype Corsiva" panose="03010101010201010101" pitchFamily="66" charset="0"/>
              </a:rPr>
              <a:t>.м.н</a:t>
            </a:r>
            <a:r>
              <a:rPr lang="ru-RU" sz="3200" dirty="0">
                <a:solidFill>
                  <a:srgbClr val="E4C88A"/>
                </a:solidFill>
                <a:latin typeface="Monotype Corsiva" panose="03010101010201010101" pitchFamily="66" charset="0"/>
              </a:rPr>
              <a:t>. </a:t>
            </a:r>
            <a:r>
              <a:rPr lang="ru-RU" sz="3200" dirty="0" smtClean="0">
                <a:solidFill>
                  <a:srgbClr val="E4C88A"/>
                </a:solidFill>
                <a:latin typeface="Monotype Corsiva" panose="03010101010201010101" pitchFamily="66" charset="0"/>
              </a:rPr>
              <a:t>,профессор, зав.кафедры оториноларингологии </a:t>
            </a:r>
            <a:endParaRPr lang="en-US" sz="3200" dirty="0">
              <a:solidFill>
                <a:srgbClr val="E4C88A"/>
              </a:solidFill>
              <a:latin typeface="Monotype Corsiva" panose="03010101010201010101" pitchFamily="66" charset="0"/>
            </a:endParaRPr>
          </a:p>
          <a:p>
            <a:pPr algn="r"/>
            <a:r>
              <a:rPr lang="ru-RU" sz="3200" dirty="0" smtClean="0">
                <a:solidFill>
                  <a:srgbClr val="E4C88A"/>
                </a:solidFill>
                <a:latin typeface="Monotype Corsiva" panose="03010101010201010101" pitchFamily="66" charset="0"/>
              </a:rPr>
              <a:t>Тарасова Н.В</a:t>
            </a:r>
            <a:r>
              <a:rPr lang="ru-RU" sz="2800" dirty="0" smtClean="0">
                <a:solidFill>
                  <a:srgbClr val="E4C88A"/>
                </a:solidFill>
                <a:latin typeface="Monotype Corsiva" panose="03010101010201010101" pitchFamily="66" charset="0"/>
              </a:rPr>
              <a:t>.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19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88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71950A9-174F-44E4-87BE-A8030A0723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369" y="164246"/>
            <a:ext cx="2670619" cy="101533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4108" y="1627093"/>
            <a:ext cx="6031523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u="sng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Введение</a:t>
            </a:r>
            <a:r>
              <a:rPr lang="en-US" sz="3600" b="1" u="sng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:</a:t>
            </a:r>
            <a:r>
              <a:rPr lang="ru-RU" sz="3600" b="1" u="sng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Молодежный научный кружок является важным</a:t>
            </a:r>
            <a:br>
              <a:rPr lang="ru-RU" sz="3200" dirty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3200" dirty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звеном в подготовке педагогических, научных и </a:t>
            </a:r>
            <a:r>
              <a:rPr lang="ru-RU" sz="32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врачебных </a:t>
            </a:r>
            <a:r>
              <a:rPr lang="ru-RU" sz="3200" dirty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кадров вуза медицинской </a:t>
            </a:r>
            <a:r>
              <a:rPr lang="ru-RU" sz="32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направленности.</a:t>
            </a:r>
            <a:endParaRPr lang="ru-RU" sz="3200" dirty="0">
              <a:solidFill>
                <a:schemeClr val="accent4">
                  <a:lumMod val="40000"/>
                  <a:lumOff val="6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477" y="877743"/>
            <a:ext cx="5322927" cy="474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32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88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71950A9-174F-44E4-87BE-A8030A0723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369" y="164246"/>
            <a:ext cx="2670619" cy="101533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953259" y="348582"/>
            <a:ext cx="717273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u="sng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Цель</a:t>
            </a:r>
            <a:r>
              <a:rPr lang="ru-RU" sz="3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:</a:t>
            </a:r>
            <a:r>
              <a:rPr lang="ru-RU" sz="3600" dirty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Углубленное знакомство с историей  студенческого молодежного  научного общества  на кафедре оториноларингологии  г.Волгограда</a:t>
            </a:r>
            <a:endParaRPr lang="en-US" sz="2800" dirty="0" smtClean="0">
              <a:solidFill>
                <a:schemeClr val="accent4">
                  <a:lumMod val="40000"/>
                  <a:lumOff val="60000"/>
                </a:schemeClr>
              </a:solidFill>
              <a:latin typeface="Monotype Corsiva" panose="03010101010201010101" pitchFamily="66" charset="0"/>
            </a:endParaRPr>
          </a:p>
          <a:p>
            <a:pPr lvl="0"/>
            <a:r>
              <a:rPr lang="ru-RU" sz="3600" u="sng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Задачи</a:t>
            </a:r>
            <a:r>
              <a:rPr lang="en-US" sz="3600" u="sng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: </a:t>
            </a:r>
            <a:r>
              <a:rPr lang="ru-RU" sz="2800" dirty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Д</a:t>
            </a:r>
            <a:r>
              <a:rPr lang="ru-RU" sz="2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ать </a:t>
            </a:r>
            <a:r>
              <a:rPr lang="ru-RU" sz="2800" dirty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студенту дополнительные знания по </a:t>
            </a:r>
            <a:r>
              <a:rPr lang="ru-RU" sz="2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оториноларингологии, стимулировать </a:t>
            </a:r>
            <a:r>
              <a:rPr lang="ru-RU" sz="2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развитие </a:t>
            </a:r>
            <a:r>
              <a:rPr lang="ru-RU" sz="2800" dirty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у него творческой инициативы и </a:t>
            </a:r>
            <a:r>
              <a:rPr lang="ru-RU" sz="2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мыслительной </a:t>
            </a:r>
            <a:r>
              <a:rPr lang="ru-RU" sz="2800" dirty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деятельности, связанных не с пассивным </a:t>
            </a:r>
            <a:r>
              <a:rPr lang="ru-RU" sz="2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восприятием </a:t>
            </a:r>
            <a:r>
              <a:rPr lang="ru-RU" sz="2800" dirty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готовых знаний, а ориентацией на их </a:t>
            </a:r>
            <a:r>
              <a:rPr lang="ru-RU" sz="2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активное и </a:t>
            </a:r>
            <a:r>
              <a:rPr lang="ru-RU" sz="2800" dirty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самостоятельное </a:t>
            </a:r>
            <a:r>
              <a:rPr lang="ru-RU" sz="2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приобретение.</a:t>
            </a:r>
          </a:p>
          <a:p>
            <a:endParaRPr lang="ru-RU" sz="3200" dirty="0">
              <a:solidFill>
                <a:schemeClr val="accent4">
                  <a:lumMod val="40000"/>
                  <a:lumOff val="6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05659" y="5148295"/>
            <a:ext cx="659527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u="sng" dirty="0" smtClean="0">
                <a:solidFill>
                  <a:srgbClr val="E4C88A"/>
                </a:solidFill>
                <a:latin typeface="Monotype Corsiva" panose="03010101010201010101" pitchFamily="66" charset="0"/>
              </a:rPr>
              <a:t>Материалы </a:t>
            </a:r>
            <a:r>
              <a:rPr lang="ru-RU" sz="3600" b="1" u="sng" dirty="0">
                <a:solidFill>
                  <a:srgbClr val="E4C88A"/>
                </a:solidFill>
                <a:latin typeface="Monotype Corsiva" panose="03010101010201010101" pitchFamily="66" charset="0"/>
              </a:rPr>
              <a:t>и методы</a:t>
            </a:r>
            <a:r>
              <a:rPr lang="ru-RU" sz="3200" dirty="0" smtClean="0">
                <a:solidFill>
                  <a:srgbClr val="E4C88A"/>
                </a:solidFill>
                <a:latin typeface="Monotype Corsiva" panose="03010101010201010101" pitchFamily="66" charset="0"/>
              </a:rPr>
              <a:t>: </a:t>
            </a:r>
          </a:p>
          <a:p>
            <a:r>
              <a:rPr lang="ru-RU" sz="3200" dirty="0" smtClean="0">
                <a:solidFill>
                  <a:srgbClr val="E4C88A"/>
                </a:solidFill>
                <a:latin typeface="Monotype Corsiva" panose="03010101010201010101" pitchFamily="66" charset="0"/>
              </a:rPr>
              <a:t>Изучение  архивного материала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69" y="1921860"/>
            <a:ext cx="4826890" cy="340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61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88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71950A9-174F-44E4-87BE-A8030A0723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369" y="164246"/>
            <a:ext cx="2670619" cy="101533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637867" y="164246"/>
            <a:ext cx="54017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 </a:t>
            </a:r>
            <a:endParaRPr lang="ru-RU" sz="2400" dirty="0">
              <a:solidFill>
                <a:schemeClr val="accent4">
                  <a:lumMod val="60000"/>
                  <a:lumOff val="4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43601" y="1588889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История студенческого молодежного научного общества на кафедре оториноларингологии началось с студенческого научного кружка, который организован первым заведующим кафедры оториноларингологии профессором доктором медицинских наук </a:t>
            </a:r>
            <a:r>
              <a:rPr lang="ru-RU" sz="32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З.И.Вольфсоном </a:t>
            </a:r>
            <a:r>
              <a:rPr lang="ru-RU" sz="3200" dirty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в 1939 году</a:t>
            </a:r>
            <a:r>
              <a:rPr lang="ru-RU" sz="32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34" y="1588889"/>
            <a:ext cx="4439496" cy="498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26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88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71950A9-174F-44E4-87BE-A8030A0723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369" y="164246"/>
            <a:ext cx="2670619" cy="101533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700561" y="169449"/>
            <a:ext cx="7491439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700" dirty="0">
              <a:solidFill>
                <a:srgbClr val="E4C88A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18202" y="699692"/>
            <a:ext cx="64745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chemeClr val="accent4">
                  <a:lumMod val="40000"/>
                  <a:lumOff val="6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0" y="208685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В</a:t>
            </a:r>
            <a:r>
              <a:rPr lang="ru-RU" sz="32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 </a:t>
            </a:r>
            <a:r>
              <a:rPr lang="ru-RU" sz="3200" dirty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архиве кафедры найдены фотографии, на которых студенты-кружковцы вместе со своими преподавателями присутствуют в учебных комнатах кафедры</a:t>
            </a:r>
            <a:endParaRPr lang="ru-RU" sz="3200" dirty="0">
              <a:solidFill>
                <a:schemeClr val="accent4">
                  <a:lumMod val="40000"/>
                  <a:lumOff val="6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7" name="Рисунок 2" descr="C:\Users\user\Desktop\СНО\кд2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72" t="977" r="19153" b="73628"/>
          <a:stretch/>
        </p:blipFill>
        <p:spPr bwMode="auto">
          <a:xfrm rot="10800000">
            <a:off x="754380" y="1371598"/>
            <a:ext cx="5167792" cy="38404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/>
          <p:cNvSpPr/>
          <p:nvPr/>
        </p:nvSpPr>
        <p:spPr>
          <a:xfrm>
            <a:off x="-1" y="5359956"/>
            <a:ext cx="12192001" cy="1354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Студенты-кружковцы кафедры оториноларингологии Сталинградского медицинского университета со своим преподавателем куратором Сутиным Марком Ильичем (в центре), </a:t>
            </a:r>
          </a:p>
          <a:p>
            <a:r>
              <a:rPr lang="ru-RU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1948 год</a:t>
            </a:r>
            <a:endParaRPr lang="ru-RU" sz="2400" dirty="0">
              <a:solidFill>
                <a:schemeClr val="accent4">
                  <a:lumMod val="40000"/>
                  <a:lumOff val="60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18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88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896" y="185705"/>
            <a:ext cx="2670279" cy="1018120"/>
          </a:xfrm>
          <a:prstGeom prst="rect">
            <a:avLst/>
          </a:prstGeom>
        </p:spPr>
      </p:pic>
      <p:pic>
        <p:nvPicPr>
          <p:cNvPr id="6" name="Рисунок 3" descr="C:\Users\user\Desktop\СНО\кд2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74" t="28822" b="41845"/>
          <a:stretch/>
        </p:blipFill>
        <p:spPr bwMode="auto">
          <a:xfrm rot="10800000">
            <a:off x="425290" y="1337733"/>
            <a:ext cx="6009800" cy="36757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9896" y="5147364"/>
            <a:ext cx="6590181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Студенты лечебного факультета в клинике оториноларингологии Сталинградского медицинского института, 1947 </a:t>
            </a:r>
            <a:r>
              <a:rPr lang="ru-RU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год.</a:t>
            </a:r>
            <a:endParaRPr lang="ru-RU" sz="2400" dirty="0">
              <a:solidFill>
                <a:schemeClr val="accent4">
                  <a:lumMod val="40000"/>
                  <a:lumOff val="60000"/>
                </a:schemeClr>
              </a:solidFill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70077" y="669455"/>
            <a:ext cx="527538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Оториноларингология в до- и послевоенные годы активно развивалась</a:t>
            </a:r>
            <a:r>
              <a:rPr lang="ru-RU" sz="32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.</a:t>
            </a:r>
          </a:p>
          <a:p>
            <a:r>
              <a:rPr lang="ru-RU" sz="32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Молодым </a:t>
            </a:r>
            <a:r>
              <a:rPr lang="ru-RU" sz="3200" dirty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ученым предоставлялась вся свобода научного развития разных направлений оториноларингологии</a:t>
            </a:r>
            <a:r>
              <a:rPr lang="ru-RU" sz="32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.</a:t>
            </a:r>
          </a:p>
          <a:p>
            <a:r>
              <a:rPr lang="ru-RU" sz="3200" dirty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Именно в студенческом кружке многие оториноларингологи начали свой профессиональный путь</a:t>
            </a:r>
          </a:p>
        </p:txBody>
      </p:sp>
    </p:spTree>
    <p:extLst>
      <p:ext uri="{BB962C8B-B14F-4D97-AF65-F5344CB8AC3E}">
        <p14:creationId xmlns:p14="http://schemas.microsoft.com/office/powerpoint/2010/main" val="110495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</p:spPr>
      </p:pic>
      <p:pic>
        <p:nvPicPr>
          <p:cNvPr id="5" name="Рисунок 4" descr="C:\Users\user\Desktop\СНО\кд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62" t="62853" b="10672"/>
          <a:stretch/>
        </p:blipFill>
        <p:spPr bwMode="auto">
          <a:xfrm rot="10800000">
            <a:off x="336061" y="1405487"/>
            <a:ext cx="6768124" cy="51711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7440245" y="578899"/>
            <a:ext cx="427306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dirty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Профессор Вольфсон З.И. проводит обход больных клиники оториноларингологии с субординаторами (Андреев .В., Базаркин Б.П., Волохова .М., Турлакова А.Ф.)</a:t>
            </a:r>
          </a:p>
          <a:p>
            <a:pPr>
              <a:spcAft>
                <a:spcPts val="0"/>
              </a:spcAft>
            </a:pPr>
            <a:r>
              <a:rPr lang="ru-RU" sz="3200" dirty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Больной Петров И.П. после ларингэктомии</a:t>
            </a:r>
          </a:p>
          <a:p>
            <a:pPr>
              <a:spcAft>
                <a:spcPts val="0"/>
              </a:spcAft>
            </a:pPr>
            <a:r>
              <a:rPr lang="ru-RU" sz="3200" dirty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Февраль 1954 г</a:t>
            </a:r>
            <a:endParaRPr lang="ru-RU" sz="3200" dirty="0">
              <a:solidFill>
                <a:schemeClr val="accent4">
                  <a:lumMod val="40000"/>
                  <a:lumOff val="60000"/>
                </a:schemeClr>
              </a:solidFill>
              <a:effectLst/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84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88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71950A9-174F-44E4-87BE-A8030A0723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369" y="164246"/>
            <a:ext cx="2670619" cy="1015333"/>
          </a:xfrm>
          <a:prstGeom prst="rect">
            <a:avLst/>
          </a:prstGeom>
        </p:spPr>
      </p:pic>
      <p:sp>
        <p:nvSpPr>
          <p:cNvPr id="5" name="AutoShape 4" descr="https://tabletix.ru/wp-content/uploads/2020/11/u8knsyau.jpg"/>
          <p:cNvSpPr>
            <a:spLocks noChangeAspect="1" noChangeArrowheads="1"/>
          </p:cNvSpPr>
          <p:nvPr/>
        </p:nvSpPr>
        <p:spPr bwMode="auto">
          <a:xfrm>
            <a:off x="7802470" y="4025154"/>
            <a:ext cx="3008966" cy="321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Rectangle 5"/>
          <p:cNvSpPr/>
          <p:nvPr/>
        </p:nvSpPr>
        <p:spPr>
          <a:xfrm>
            <a:off x="427892" y="1179579"/>
            <a:ext cx="5621216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Студенческое общество кафедры </a:t>
            </a:r>
            <a:r>
              <a:rPr lang="ru-RU" sz="2800" u="sng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оториноалирнгологии</a:t>
            </a:r>
            <a:r>
              <a:rPr lang="ru-RU" sz="2800" u="sng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 дает возможность отработать </a:t>
            </a:r>
            <a:r>
              <a:rPr lang="ru-RU" sz="2800" u="sng" dirty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практические  навыки </a:t>
            </a:r>
            <a:r>
              <a:rPr lang="ru-RU" sz="2800" u="sng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: </a:t>
            </a:r>
            <a:endParaRPr lang="ru-RU" sz="2800" u="sng" dirty="0" smtClean="0">
              <a:solidFill>
                <a:schemeClr val="accent4">
                  <a:lumMod val="40000"/>
                  <a:lumOff val="60000"/>
                </a:schemeClr>
              </a:solidFill>
              <a:latin typeface="Monotype Corsiva" panose="03010101010201010101" pitchFamily="66" charset="0"/>
              <a:ea typeface="Calibri" panose="020F0502020204030204" pitchFamily="34" charset="0"/>
            </a:endParaRPr>
          </a:p>
          <a:p>
            <a:pPr marL="514350" indent="-514350">
              <a:buAutoNum type="arabicParenR"/>
            </a:pPr>
            <a:r>
              <a:rPr lang="ru-RU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эндоскопии ЛОР-органов,</a:t>
            </a:r>
          </a:p>
          <a:p>
            <a:pPr marL="514350" indent="-514350">
              <a:buAutoNum type="arabicParenR"/>
            </a:pPr>
            <a:r>
              <a:rPr lang="ru-RU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исследования 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слуховой и вестибулярной функций</a:t>
            </a:r>
            <a:r>
              <a:rPr lang="ru-RU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,</a:t>
            </a:r>
          </a:p>
          <a:p>
            <a:pPr marL="514350" indent="-514350">
              <a:buAutoNum type="arabicParenR"/>
            </a:pPr>
            <a:r>
              <a:rPr lang="ru-RU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голосовой функции. </a:t>
            </a:r>
            <a:endParaRPr lang="ru-RU" sz="2000" dirty="0" smtClean="0">
              <a:solidFill>
                <a:schemeClr val="accent4">
                  <a:lumMod val="40000"/>
                  <a:lumOff val="60000"/>
                </a:schemeClr>
              </a:solidFill>
              <a:latin typeface="Monotype Corsiva" panose="03010101010201010101" pitchFamily="66" charset="0"/>
              <a:ea typeface="Calibri" panose="020F0502020204030204" pitchFamily="34" charset="0"/>
            </a:endParaRPr>
          </a:p>
          <a:p>
            <a:r>
              <a:rPr lang="ru-RU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более 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глубоко познавать оториноларингологию на стыке с другими </a:t>
            </a:r>
            <a:r>
              <a:rPr lang="ru-RU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предметами.</a:t>
            </a:r>
            <a:endParaRPr lang="ru-RU" sz="2000" dirty="0">
              <a:solidFill>
                <a:schemeClr val="accent4">
                  <a:lumMod val="40000"/>
                  <a:lumOff val="6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7" name="Рисунок 14" descr="C:\Users\user\Desktop\СНО\2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6" b="62849"/>
          <a:stretch/>
        </p:blipFill>
        <p:spPr bwMode="auto">
          <a:xfrm rot="10800000">
            <a:off x="6224954" y="671912"/>
            <a:ext cx="5842783" cy="46738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/>
          <p:cNvSpPr/>
          <p:nvPr/>
        </p:nvSpPr>
        <p:spPr>
          <a:xfrm>
            <a:off x="6224954" y="5426916"/>
            <a:ext cx="56458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Студенты на кафедре оториноларингологии Волгоградского медицинского  института осваивают методикиэндоскопии ЛОР-органов , 1972 г.</a:t>
            </a:r>
            <a:endParaRPr lang="ru-RU" sz="2000" dirty="0">
              <a:solidFill>
                <a:schemeClr val="accent4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7892" y="4710846"/>
            <a:ext cx="525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Диагностическая </a:t>
            </a:r>
            <a: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и дифференциально-диагностическая  </a:t>
            </a:r>
            <a:r>
              <a:rPr lang="ru-RU" dirty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работа требует от врача знаний смежных специальностей </a:t>
            </a:r>
            <a: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медицины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87056" y="6183630"/>
            <a:ext cx="4549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Межкафедральные</a:t>
            </a:r>
            <a: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 заседания СНО</a:t>
            </a:r>
            <a:endParaRPr lang="ru-RU" dirty="0">
              <a:solidFill>
                <a:schemeClr val="accent4">
                  <a:lumMod val="40000"/>
                  <a:lumOff val="6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2091690" y="5634176"/>
            <a:ext cx="240030" cy="454459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9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88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1950A9-174F-44E4-87BE-A8030A0723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369" y="164246"/>
            <a:ext cx="2670619" cy="1015333"/>
          </a:xfrm>
          <a:prstGeom prst="rect">
            <a:avLst/>
          </a:prstGeom>
        </p:spPr>
      </p:pic>
      <p:pic>
        <p:nvPicPr>
          <p:cNvPr id="6" name="Рисунок 10" descr="C:\Users\user\Desktop\СНО\кружок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7" b="67213"/>
          <a:stretch/>
        </p:blipFill>
        <p:spPr bwMode="auto">
          <a:xfrm>
            <a:off x="442892" y="2667690"/>
            <a:ext cx="5676554" cy="38626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11" descr="C:\Users\user\Desktop\СНО\кружок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7" t="34556" b="34072"/>
          <a:stretch/>
        </p:blipFill>
        <p:spPr bwMode="auto">
          <a:xfrm>
            <a:off x="6559062" y="2667690"/>
            <a:ext cx="5310553" cy="38626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94893" y="164246"/>
            <a:ext cx="877472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dirty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Студенты - кружковцы кафедры оториноларингологии Волгоградского медицинского  института на занятии с ассистентом кафедры  оториноларингологии </a:t>
            </a:r>
            <a:r>
              <a:rPr lang="ru-RU" sz="28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ВолгМИ</a:t>
            </a:r>
            <a:r>
              <a:rPr lang="ru-RU" sz="2800" dirty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 </a:t>
            </a:r>
            <a:endParaRPr lang="ru-RU" sz="2800" dirty="0" smtClean="0">
              <a:solidFill>
                <a:schemeClr val="accent4">
                  <a:lumMod val="40000"/>
                  <a:lumOff val="60000"/>
                </a:schemeClr>
              </a:solidFill>
              <a:latin typeface="Monotype Corsiva" panose="03010101010201010101" pitchFamily="66" charset="0"/>
            </a:endParaRPr>
          </a:p>
          <a:p>
            <a:pPr>
              <a:spcAft>
                <a:spcPts val="0"/>
              </a:spcAft>
            </a:pPr>
            <a:r>
              <a:rPr lang="ru-RU" sz="28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У</a:t>
            </a:r>
            <a:r>
              <a:rPr lang="ru-RU" sz="28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сковой</a:t>
            </a:r>
            <a:r>
              <a:rPr lang="ru-RU" sz="2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В.В. </a:t>
            </a:r>
            <a:r>
              <a:rPr lang="ru-RU" sz="2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, 1974 </a:t>
            </a:r>
            <a:r>
              <a:rPr lang="ru-RU" sz="2800" dirty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г.</a:t>
            </a:r>
            <a:endParaRPr lang="ru-RU" sz="2800" dirty="0">
              <a:solidFill>
                <a:schemeClr val="accent4">
                  <a:lumMod val="40000"/>
                  <a:lumOff val="60000"/>
                </a:schemeClr>
              </a:solidFill>
              <a:effectLst/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10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1323</TotalTime>
  <Words>631</Words>
  <Application>Microsoft Office PowerPoint</Application>
  <PresentationFormat>Широкоэкранный</PresentationFormat>
  <Paragraphs>75</Paragraphs>
  <Slides>19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Alegreya Sans</vt:lpstr>
      <vt:lpstr>Alegreya Sans Medium</vt:lpstr>
      <vt:lpstr>Arial</vt:lpstr>
      <vt:lpstr>Austin Cyr Bold</vt:lpstr>
      <vt:lpstr>Calibri</vt:lpstr>
      <vt:lpstr>Calibri Light</vt:lpstr>
      <vt:lpstr>Monotype Corsiva</vt:lpstr>
      <vt:lpstr>Times New Roman</vt:lpstr>
      <vt:lpstr>Тема Office</vt:lpstr>
      <vt:lpstr>Студенческое движение по оториноларингологии в г.Волгограде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 ЗА УДЕЛЁННОЕ ВРЕМЯ!</vt:lpstr>
      <vt:lpstr>Студенческое движение по оториноларингологии в г.Волгограде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ЭНДОТЕЛИАЛЬНАЯ ДИСФУНКЦИЯ КАК ОСНОВНАЯ ПРИЧИНА СЕРДЕЧНО-СОСУДИСТЫХ ОСЛОЖНЕНИЙ ПРИ COVID-19</dc:title>
  <dc:creator>Егор Ушаков</dc:creator>
  <cp:lastModifiedBy>Пользователь</cp:lastModifiedBy>
  <cp:revision>75</cp:revision>
  <dcterms:created xsi:type="dcterms:W3CDTF">2021-04-18T08:52:33Z</dcterms:created>
  <dcterms:modified xsi:type="dcterms:W3CDTF">2022-04-25T07:43:11Z</dcterms:modified>
</cp:coreProperties>
</file>