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78" r:id="rId2"/>
    <p:sldId id="280" r:id="rId3"/>
    <p:sldId id="290" r:id="rId4"/>
    <p:sldId id="591" r:id="rId5"/>
    <p:sldId id="536" r:id="rId6"/>
    <p:sldId id="594" r:id="rId7"/>
    <p:sldId id="593" r:id="rId8"/>
    <p:sldId id="590" r:id="rId9"/>
    <p:sldId id="592" r:id="rId10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7366"/>
    <a:srgbClr val="078877"/>
    <a:srgbClr val="E5C78C"/>
    <a:srgbClr val="947848"/>
    <a:srgbClr val="8C714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128" y="-77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FD7AB-5878-4AB2-A4F1-10C791966799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0F452E-61DB-44C4-A007-BA440A578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2219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8247-7A0E-475E-935F-F60317B016CC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DAE7-0887-4F9D-B8C3-6969604FC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833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E06FD-9BDD-4B80-867B-87F09BB28A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2488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591" y="2479574"/>
            <a:ext cx="4722217" cy="4989036"/>
          </a:xfrm>
        </p:spPr>
        <p:txBody>
          <a:bodyPr/>
          <a:lstStyle>
            <a:lvl1pPr>
              <a:defRPr sz="2300"/>
            </a:lvl1pPr>
            <a:lvl2pPr>
              <a:defRPr sz="22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005" y="2479574"/>
            <a:ext cx="4722217" cy="4989036"/>
          </a:xfrm>
        </p:spPr>
        <p:txBody>
          <a:bodyPr/>
          <a:lstStyle>
            <a:lvl1pPr>
              <a:defRPr sz="2300"/>
            </a:lvl1pPr>
            <a:lvl2pPr>
              <a:defRPr sz="22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C1AC0-5E0B-4013-B03C-269CB3EB6F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1748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801886" y="671971"/>
            <a:ext cx="9088041" cy="60477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01886" y="6887704"/>
            <a:ext cx="2227461" cy="50397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653036" y="6887704"/>
            <a:ext cx="3385741" cy="50397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662466" y="6887704"/>
            <a:ext cx="2227461" cy="50397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D036E-6660-41CA-92C8-C3B73D392B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16843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08247-7A0E-475E-935F-F60317B016CC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BDAE7-0887-4F9D-B8C3-6969604FC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51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entlibrary.ru/book/ISBN9785970428221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0075" y="2785898"/>
            <a:ext cx="9738162" cy="138605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4000" b="1" dirty="0" smtClean="0">
                <a:solidFill>
                  <a:srgbClr val="007366"/>
                </a:solidFill>
              </a:rPr>
              <a:t>Энтеробиоз - актуальный гельминтоз </a:t>
            </a:r>
            <a:r>
              <a:rPr lang="ru-RU" sz="4000" b="1" dirty="0" smtClean="0">
                <a:solidFill>
                  <a:srgbClr val="007366"/>
                </a:solidFill>
              </a:rPr>
              <a:t>Волгоградской области и </a:t>
            </a:r>
            <a:r>
              <a:rPr lang="ru-RU" sz="4000" b="1" dirty="0" smtClean="0">
                <a:solidFill>
                  <a:srgbClr val="007366"/>
                </a:solidFill>
              </a:rPr>
              <a:t>его профилактика</a:t>
            </a:r>
            <a:endParaRPr lang="ru-RU" sz="4000" b="1" dirty="0">
              <a:solidFill>
                <a:srgbClr val="007366"/>
              </a:solidFill>
              <a:latin typeface="Austin Cyr Bold" panose="02020803070702030403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2008" y="5193087"/>
            <a:ext cx="9900745" cy="1147438"/>
          </a:xfrm>
        </p:spPr>
        <p:txBody>
          <a:bodyPr vert="horz" lIns="91440" tIns="45720" rIns="91440" bIns="45720" rtlCol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007366"/>
                </a:solidFill>
                <a:latin typeface="Alegreya Sans Medium" panose="00000600000000000000" pitchFamily="2" charset="0"/>
              </a:rPr>
              <a:t>Заместитель директора Института общественного здоровья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007366"/>
                </a:solidFill>
                <a:latin typeface="Alegreya Sans Medium" panose="00000600000000000000" pitchFamily="2" charset="0"/>
              </a:rPr>
              <a:t>Заведующая кафедрой инфекционных болезней с эпидемиологией, тропической медициной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007366"/>
                </a:solidFill>
                <a:latin typeface="Alegreya Sans Medium" panose="00000600000000000000" pitchFamily="2" charset="0"/>
              </a:rPr>
              <a:t>Волгоградского государственного медицинского университета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007366"/>
                </a:solidFill>
                <a:latin typeface="Alegreya Sans Medium" panose="00000600000000000000" pitchFamily="2" charset="0"/>
              </a:rPr>
              <a:t>доцент, к.м.н. Чернявская Ольга Александровна</a:t>
            </a:r>
            <a:endParaRPr lang="ru-RU" sz="1800" b="1" dirty="0">
              <a:solidFill>
                <a:srgbClr val="007366"/>
              </a:solidFill>
              <a:latin typeface="Alegreya Sans Medium" panose="00000600000000000000" pitchFamily="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008" y="387184"/>
            <a:ext cx="3760089" cy="127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4914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62199" y="605475"/>
            <a:ext cx="9622632" cy="739232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600" b="1" dirty="0" smtClean="0">
                <a:solidFill>
                  <a:srgbClr val="007366"/>
                </a:solidFill>
              </a:rPr>
              <a:t>Актуальность гельминтозов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471163" y="1591171"/>
            <a:ext cx="10019862" cy="4790579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400" dirty="0" smtClean="0"/>
              <a:t>Из </a:t>
            </a:r>
            <a:r>
              <a:rPr lang="ru-RU" altLang="ru-RU" sz="2400" dirty="0"/>
              <a:t>1,5 тысяч известных инфекционных заболеваний – 353 </a:t>
            </a:r>
            <a:r>
              <a:rPr lang="ru-RU" altLang="ru-RU" sz="2400" dirty="0" smtClean="0"/>
              <a:t>паразитарные</a:t>
            </a:r>
          </a:p>
          <a:p>
            <a:r>
              <a:rPr lang="ru-RU" altLang="ru-RU" sz="2400" dirty="0" smtClean="0"/>
              <a:t>Паразитарные болезни включают: </a:t>
            </a:r>
            <a:r>
              <a:rPr lang="ru-RU" altLang="ru-RU" sz="2400" dirty="0" err="1" smtClean="0"/>
              <a:t>протозоозы</a:t>
            </a:r>
            <a:r>
              <a:rPr lang="ru-RU" altLang="ru-RU" sz="2400" dirty="0" smtClean="0"/>
              <a:t>, </a:t>
            </a:r>
            <a:r>
              <a:rPr lang="ru-RU" altLang="ru-RU" sz="2400" dirty="0" err="1" smtClean="0"/>
              <a:t>арахноэнтомозы</a:t>
            </a:r>
            <a:r>
              <a:rPr lang="ru-RU" altLang="ru-RU" sz="2400" dirty="0" smtClean="0"/>
              <a:t>, гельминтозы</a:t>
            </a:r>
            <a:endParaRPr lang="ru-RU" altLang="ru-RU" sz="2400" dirty="0"/>
          </a:p>
          <a:p>
            <a:r>
              <a:rPr lang="ru-RU" sz="2400" dirty="0" err="1" smtClean="0"/>
              <a:t>Пораженность</a:t>
            </a:r>
            <a:r>
              <a:rPr lang="ru-RU" sz="2400" dirty="0" smtClean="0"/>
              <a:t> гельминтозами по данным ВОЗ может приближаться к 4 млрд.  человек. </a:t>
            </a:r>
          </a:p>
          <a:p>
            <a:r>
              <a:rPr lang="ru-RU" sz="2400" dirty="0" smtClean="0"/>
              <a:t>В некоторых регионах Африки </a:t>
            </a:r>
            <a:r>
              <a:rPr lang="ru-RU" sz="2400" dirty="0" err="1" smtClean="0"/>
              <a:t>инвазированность</a:t>
            </a:r>
            <a:r>
              <a:rPr lang="ru-RU" sz="2400" dirty="0" smtClean="0"/>
              <a:t> людей достигает 50% и выше, характерны </a:t>
            </a:r>
            <a:r>
              <a:rPr lang="ru-RU" sz="2400" dirty="0" err="1" smtClean="0"/>
              <a:t>полиинвазии</a:t>
            </a:r>
            <a:r>
              <a:rPr lang="ru-RU" sz="2400" dirty="0" smtClean="0"/>
              <a:t>.</a:t>
            </a:r>
          </a:p>
          <a:p>
            <a:r>
              <a:rPr lang="ru-RU" altLang="ru-RU" sz="2400" dirty="0" smtClean="0"/>
              <a:t>В России обнаружено 90 видов паразитов, имеющих медицинское значение, из них 20 имеют массовое распространение, большая часть из них – гельминтозы.</a:t>
            </a:r>
            <a:r>
              <a:rPr lang="ru-RU" sz="2400" dirty="0" smtClean="0"/>
              <a:t> </a:t>
            </a:r>
          </a:p>
          <a:p>
            <a:pPr>
              <a:buNone/>
            </a:pPr>
            <a:endParaRPr lang="ru-RU" altLang="ru-RU" sz="2400" dirty="0" smtClean="0"/>
          </a:p>
          <a:p>
            <a:pPr marL="0" indent="0" eaLnBrk="1" hangingPunct="1">
              <a:buNone/>
            </a:pPr>
            <a:endParaRPr lang="ru-RU" alt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14350" y="6212185"/>
            <a:ext cx="99195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/>
              <a:t>Медицинская паразитология и паразитарные болезни [Электронный ресурс] / Под ред. А. Б. </a:t>
            </a:r>
            <a:r>
              <a:rPr lang="ru-RU" sz="1000" dirty="0" err="1"/>
              <a:t>Ходжаян</a:t>
            </a:r>
            <a:r>
              <a:rPr lang="ru-RU" sz="1000" dirty="0"/>
              <a:t>, С. С. Козлова, М. В. Голубевой - М. : ГЭОТАР-Медиа, 2014. - </a:t>
            </a:r>
            <a:r>
              <a:rPr lang="ru-RU" sz="1000" dirty="0">
                <a:hlinkClick r:id="rId2"/>
              </a:rPr>
              <a:t>http://</a:t>
            </a:r>
            <a:r>
              <a:rPr lang="ru-RU" sz="1000" dirty="0" smtClean="0">
                <a:hlinkClick r:id="rId2"/>
              </a:rPr>
              <a:t>www.studentlibrary.ru/book/ISBN9785970428221.html</a:t>
            </a:r>
            <a:endParaRPr lang="ru-RU" sz="1000" dirty="0" smtClean="0"/>
          </a:p>
          <a:p>
            <a:r>
              <a:rPr lang="ru-RU" sz="1000" dirty="0" smtClean="0"/>
              <a:t>Гельминтозы, регистрируемые на территории Российской Федерации: эпидемиологическая ситуация, особенности биологии паразитов, патогенез, клиника, диагностика, </a:t>
            </a:r>
            <a:r>
              <a:rPr lang="ru-RU" sz="1000" dirty="0" err="1" smtClean="0"/>
              <a:t>этиотропная</a:t>
            </a:r>
            <a:r>
              <a:rPr lang="ru-RU" sz="1000" dirty="0" smtClean="0"/>
              <a:t> терапия И.В.Давыдова </a:t>
            </a:r>
            <a:r>
              <a:rPr lang="it-IT" sz="1000" dirty="0" smtClean="0"/>
              <a:t>/ Consilium Medicum. 2017; 19 (8): 32–40.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xmlns="" val="910825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1"/>
          <p:cNvSpPr>
            <a:spLocks noGrp="1" noChangeArrowheads="1"/>
          </p:cNvSpPr>
          <p:nvPr>
            <p:ph idx="1"/>
          </p:nvPr>
        </p:nvSpPr>
        <p:spPr>
          <a:xfrm>
            <a:off x="293283" y="1874170"/>
            <a:ext cx="10019862" cy="508003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4100" dirty="0" smtClean="0"/>
              <a:t>	наиболее </a:t>
            </a:r>
            <a:r>
              <a:rPr lang="ru-RU" altLang="ru-RU" sz="4100" dirty="0"/>
              <a:t>распространенные паразитарные заболевания человека, </a:t>
            </a:r>
            <a:r>
              <a:rPr lang="ru-RU" altLang="ru-RU" sz="4100" dirty="0" smtClean="0"/>
              <a:t>вызываемые </a:t>
            </a:r>
            <a:r>
              <a:rPr lang="ru-RU" altLang="ru-RU" sz="4100" dirty="0"/>
              <a:t>различными представителями низших червей - гельминтов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47585" y="684222"/>
            <a:ext cx="8924694" cy="125644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007366"/>
                </a:solidFill>
              </a:rPr>
              <a:t>Гельминтозы -</a:t>
            </a:r>
            <a:endParaRPr lang="ru-RU" b="1" dirty="0">
              <a:solidFill>
                <a:srgbClr val="007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2691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04055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366"/>
                </a:solidFill>
              </a:rPr>
              <a:t>Распространенность </a:t>
            </a:r>
            <a:r>
              <a:rPr lang="ru-RU" sz="3200" b="1" dirty="0" smtClean="0">
                <a:solidFill>
                  <a:srgbClr val="007366"/>
                </a:solidFill>
              </a:rPr>
              <a:t>энтеробиоза </a:t>
            </a:r>
            <a:r>
              <a:rPr lang="ru-RU" sz="3200" b="1" dirty="0" smtClean="0">
                <a:solidFill>
                  <a:srgbClr val="007366"/>
                </a:solidFill>
              </a:rPr>
              <a:t>среди жителей Волгоградской области</a:t>
            </a:r>
            <a:endParaRPr lang="ru-RU" sz="3200" b="1" dirty="0">
              <a:solidFill>
                <a:srgbClr val="007366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4265803797"/>
              </p:ext>
            </p:extLst>
          </p:nvPr>
        </p:nvGraphicFramePr>
        <p:xfrm>
          <a:off x="238125" y="1722438"/>
          <a:ext cx="10306049" cy="1776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0950">
                  <a:extLst>
                    <a:ext uri="{9D8B030D-6E8A-4147-A177-3AD203B41FA5}">
                      <a16:colId xmlns:a16="http://schemas.microsoft.com/office/drawing/2014/main" xmlns="" val="2279505884"/>
                    </a:ext>
                  </a:extLst>
                </a:gridCol>
                <a:gridCol w="2368987">
                  <a:extLst>
                    <a:ext uri="{9D8B030D-6E8A-4147-A177-3AD203B41FA5}">
                      <a16:colId xmlns:a16="http://schemas.microsoft.com/office/drawing/2014/main" xmlns="" val="3264881239"/>
                    </a:ext>
                  </a:extLst>
                </a:gridCol>
                <a:gridCol w="1631513">
                  <a:extLst>
                    <a:ext uri="{9D8B030D-6E8A-4147-A177-3AD203B41FA5}">
                      <a16:colId xmlns:a16="http://schemas.microsoft.com/office/drawing/2014/main" xmlns="" val="4198132951"/>
                    </a:ext>
                  </a:extLst>
                </a:gridCol>
                <a:gridCol w="2514599">
                  <a:extLst>
                    <a:ext uri="{9D8B030D-6E8A-4147-A177-3AD203B41FA5}">
                      <a16:colId xmlns:a16="http://schemas.microsoft.com/office/drawing/2014/main" xmlns="" val="4020767222"/>
                    </a:ext>
                  </a:extLst>
                </a:gridCol>
              </a:tblGrid>
              <a:tr h="43486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Гельминтозы</a:t>
                      </a:r>
                      <a:endParaRPr lang="ru-RU" sz="2400" dirty="0"/>
                    </a:p>
                  </a:txBody>
                  <a:tcPr>
                    <a:solidFill>
                      <a:srgbClr val="07887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2022 г</a:t>
                      </a:r>
                      <a:endParaRPr lang="ru-RU" sz="2400" dirty="0"/>
                    </a:p>
                  </a:txBody>
                  <a:tcPr>
                    <a:solidFill>
                      <a:srgbClr val="07887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2021 г</a:t>
                      </a:r>
                      <a:endParaRPr lang="ru-RU" sz="2400" dirty="0"/>
                    </a:p>
                  </a:txBody>
                  <a:tcPr>
                    <a:solidFill>
                      <a:srgbClr val="07887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Рост/снижение</a:t>
                      </a:r>
                      <a:endParaRPr lang="ru-RU" sz="2400" dirty="0"/>
                    </a:p>
                  </a:txBody>
                  <a:tcPr>
                    <a:solidFill>
                      <a:srgbClr val="0788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967061"/>
                  </a:ext>
                </a:extLst>
              </a:tr>
              <a:tr h="1319325"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Энтеробиоз </a:t>
                      </a:r>
                    </a:p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(количество случаев в абсолютных цифрах)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2691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2929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rgbClr val="078877"/>
                          </a:solidFill>
                        </a:rPr>
                        <a:t>↓</a:t>
                      </a:r>
                      <a:endParaRPr lang="ru-RU" sz="2000" b="1" dirty="0">
                        <a:solidFill>
                          <a:srgbClr val="07887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5688047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66936" y="4327382"/>
            <a:ext cx="88883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altLang="ru-RU" sz="2400" b="1" dirty="0" smtClean="0"/>
              <a:t>  Несмотря на некоторое снижение количества случаев</a:t>
            </a:r>
          </a:p>
          <a:p>
            <a:r>
              <a:rPr lang="ru-RU" altLang="ru-RU" sz="2400" b="1" dirty="0" smtClean="0"/>
              <a:t> энтеробиоза в 2022 году, он остается самым</a:t>
            </a:r>
          </a:p>
          <a:p>
            <a:r>
              <a:rPr lang="ru-RU" altLang="ru-RU" sz="2400" b="1" dirty="0" smtClean="0"/>
              <a:t> актуальным гельминтозом Волгоградской области!</a:t>
            </a:r>
            <a:endParaRPr lang="ru-RU" alt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229445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582611" y="1716678"/>
            <a:ext cx="8889618" cy="5889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4409" b="1" dirty="0"/>
              <a:t>контагиозный </a:t>
            </a:r>
            <a:r>
              <a:rPr lang="ru-RU" altLang="ru-RU" sz="4409" b="1" dirty="0" err="1"/>
              <a:t>антропонозный</a:t>
            </a:r>
            <a:r>
              <a:rPr lang="ru-RU" altLang="ru-RU" sz="4409" b="1" dirty="0"/>
              <a:t> гельминтоз, </a:t>
            </a:r>
            <a:r>
              <a:rPr lang="ru-RU" altLang="ru-RU" sz="4409" b="1" dirty="0" err="1"/>
              <a:t>пероральный</a:t>
            </a:r>
            <a:r>
              <a:rPr lang="ru-RU" altLang="ru-RU" sz="4409" b="1" dirty="0"/>
              <a:t>, кишечный, </a:t>
            </a:r>
            <a:r>
              <a:rPr lang="ru-RU" altLang="ru-RU" sz="4409" b="1" dirty="0" err="1"/>
              <a:t>убиквитарный</a:t>
            </a:r>
            <a:endParaRPr lang="ru-RU" altLang="ru-RU" sz="4409" b="1" dirty="0"/>
          </a:p>
          <a:p>
            <a:pPr eaLnBrk="1" hangingPunct="1"/>
            <a:endParaRPr lang="ru-RU" altLang="ru-RU" sz="4409" dirty="0"/>
          </a:p>
          <a:p>
            <a:pPr eaLnBrk="1" hangingPunct="1"/>
            <a:r>
              <a:rPr lang="ru-RU" altLang="ru-RU" sz="4409" b="1" dirty="0"/>
              <a:t>Возбудитель </a:t>
            </a:r>
            <a:r>
              <a:rPr lang="ru-RU" altLang="ru-RU" sz="4409" dirty="0"/>
              <a:t>- острица (</a:t>
            </a:r>
            <a:r>
              <a:rPr lang="ru-RU" altLang="ru-RU" sz="4409" dirty="0" err="1"/>
              <a:t>Enterobius</a:t>
            </a:r>
            <a:r>
              <a:rPr lang="ru-RU" altLang="ru-RU" sz="4409" dirty="0"/>
              <a:t> </a:t>
            </a:r>
            <a:r>
              <a:rPr lang="ru-RU" altLang="ru-RU" sz="4409" dirty="0" err="1"/>
              <a:t>vermicularis</a:t>
            </a:r>
            <a:r>
              <a:rPr lang="ru-RU" altLang="ru-RU" sz="4409" dirty="0"/>
              <a:t>) </a:t>
            </a:r>
            <a:endParaRPr lang="ru-RU" altLang="ru-RU" sz="4409" dirty="0" smtClean="0"/>
          </a:p>
          <a:p>
            <a:pPr eaLnBrk="1" hangingPunct="1"/>
            <a:endParaRPr lang="ru-RU" altLang="ru-RU" sz="4409" dirty="0" smtClean="0"/>
          </a:p>
          <a:p>
            <a:pPr eaLnBrk="1" hangingPunct="1"/>
            <a:r>
              <a:rPr lang="ru-RU" altLang="ru-RU" dirty="0" smtClean="0"/>
              <a:t>Продолжительность жизни – 1 месяц</a:t>
            </a:r>
            <a:endParaRPr lang="ru-RU" altLang="ru-RU" dirty="0"/>
          </a:p>
          <a:p>
            <a:pPr eaLnBrk="1" hangingPunct="1"/>
            <a:endParaRPr lang="ru-RU" altLang="ru-RU" sz="4409" dirty="0"/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63107" y="922211"/>
            <a:ext cx="8028655" cy="63347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b="1" dirty="0" smtClean="0">
                <a:solidFill>
                  <a:srgbClr val="007366"/>
                </a:solidFill>
              </a:rPr>
              <a:t>Энтеробиоз - </a:t>
            </a:r>
            <a:endParaRPr lang="ru-RU" b="1" dirty="0">
              <a:solidFill>
                <a:srgbClr val="007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969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751" y="405584"/>
            <a:ext cx="3749649" cy="63347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b="1" dirty="0" smtClean="0">
                <a:solidFill>
                  <a:srgbClr val="007366"/>
                </a:solidFill>
              </a:rPr>
              <a:t>Энтеробиоз</a:t>
            </a:r>
            <a:endParaRPr lang="ru-RU" b="1" dirty="0">
              <a:solidFill>
                <a:srgbClr val="007366"/>
              </a:solidFill>
            </a:endParaRPr>
          </a:p>
        </p:txBody>
      </p:sp>
      <p:pic>
        <p:nvPicPr>
          <p:cNvPr id="33795" name="Picture 2" descr="034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-6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0326" y="2847975"/>
            <a:ext cx="4514569" cy="3987800"/>
          </a:xfrm>
          <a:noFill/>
        </p:spPr>
      </p:pic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006" y="4171950"/>
            <a:ext cx="3824283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920" y="428625"/>
            <a:ext cx="3466779" cy="361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Содержимое 2"/>
          <p:cNvSpPr txBox="1">
            <a:spLocks/>
          </p:cNvSpPr>
          <p:nvPr/>
        </p:nvSpPr>
        <p:spPr bwMode="auto">
          <a:xfrm>
            <a:off x="741855" y="1240697"/>
            <a:ext cx="5080031" cy="713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55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31"/>
              </a:spcBef>
              <a:buClr>
                <a:srgbClr val="A04DA3"/>
              </a:buClr>
              <a:buFont typeface="Georgia" panose="02040502050405020303" pitchFamily="18" charset="0"/>
              <a:buChar char="•"/>
            </a:pPr>
            <a:r>
              <a:rPr lang="ru-RU" altLang="ru-RU" sz="2646" b="1" dirty="0">
                <a:latin typeface="Georgia" panose="02040502050405020303" pitchFamily="18" charset="0"/>
              </a:rPr>
              <a:t>90% всех гельминтозов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7836" y="7016191"/>
            <a:ext cx="48029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000" dirty="0" smtClean="0"/>
          </a:p>
          <a:p>
            <a:r>
              <a:rPr lang="ru-RU" sz="1000" dirty="0" smtClean="0"/>
              <a:t>Руководство и атлас по паразитарным болезням человека, 2005 </a:t>
            </a:r>
            <a:r>
              <a:rPr lang="en-US" sz="1000" dirty="0" smtClean="0"/>
              <a:t> www/infectology.ru</a:t>
            </a:r>
            <a:endParaRPr lang="ru-RU" sz="1000" dirty="0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409574" y="1859822"/>
            <a:ext cx="6162675" cy="713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55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31"/>
              </a:spcBef>
              <a:buClr>
                <a:srgbClr val="A04DA3"/>
              </a:buClr>
            </a:pPr>
            <a:r>
              <a:rPr lang="ru-RU" altLang="ru-RU" sz="2646" b="1" dirty="0" smtClean="0">
                <a:latin typeface="Georgia" panose="02040502050405020303" pitchFamily="18" charset="0"/>
              </a:rPr>
              <a:t>Возбудитель заболевания - острица</a:t>
            </a:r>
            <a:endParaRPr lang="ru-RU" altLang="ru-RU" sz="2646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937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61669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366"/>
                </a:solidFill>
              </a:rPr>
              <a:t>Эпидемиология</a:t>
            </a:r>
            <a:endParaRPr lang="ru-RU" b="1" dirty="0">
              <a:solidFill>
                <a:srgbClr val="0073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35062" y="1209675"/>
            <a:ext cx="9221689" cy="559928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Источник – больной человек;</a:t>
            </a:r>
          </a:p>
          <a:p>
            <a:pPr>
              <a:buNone/>
            </a:pPr>
            <a:r>
              <a:rPr lang="ru-RU" dirty="0" smtClean="0"/>
              <a:t>Возможна </a:t>
            </a:r>
            <a:r>
              <a:rPr lang="ru-RU" dirty="0" err="1" smtClean="0"/>
              <a:t>аутоинвазия</a:t>
            </a:r>
            <a:r>
              <a:rPr lang="ru-RU" dirty="0" smtClean="0"/>
              <a:t> </a:t>
            </a:r>
            <a:r>
              <a:rPr lang="ru-RU" sz="1800" i="1" dirty="0" smtClean="0"/>
              <a:t>(хотя гельминт живет всего 1 месяц, человек может сам себя заражать неоднократно при несоблюдении мер личной гигиены и болеть годами);</a:t>
            </a:r>
          </a:p>
          <a:p>
            <a:pPr>
              <a:buNone/>
            </a:pPr>
            <a:r>
              <a:rPr lang="ru-RU" dirty="0" smtClean="0"/>
              <a:t>Болеют чаще дети;</a:t>
            </a:r>
          </a:p>
          <a:p>
            <a:pPr>
              <a:buNone/>
            </a:pPr>
            <a:r>
              <a:rPr lang="ru-RU" dirty="0" smtClean="0"/>
              <a:t>Механизм передачи – фекально-оральный (путь чаще всего контактно-бытовой, может быть пищевой, водный);</a:t>
            </a:r>
          </a:p>
          <a:p>
            <a:pPr>
              <a:buNone/>
            </a:pPr>
            <a:r>
              <a:rPr lang="ru-RU" dirty="0" smtClean="0"/>
              <a:t>Факторы передачи – грязные руки, игрушки, предметы обихода, пища</a:t>
            </a:r>
            <a:r>
              <a:rPr lang="ru-RU" dirty="0" smtClean="0"/>
              <a:t>, </a:t>
            </a:r>
            <a:r>
              <a:rPr lang="ru-RU" dirty="0" smtClean="0"/>
              <a:t>реже – вода).</a:t>
            </a:r>
          </a:p>
          <a:p>
            <a:pPr>
              <a:buNone/>
            </a:pPr>
            <a:r>
              <a:rPr lang="ru-RU" dirty="0" smtClean="0"/>
              <a:t>Возможны вспышки (внутрисемейные, в детских коллективах)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6643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366"/>
                </a:solidFill>
              </a:rPr>
              <a:t>Клиническая картина</a:t>
            </a:r>
            <a:endParaRPr lang="ru-RU" b="1" dirty="0">
              <a:solidFill>
                <a:srgbClr val="0073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7437" y="1383764"/>
            <a:ext cx="9485263" cy="166423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Зуд в </a:t>
            </a:r>
            <a:r>
              <a:rPr lang="ru-RU" dirty="0" err="1" smtClean="0"/>
              <a:t>перианальной</a:t>
            </a:r>
            <a:r>
              <a:rPr lang="ru-RU" dirty="0" smtClean="0"/>
              <a:t> области, у маленьких детей – ночной плач</a:t>
            </a:r>
          </a:p>
          <a:p>
            <a:r>
              <a:rPr lang="ru-RU" dirty="0" smtClean="0"/>
              <a:t>Диспепсические расстройства</a:t>
            </a:r>
          </a:p>
          <a:p>
            <a:r>
              <a:rPr lang="ru-RU" dirty="0" smtClean="0"/>
              <a:t>При многократных </a:t>
            </a:r>
            <a:r>
              <a:rPr lang="ru-RU" dirty="0" err="1" smtClean="0"/>
              <a:t>аутоинвазиях</a:t>
            </a:r>
            <a:r>
              <a:rPr lang="ru-RU" dirty="0" smtClean="0"/>
              <a:t> возможно отставание в развитии  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3138" y="5145934"/>
            <a:ext cx="3417838" cy="6643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Диагностика</a:t>
            </a:r>
            <a:endParaRPr kumimoji="0" lang="ru-RU" sz="4850" b="1" i="0" u="none" strike="noStrike" kern="1200" cap="none" spc="0" normalizeH="0" baseline="0" noProof="0" dirty="0">
              <a:ln>
                <a:noFill/>
              </a:ln>
              <a:solidFill>
                <a:srgbClr val="0073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9313" y="6127214"/>
            <a:ext cx="5513338" cy="1235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51986" marR="0" lvl="0" indent="-251986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3086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Микроскопия соскоба с </a:t>
            </a:r>
            <a:r>
              <a:rPr kumimoji="0" lang="ru-RU" sz="3086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перианальной</a:t>
            </a:r>
            <a:r>
              <a:rPr kumimoji="0" lang="ru-RU" sz="3086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области</a:t>
            </a:r>
            <a:endParaRPr kumimoji="0" lang="ru-RU" sz="3086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4077" y="3718122"/>
            <a:ext cx="9683898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1962" indent="-671962">
              <a:lnSpc>
                <a:spcPct val="80000"/>
              </a:lnSpc>
              <a:buNone/>
            </a:pPr>
            <a:r>
              <a:rPr lang="ru-RU" altLang="ru-RU" sz="2400" b="1" dirty="0" smtClean="0">
                <a:solidFill>
                  <a:srgbClr val="007366"/>
                </a:solidFill>
              </a:rPr>
              <a:t>Длительность заболевания : </a:t>
            </a:r>
            <a:r>
              <a:rPr lang="ru-RU" altLang="ru-RU" sz="2400" dirty="0" smtClean="0"/>
              <a:t>при однократном заражение – 1 месяц</a:t>
            </a:r>
          </a:p>
          <a:p>
            <a:pPr marL="671962" indent="-671962">
              <a:lnSpc>
                <a:spcPct val="80000"/>
              </a:lnSpc>
              <a:buNone/>
            </a:pPr>
            <a:r>
              <a:rPr lang="ru-RU" altLang="ru-RU" sz="2400" dirty="0" smtClean="0"/>
              <a:t>						                при </a:t>
            </a:r>
            <a:r>
              <a:rPr lang="ru-RU" altLang="ru-RU" sz="2400" dirty="0" err="1" smtClean="0"/>
              <a:t>аутоинвазиях</a:t>
            </a:r>
            <a:r>
              <a:rPr lang="ru-RU" altLang="ru-RU" sz="2400" dirty="0" smtClean="0"/>
              <a:t> может быть длительным</a:t>
            </a:r>
          </a:p>
        </p:txBody>
      </p:sp>
      <p:pic>
        <p:nvPicPr>
          <p:cNvPr id="7" name="Picture 2" descr="0343"/>
          <p:cNvPicPr>
            <a:picLocks noChangeAspect="1" noChangeArrowheads="1"/>
          </p:cNvPicPr>
          <p:nvPr/>
        </p:nvPicPr>
        <p:blipFill>
          <a:blip r:embed="rId2" cstate="print">
            <a:lum contrast="-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0594" y="4888637"/>
            <a:ext cx="3652092" cy="2539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446715" y="481649"/>
            <a:ext cx="9687885" cy="63347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normAutofit fontScale="67500" lnSpcReduction="20000"/>
          </a:bodyPr>
          <a:lstStyle>
            <a:lvl1pPr marL="365125" indent="-255588" algn="l" rtl="0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fontAlgn="base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fontAlgn="base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0743" indent="0" fontAlgn="auto">
              <a:spcAft>
                <a:spcPts val="0"/>
              </a:spcAft>
              <a:buNone/>
              <a:defRPr/>
            </a:pPr>
            <a:r>
              <a:rPr lang="ru-RU" sz="3086" b="1" dirty="0" smtClean="0">
                <a:solidFill>
                  <a:srgbClr val="007366"/>
                </a:solidFill>
              </a:rPr>
              <a:t>Лечение противопаразитарными препаратами проводится </a:t>
            </a:r>
            <a:r>
              <a:rPr lang="ru-RU" sz="3086" b="1" dirty="0" err="1" smtClean="0">
                <a:solidFill>
                  <a:srgbClr val="007366"/>
                </a:solidFill>
              </a:rPr>
              <a:t>амбулаторно</a:t>
            </a:r>
            <a:r>
              <a:rPr lang="ru-RU" sz="3086" b="1" dirty="0" smtClean="0">
                <a:solidFill>
                  <a:srgbClr val="007366"/>
                </a:solidFill>
              </a:rPr>
              <a:t> (в поликлинике по месту жительства)</a:t>
            </a:r>
            <a:endParaRPr lang="ru-RU" sz="3086" b="1" dirty="0">
              <a:solidFill>
                <a:srgbClr val="007366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84815" y="1196024"/>
            <a:ext cx="8028655" cy="63347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normAutofit fontScale="97500"/>
          </a:bodyPr>
          <a:lstStyle>
            <a:lvl1pPr marL="365125" indent="-255588" algn="l" rtl="0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fontAlgn="base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fontAlgn="base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0743" indent="0" fontAlgn="auto">
              <a:spcAft>
                <a:spcPts val="0"/>
              </a:spcAft>
              <a:buNone/>
              <a:defRPr/>
            </a:pPr>
            <a:r>
              <a:rPr lang="ru-RU" sz="3086" b="1" dirty="0" smtClean="0">
                <a:solidFill>
                  <a:srgbClr val="007366"/>
                </a:solidFill>
              </a:rPr>
              <a:t>Профилактика</a:t>
            </a:r>
            <a:endParaRPr lang="ru-RU" sz="3086" b="1" dirty="0">
              <a:solidFill>
                <a:srgbClr val="007366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01017" y="2124075"/>
            <a:ext cx="9933608" cy="40576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51986" marR="0" lvl="0" indent="-251986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altLang="ru-RU" sz="2400" b="1" dirty="0" smtClean="0"/>
              <a:t>Своевременное в</a:t>
            </a:r>
            <a:r>
              <a:rPr kumimoji="0" lang="ru-RU" alt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ыявление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 лечение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больных </a:t>
            </a:r>
            <a:r>
              <a:rPr kumimoji="0" lang="ru-RU" alt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(особенно в детских коллективах)</a:t>
            </a:r>
            <a:endParaRPr kumimoji="0" lang="ru-RU" altLang="ru-RU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51986" lvl="0" indent="-251986" defTabSz="1007943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/>
            </a:pPr>
            <a:r>
              <a:rPr lang="ru-RU" sz="2400" b="1" dirty="0" smtClean="0"/>
              <a:t>Г</a:t>
            </a:r>
            <a:r>
              <a:rPr lang="ru-RU" sz="2400" b="1" dirty="0" smtClean="0"/>
              <a:t>игиенические меры: </a:t>
            </a:r>
          </a:p>
          <a:p>
            <a:pPr marL="709186" lvl="1" indent="-251986" defTabSz="1007943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мытье </a:t>
            </a:r>
            <a:r>
              <a:rPr kumimoji="0" lang="ru-RU" alt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рук;</a:t>
            </a:r>
            <a:endParaRPr kumimoji="0" lang="ru-RU" alt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09186" lvl="1" indent="-251986" defTabSz="1007943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sz="2400" b="1" dirty="0" smtClean="0"/>
              <a:t>н</a:t>
            </a:r>
            <a:r>
              <a:rPr lang="ru-RU" altLang="ru-RU" sz="2400" b="1" dirty="0" smtClean="0"/>
              <a:t>аличие индивидуальных предметов личной гигиены (полотенца);</a:t>
            </a:r>
            <a:endParaRPr kumimoji="0" lang="ru-RU" alt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09186" lvl="1" indent="-251986" defTabSz="1007943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sz="2400" b="1" dirty="0" smtClean="0"/>
              <a:t>з</a:t>
            </a:r>
            <a:r>
              <a:rPr lang="ru-RU" altLang="ru-RU" sz="2400" b="1" dirty="0" smtClean="0"/>
              <a:t>ащита продуктов питания от мух и тараканов;</a:t>
            </a:r>
          </a:p>
          <a:p>
            <a:pPr marL="709186" lvl="1" indent="-251986" defTabSz="1007943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sz="2400" b="1" dirty="0" smtClean="0"/>
              <a:t>у</a:t>
            </a:r>
            <a:r>
              <a:rPr lang="ru-RU" altLang="ru-RU" sz="2400" b="1" dirty="0" smtClean="0"/>
              <a:t>потребление только кипяченой, фильтрованной или </a:t>
            </a:r>
            <a:r>
              <a:rPr lang="ru-RU" altLang="ru-RU" sz="2400" b="1" dirty="0" err="1" smtClean="0"/>
              <a:t>бутилированой</a:t>
            </a:r>
            <a:r>
              <a:rPr lang="ru-RU" altLang="ru-RU" sz="2400" b="1" dirty="0" smtClean="0"/>
              <a:t> воды.</a:t>
            </a:r>
            <a:endParaRPr lang="ru-RU" altLang="ru-RU" sz="2400" b="1" dirty="0" smtClean="0"/>
          </a:p>
          <a:p>
            <a:pPr marL="709186" lvl="1" indent="-251986" defTabSz="1007943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/>
            </a:pP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73391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7550</TotalTime>
  <Words>443</Words>
  <Application>Microsoft Office PowerPoint</Application>
  <PresentationFormat>Произвольный</PresentationFormat>
  <Paragraphs>62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Энтеробиоз - актуальный гельминтоз Волгоградской области и его профилактика</vt:lpstr>
      <vt:lpstr>Актуальность гельминтозов</vt:lpstr>
      <vt:lpstr>Гельминтозы -</vt:lpstr>
      <vt:lpstr>Распространенность энтеробиоза среди жителей Волгоградской области</vt:lpstr>
      <vt:lpstr>Энтеробиоз - </vt:lpstr>
      <vt:lpstr>Энтеробиоз</vt:lpstr>
      <vt:lpstr>Эпидемиология</vt:lpstr>
      <vt:lpstr>Клиническая картина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рейтингов вузов</dc:title>
  <dc:creator>user</dc:creator>
  <cp:lastModifiedBy>chernyavolga</cp:lastModifiedBy>
  <cp:revision>451</cp:revision>
  <dcterms:created xsi:type="dcterms:W3CDTF">2020-07-13T07:57:52Z</dcterms:created>
  <dcterms:modified xsi:type="dcterms:W3CDTF">2023-09-20T11:00:11Z</dcterms:modified>
</cp:coreProperties>
</file>