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b" ContentType="application/vnd.ms-excel.sheet.binary.macroEnabled.12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ags/tag3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6.xml" ContentType="application/vnd.openxmlformats-officedocument.presentationml.tags+xml"/>
  <Override PartName="/ppt/notesSlides/notesSlide7.xml" ContentType="application/vnd.openxmlformats-officedocument.presentationml.notesSlide+xml"/>
  <Override PartName="/ppt/tags/tag37.xml" ContentType="application/vnd.openxmlformats-officedocument.presentationml.tags+xml"/>
  <Override PartName="/ppt/notesSlides/notesSlide8.xml" ContentType="application/vnd.openxmlformats-officedocument.presentationml.notesSlide+xml"/>
  <Override PartName="/ppt/tags/tag38.xml" ContentType="application/vnd.openxmlformats-officedocument.presentationml.tags+xml"/>
  <Override PartName="/ppt/notesSlides/notesSlide9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0.xml" ContentType="application/vnd.openxmlformats-officedocument.presentationml.notesSlide+xml"/>
  <Override PartName="/ppt/tags/tag4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315" r:id="rId3"/>
    <p:sldId id="316" r:id="rId4"/>
    <p:sldId id="317" r:id="rId5"/>
    <p:sldId id="318" r:id="rId6"/>
    <p:sldId id="321" r:id="rId7"/>
    <p:sldId id="319" r:id="rId8"/>
    <p:sldId id="320" r:id="rId9"/>
    <p:sldId id="257" r:id="rId10"/>
    <p:sldId id="258" r:id="rId11"/>
    <p:sldId id="259" r:id="rId12"/>
    <p:sldId id="260" r:id="rId13"/>
    <p:sldId id="261" r:id="rId14"/>
    <p:sldId id="323" r:id="rId15"/>
    <p:sldId id="262" r:id="rId16"/>
    <p:sldId id="263" r:id="rId17"/>
    <p:sldId id="265" r:id="rId18"/>
    <p:sldId id="264" r:id="rId19"/>
    <p:sldId id="322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269" r:id="rId29"/>
    <p:sldId id="268" r:id="rId30"/>
    <p:sldId id="303" r:id="rId31"/>
    <p:sldId id="304" r:id="rId32"/>
    <p:sldId id="305" r:id="rId33"/>
    <p:sldId id="306" r:id="rId34"/>
    <p:sldId id="267" r:id="rId35"/>
    <p:sldId id="271" r:id="rId36"/>
    <p:sldId id="272" r:id="rId37"/>
    <p:sldId id="324" r:id="rId38"/>
    <p:sldId id="300" r:id="rId39"/>
    <p:sldId id="296" r:id="rId40"/>
    <p:sldId id="297" r:id="rId41"/>
    <p:sldId id="298" r:id="rId42"/>
    <p:sldId id="299" r:id="rId43"/>
    <p:sldId id="301" r:id="rId44"/>
    <p:sldId id="302" r:id="rId45"/>
    <p:sldId id="273" r:id="rId46"/>
    <p:sldId id="274" r:id="rId47"/>
    <p:sldId id="275" r:id="rId48"/>
    <p:sldId id="276" r:id="rId49"/>
    <p:sldId id="325" r:id="rId50"/>
    <p:sldId id="283" r:id="rId51"/>
    <p:sldId id="284" r:id="rId52"/>
    <p:sldId id="285" r:id="rId53"/>
    <p:sldId id="286" r:id="rId54"/>
    <p:sldId id="326" r:id="rId55"/>
    <p:sldId id="287" r:id="rId56"/>
    <p:sldId id="288" r:id="rId57"/>
    <p:sldId id="289" r:id="rId58"/>
    <p:sldId id="327" r:id="rId59"/>
    <p:sldId id="290" r:id="rId60"/>
    <p:sldId id="291" r:id="rId61"/>
    <p:sldId id="292" r:id="rId62"/>
    <p:sldId id="293" r:id="rId63"/>
    <p:sldId id="328" r:id="rId6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30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-315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139676113360323E-2"/>
          <c:y val="4.9815498154981548E-2"/>
          <c:w val="0.9127024291497976"/>
          <c:h val="0.9003690036900369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4E32"/>
            </a:solidFill>
            <a:ln>
              <a:noFill/>
            </a:ln>
          </c:spPr>
          <c:invertIfNegative val="0"/>
          <c:val>
            <c:numRef>
              <c:f>Sheet1!$A$1:$C$1</c:f>
              <c:numCache>
                <c:formatCode>General</c:formatCode>
                <c:ptCount val="3"/>
                <c:pt idx="0">
                  <c:v>40.1</c:v>
                </c:pt>
                <c:pt idx="1">
                  <c:v>57.6</c:v>
                </c:pt>
                <c:pt idx="2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0E-3746-87E4-3EDC48674181}"/>
            </c:ext>
          </c:extLst>
        </c:ser>
        <c:ser>
          <c:idx val="1"/>
          <c:order val="1"/>
          <c:spPr>
            <a:solidFill>
              <a:schemeClr val="accent3"/>
            </a:solidFill>
            <a:ln>
              <a:noFill/>
            </a:ln>
          </c:spPr>
          <c:invertIfNegative val="0"/>
          <c:val>
            <c:numRef>
              <c:f>Sheet1!$A$2:$C$2</c:f>
              <c:numCache>
                <c:formatCode>General</c:formatCode>
                <c:ptCount val="3"/>
                <c:pt idx="0">
                  <c:v>35.5</c:v>
                </c:pt>
                <c:pt idx="1">
                  <c:v>45.9</c:v>
                </c:pt>
                <c:pt idx="2">
                  <c:v>45.5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0E-3746-87E4-3EDC48674181}"/>
            </c:ext>
          </c:extLst>
        </c:ser>
        <c:ser>
          <c:idx val="2"/>
          <c:order val="2"/>
          <c:spPr>
            <a:solidFill>
              <a:srgbClr val="9DB1CF"/>
            </a:solidFill>
            <a:ln>
              <a:noFill/>
            </a:ln>
          </c:spPr>
          <c:invertIfNegative val="0"/>
          <c:val>
            <c:numRef>
              <c:f>Sheet1!$A$3:$C$3</c:f>
              <c:numCache>
                <c:formatCode>General</c:formatCode>
                <c:ptCount val="3"/>
                <c:pt idx="0">
                  <c:v>31.8</c:v>
                </c:pt>
                <c:pt idx="1">
                  <c:v>31.3</c:v>
                </c:pt>
                <c:pt idx="2">
                  <c:v>34.6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0E-3746-87E4-3EDC48674181}"/>
            </c:ext>
          </c:extLst>
        </c:ser>
        <c:ser>
          <c:idx val="3"/>
          <c:order val="3"/>
          <c:spPr>
            <a:solidFill>
              <a:srgbClr val="054D93"/>
            </a:solidFill>
            <a:ln>
              <a:noFill/>
            </a:ln>
          </c:spPr>
          <c:invertIfNegative val="0"/>
          <c:val>
            <c:numRef>
              <c:f>Sheet1!$A$4:$C$4</c:f>
              <c:numCache>
                <c:formatCode>General</c:formatCode>
                <c:ptCount val="3"/>
                <c:pt idx="0">
                  <c:v>7.7</c:v>
                </c:pt>
                <c:pt idx="1">
                  <c:v>7.9</c:v>
                </c:pt>
                <c:pt idx="2">
                  <c:v>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90E-3746-87E4-3EDC48674181}"/>
            </c:ext>
          </c:extLst>
        </c:ser>
        <c:ser>
          <c:idx val="4"/>
          <c:order val="4"/>
          <c:spPr>
            <a:solidFill>
              <a:srgbClr val="808080"/>
            </a:solidFill>
            <a:ln>
              <a:noFill/>
            </a:ln>
          </c:spPr>
          <c:invertIfNegative val="0"/>
          <c:val>
            <c:numRef>
              <c:f>Sheet1!$A$5:$C$5</c:f>
              <c:numCache>
                <c:formatCode>General</c:formatCode>
                <c:ptCount val="3"/>
                <c:pt idx="0">
                  <c:v>1.4</c:v>
                </c:pt>
                <c:pt idx="1">
                  <c:v>1.6</c:v>
                </c:pt>
                <c:pt idx="2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90E-3746-87E4-3EDC486741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323192847"/>
        <c:axId val="1"/>
      </c:barChart>
      <c:catAx>
        <c:axId val="323192847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6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3192847"/>
        <c:crosses val="min"/>
        <c:crossBetween val="between"/>
        <c:majorUnit val="10"/>
      </c:valAx>
    </c:plotArea>
    <c:plotVisOnly val="0"/>
    <c:dispBlanksAs val="gap"/>
    <c:showDLblsOverMax val="1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FE782-DFD9-40BE-A861-01F62E190B6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CF6DA-1F3D-403A-B135-1BAFC5968E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955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8943B-24A0-4D29-BCBC-C3AE48CFE12A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737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A2F711-FCD4-43BE-ACDE-81DC11237BBE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562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A2F711-FCD4-43BE-ACDE-81DC11237BBE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543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CF6DA-1F3D-403A-B135-1BAFC5968E1F}" type="slidenum">
              <a:rPr lang="ru-RU" smtClean="0"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9479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CF6DA-1F3D-403A-B135-1BAFC5968E1F}" type="slidenum">
              <a:rPr lang="ru-RU" smtClean="0"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9914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CF6DA-1F3D-403A-B135-1BAFC5968E1F}" type="slidenum">
              <a:rPr lang="ru-RU" smtClean="0"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281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A2F711-FCD4-43BE-ACDE-81DC11237BBE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766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A2F711-FCD4-43BE-ACDE-81DC11237BBE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994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A2F711-FCD4-43BE-ACDE-81DC11237BBE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578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A2F711-FCD4-43BE-ACDE-81DC11237BBE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5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CF6DA-1F3D-403A-B135-1BAFC5968E1F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0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09B35-BAA1-AB46-7BC8-D1FC73203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1836047-7826-A436-3A68-14582EDE4C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1CF12A5-6C45-2316-D979-1CF95374B5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36AFB32-925F-63CB-B418-7782BA40F1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A2F711-FCD4-43BE-ACDE-81DC11237BBE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606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BE17C-0E24-C100-E2D8-693C13A27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94A19BD-D89E-A5D0-2199-8492898269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32C273D-2820-A32C-C7DB-A337923768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24F54AF-067E-4FE5-0333-E72B083A8F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A2F711-FCD4-43BE-ACDE-81DC11237BBE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795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3124D-70A5-8871-D253-870C22F8B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6FDD545-E12F-94C1-6613-7339EF9CA4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5660A7E-A37B-F4A5-90F9-EAF48ADBEA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B5BA821-5D77-E184-EDBE-FB7C444E70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A2F711-FCD4-43BE-ACDE-81DC11237BBE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411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6E2B-DD8C-4579-99B8-BC0FB54502D4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5EC82-1FE8-4337-85BF-7EF82E22F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27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6E2B-DD8C-4579-99B8-BC0FB54502D4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5EC82-1FE8-4337-85BF-7EF82E22F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408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6E2B-DD8C-4579-99B8-BC0FB54502D4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5EC82-1FE8-4337-85BF-7EF82E22F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862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1F5AF65F-F895-4D05-A430-E215747BF49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Слайд think-cell" r:id="rId4" imgW="499" imgH="500" progId="TCLayout.ActiveDocument.1">
                  <p:embed/>
                </p:oleObj>
              </mc:Choice>
              <mc:Fallback>
                <p:oleObj name="Слайд think-cell" r:id="rId4" imgW="499" imgH="500" progId="TCLayout.ActiveDocument.1">
                  <p:embed/>
                  <p:pic>
                    <p:nvPicPr>
                      <p:cNvPr id="7" name="Объект 6" hidden="1">
                        <a:extLst>
                          <a:ext uri="{FF2B5EF4-FFF2-40B4-BE49-F238E27FC236}">
                            <a16:creationId xmlns:a16="http://schemas.microsoft.com/office/drawing/2014/main" id="{1F5AF65F-F895-4D05-A430-E215747BF4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5">
            <a:extLst>
              <a:ext uri="{FF2B5EF4-FFF2-40B4-BE49-F238E27FC236}">
                <a16:creationId xmlns:a16="http://schemas.microsoft.com/office/drawing/2014/main" id="{F652CCEC-D2BD-4051-BA7E-28364429F053}"/>
              </a:ext>
            </a:extLst>
          </p:cNvPr>
          <p:cNvSpPr/>
          <p:nvPr userDrawn="1"/>
        </p:nvSpPr>
        <p:spPr>
          <a:xfrm>
            <a:off x="347286" y="6305961"/>
            <a:ext cx="11520000" cy="43200"/>
          </a:xfrm>
          <a:prstGeom prst="rect">
            <a:avLst/>
          </a:prstGeom>
          <a:solidFill>
            <a:srgbClr val="B875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9">
              <a:solidFill>
                <a:srgbClr val="6B7E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Номер слайда 3">
            <a:extLst>
              <a:ext uri="{FF2B5EF4-FFF2-40B4-BE49-F238E27FC236}">
                <a16:creationId xmlns:a16="http://schemas.microsoft.com/office/drawing/2014/main" id="{AFB9129B-D305-474C-9791-94BD8E100D5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582998" y="6349161"/>
            <a:ext cx="2375827" cy="316227"/>
          </a:xfrm>
          <a:prstGeom prst="rect">
            <a:avLst/>
          </a:prstGeom>
        </p:spPr>
        <p:txBody>
          <a:bodyPr anchor="ctr"/>
          <a:lstStyle/>
          <a:p>
            <a:pPr algn="r"/>
            <a:fld id="{C06640EF-6D27-4ADA-9059-D7B787922D0A}" type="slidenum">
              <a:rPr lang="ru-RU" sz="1386" b="1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1386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A619FCCD-4DC0-456C-8601-6435117ADBF7}"/>
              </a:ext>
            </a:extLst>
          </p:cNvPr>
          <p:cNvSpPr/>
          <p:nvPr userDrawn="1"/>
        </p:nvSpPr>
        <p:spPr>
          <a:xfrm>
            <a:off x="347287" y="1022844"/>
            <a:ext cx="1558940" cy="43200"/>
          </a:xfrm>
          <a:prstGeom prst="rect">
            <a:avLst/>
          </a:prstGeom>
          <a:solidFill>
            <a:srgbClr val="B875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9">
              <a:solidFill>
                <a:srgbClr val="6B7E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D879E90E-8654-48F6-8A06-BB756F709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287" y="149411"/>
            <a:ext cx="11388612" cy="830232"/>
          </a:xfrm>
          <a:prstGeom prst="rect">
            <a:avLst/>
          </a:prstGeom>
        </p:spPr>
        <p:txBody>
          <a:bodyPr vert="horz"/>
          <a:lstStyle>
            <a:lvl1pPr>
              <a:defRPr sz="2400" b="1">
                <a:solidFill>
                  <a:srgbClr val="105899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97244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2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1" name="Group 4"/>
          <p:cNvGrpSpPr/>
          <p:nvPr userDrawn="1"/>
        </p:nvGrpSpPr>
        <p:grpSpPr bwMode="auto">
          <a:xfrm>
            <a:off x="6999288" y="0"/>
            <a:ext cx="5192712" cy="6858000"/>
            <a:chOff x="1" y="2370217"/>
            <a:chExt cx="12192000" cy="1871998"/>
          </a:xfrm>
          <a:solidFill>
            <a:srgbClr val="B87586"/>
          </a:solidFill>
        </p:grpSpPr>
        <p:sp>
          <p:nvSpPr>
            <p:cNvPr id="12" name="Rectangle 5"/>
            <p:cNvSpPr/>
            <p:nvPr/>
          </p:nvSpPr>
          <p:spPr bwMode="auto">
            <a:xfrm>
              <a:off x="1" y="2370217"/>
              <a:ext cx="12192000" cy="187199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Block Arc 28"/>
            <p:cNvSpPr/>
            <p:nvPr/>
          </p:nvSpPr>
          <p:spPr bwMode="auto">
            <a:xfrm rot="16199999" flipH="1">
              <a:off x="640835" y="2374913"/>
              <a:ext cx="105128" cy="551730"/>
            </a:xfrm>
            <a:custGeom>
              <a:avLst/>
              <a:gdLst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57233 w 559416"/>
                <a:gd name="connsiteY7" fmla="*/ 252029 h 288032"/>
                <a:gd name="connsiteX8" fmla="*/ 0 w 559416"/>
                <a:gd name="connsiteY8" fmla="*/ 252029 h 288032"/>
                <a:gd name="connsiteX9" fmla="*/ 162302 w 559416"/>
                <a:gd name="connsiteY9" fmla="*/ 32421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62302 w 559416"/>
                <a:gd name="connsiteY9" fmla="*/ 32421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88869 w 559416"/>
                <a:gd name="connsiteY6" fmla="*/ 153435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92764 w 559416"/>
                <a:gd name="connsiteY7" fmla="*/ 252031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92764 w 559416"/>
                <a:gd name="connsiteY7" fmla="*/ 252031 h 288032"/>
                <a:gd name="connsiteX8" fmla="*/ 0 w 559416"/>
                <a:gd name="connsiteY8" fmla="*/ 252029 h 288032"/>
                <a:gd name="connsiteX9" fmla="*/ 270484 w 559416"/>
                <a:gd name="connsiteY9" fmla="*/ 2288 h 288032"/>
                <a:gd name="connsiteX10" fmla="*/ 276008 w 559416"/>
                <a:gd name="connsiteY10" fmla="*/ 0 h 288032"/>
                <a:gd name="connsiteX11" fmla="*/ 519878 w 559416"/>
                <a:gd name="connsiteY11" fmla="*/ 0 h 288032"/>
                <a:gd name="connsiteX12" fmla="*/ 559416 w 559416"/>
                <a:gd name="connsiteY12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92764 w 559416"/>
                <a:gd name="connsiteY7" fmla="*/ 252031 h 288032"/>
                <a:gd name="connsiteX8" fmla="*/ 0 w 559416"/>
                <a:gd name="connsiteY8" fmla="*/ 252029 h 288032"/>
                <a:gd name="connsiteX9" fmla="*/ 270484 w 559416"/>
                <a:gd name="connsiteY9" fmla="*/ 2288 h 288032"/>
                <a:gd name="connsiteX10" fmla="*/ 276008 w 559416"/>
                <a:gd name="connsiteY10" fmla="*/ 0 h 288032"/>
                <a:gd name="connsiteX11" fmla="*/ 519878 w 559416"/>
                <a:gd name="connsiteY11" fmla="*/ 0 h 288032"/>
                <a:gd name="connsiteX12" fmla="*/ 559416 w 559416"/>
                <a:gd name="connsiteY12" fmla="*/ 39538 h 288032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171903 w 559416"/>
                <a:gd name="connsiteY6" fmla="*/ 167008 h 291425"/>
                <a:gd name="connsiteX7" fmla="*/ 92764 w 559416"/>
                <a:gd name="connsiteY7" fmla="*/ 255424 h 291425"/>
                <a:gd name="connsiteX8" fmla="*/ 0 w 559416"/>
                <a:gd name="connsiteY8" fmla="*/ 255422 h 291425"/>
                <a:gd name="connsiteX9" fmla="*/ 270484 w 559416"/>
                <a:gd name="connsiteY9" fmla="*/ 5681 h 291425"/>
                <a:gd name="connsiteX10" fmla="*/ 313330 w 559416"/>
                <a:gd name="connsiteY10" fmla="*/ 0 h 291425"/>
                <a:gd name="connsiteX11" fmla="*/ 519878 w 559416"/>
                <a:gd name="connsiteY11" fmla="*/ 3393 h 291425"/>
                <a:gd name="connsiteX12" fmla="*/ 559416 w 559416"/>
                <a:gd name="connsiteY12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171903 w 559416"/>
                <a:gd name="connsiteY6" fmla="*/ 167008 h 291425"/>
                <a:gd name="connsiteX7" fmla="*/ 92764 w 559416"/>
                <a:gd name="connsiteY7" fmla="*/ 255424 h 291425"/>
                <a:gd name="connsiteX8" fmla="*/ 0 w 559416"/>
                <a:gd name="connsiteY8" fmla="*/ 255422 h 291425"/>
                <a:gd name="connsiteX9" fmla="*/ 270484 w 559416"/>
                <a:gd name="connsiteY9" fmla="*/ 5681 h 291425"/>
                <a:gd name="connsiteX10" fmla="*/ 313330 w 559416"/>
                <a:gd name="connsiteY10" fmla="*/ 0 h 291425"/>
                <a:gd name="connsiteX11" fmla="*/ 519878 w 559416"/>
                <a:gd name="connsiteY11" fmla="*/ 3393 h 291425"/>
                <a:gd name="connsiteX12" fmla="*/ 559416 w 559416"/>
                <a:gd name="connsiteY12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92764 w 559416"/>
                <a:gd name="connsiteY6" fmla="*/ 255424 h 291425"/>
                <a:gd name="connsiteX7" fmla="*/ 0 w 559416"/>
                <a:gd name="connsiteY7" fmla="*/ 255422 h 291425"/>
                <a:gd name="connsiteX8" fmla="*/ 270484 w 559416"/>
                <a:gd name="connsiteY8" fmla="*/ 5681 h 291425"/>
                <a:gd name="connsiteX9" fmla="*/ 313330 w 559416"/>
                <a:gd name="connsiteY9" fmla="*/ 0 h 291425"/>
                <a:gd name="connsiteX10" fmla="*/ 519878 w 559416"/>
                <a:gd name="connsiteY10" fmla="*/ 3393 h 291425"/>
                <a:gd name="connsiteX11" fmla="*/ 559416 w 559416"/>
                <a:gd name="connsiteY11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92764 w 559416"/>
                <a:gd name="connsiteY6" fmla="*/ 255424 h 291425"/>
                <a:gd name="connsiteX7" fmla="*/ 0 w 559416"/>
                <a:gd name="connsiteY7" fmla="*/ 255422 h 291425"/>
                <a:gd name="connsiteX8" fmla="*/ 270484 w 559416"/>
                <a:gd name="connsiteY8" fmla="*/ 5681 h 291425"/>
                <a:gd name="connsiteX9" fmla="*/ 313330 w 559416"/>
                <a:gd name="connsiteY9" fmla="*/ 0 h 291425"/>
                <a:gd name="connsiteX10" fmla="*/ 519878 w 559416"/>
                <a:gd name="connsiteY10" fmla="*/ 3393 h 291425"/>
                <a:gd name="connsiteX11" fmla="*/ 559416 w 559416"/>
                <a:gd name="connsiteY11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92764 w 559416"/>
                <a:gd name="connsiteY6" fmla="*/ 255424 h 291425"/>
                <a:gd name="connsiteX7" fmla="*/ 0 w 559416"/>
                <a:gd name="connsiteY7" fmla="*/ 255422 h 291425"/>
                <a:gd name="connsiteX8" fmla="*/ 270484 w 559416"/>
                <a:gd name="connsiteY8" fmla="*/ 5681 h 291425"/>
                <a:gd name="connsiteX9" fmla="*/ 313330 w 559416"/>
                <a:gd name="connsiteY9" fmla="*/ 0 h 291425"/>
                <a:gd name="connsiteX10" fmla="*/ 519878 w 559416"/>
                <a:gd name="connsiteY10" fmla="*/ 3393 h 291425"/>
                <a:gd name="connsiteX11" fmla="*/ 559416 w 559416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5 w 542451"/>
                <a:gd name="connsiteY5" fmla="*/ 137802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5 w 542451"/>
                <a:gd name="connsiteY5" fmla="*/ 137802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5 w 542451"/>
                <a:gd name="connsiteY5" fmla="*/ 137802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4 w 542451"/>
                <a:gd name="connsiteY5" fmla="*/ 164947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610313 w 610313"/>
                <a:gd name="connsiteY0" fmla="*/ 42931 h 291425"/>
                <a:gd name="connsiteX1" fmla="*/ 610313 w 610313"/>
                <a:gd name="connsiteY1" fmla="*/ 251887 h 291425"/>
                <a:gd name="connsiteX2" fmla="*/ 570775 w 610313"/>
                <a:gd name="connsiteY2" fmla="*/ 291425 h 291425"/>
                <a:gd name="connsiteX3" fmla="*/ 326905 w 610313"/>
                <a:gd name="connsiteY3" fmla="*/ 291425 h 291425"/>
                <a:gd name="connsiteX4" fmla="*/ 287367 w 610313"/>
                <a:gd name="connsiteY4" fmla="*/ 251887 h 291425"/>
                <a:gd name="connsiteX5" fmla="*/ 287366 w 610313"/>
                <a:gd name="connsiteY5" fmla="*/ 164947 h 291425"/>
                <a:gd name="connsiteX6" fmla="*/ 143661 w 610313"/>
                <a:gd name="connsiteY6" fmla="*/ 255424 h 291425"/>
                <a:gd name="connsiteX7" fmla="*/ 0 w 610313"/>
                <a:gd name="connsiteY7" fmla="*/ 238458 h 291425"/>
                <a:gd name="connsiteX8" fmla="*/ 321381 w 610313"/>
                <a:gd name="connsiteY8" fmla="*/ 5681 h 291425"/>
                <a:gd name="connsiteX9" fmla="*/ 364227 w 610313"/>
                <a:gd name="connsiteY9" fmla="*/ 0 h 291425"/>
                <a:gd name="connsiteX10" fmla="*/ 570775 w 610313"/>
                <a:gd name="connsiteY10" fmla="*/ 3393 h 291425"/>
                <a:gd name="connsiteX11" fmla="*/ 610313 w 610313"/>
                <a:gd name="connsiteY11" fmla="*/ 42931 h 291425"/>
                <a:gd name="connsiteX0" fmla="*/ 610313 w 610313"/>
                <a:gd name="connsiteY0" fmla="*/ 42931 h 291425"/>
                <a:gd name="connsiteX1" fmla="*/ 610313 w 610313"/>
                <a:gd name="connsiteY1" fmla="*/ 251887 h 291425"/>
                <a:gd name="connsiteX2" fmla="*/ 570775 w 610313"/>
                <a:gd name="connsiteY2" fmla="*/ 291425 h 291425"/>
                <a:gd name="connsiteX3" fmla="*/ 326905 w 610313"/>
                <a:gd name="connsiteY3" fmla="*/ 291425 h 291425"/>
                <a:gd name="connsiteX4" fmla="*/ 287367 w 610313"/>
                <a:gd name="connsiteY4" fmla="*/ 251887 h 291425"/>
                <a:gd name="connsiteX5" fmla="*/ 287366 w 610313"/>
                <a:gd name="connsiteY5" fmla="*/ 164947 h 291425"/>
                <a:gd name="connsiteX6" fmla="*/ 106338 w 610313"/>
                <a:gd name="connsiteY6" fmla="*/ 252031 h 291425"/>
                <a:gd name="connsiteX7" fmla="*/ 0 w 610313"/>
                <a:gd name="connsiteY7" fmla="*/ 238458 h 291425"/>
                <a:gd name="connsiteX8" fmla="*/ 321381 w 610313"/>
                <a:gd name="connsiteY8" fmla="*/ 5681 h 291425"/>
                <a:gd name="connsiteX9" fmla="*/ 364227 w 610313"/>
                <a:gd name="connsiteY9" fmla="*/ 0 h 291425"/>
                <a:gd name="connsiteX10" fmla="*/ 570775 w 610313"/>
                <a:gd name="connsiteY10" fmla="*/ 3393 h 291425"/>
                <a:gd name="connsiteX11" fmla="*/ 610313 w 610313"/>
                <a:gd name="connsiteY11" fmla="*/ 42931 h 291425"/>
                <a:gd name="connsiteX0" fmla="*/ 610313 w 610313"/>
                <a:gd name="connsiteY0" fmla="*/ 42931 h 291425"/>
                <a:gd name="connsiteX1" fmla="*/ 610313 w 610313"/>
                <a:gd name="connsiteY1" fmla="*/ 251887 h 291425"/>
                <a:gd name="connsiteX2" fmla="*/ 570775 w 610313"/>
                <a:gd name="connsiteY2" fmla="*/ 291425 h 291425"/>
                <a:gd name="connsiteX3" fmla="*/ 326905 w 610313"/>
                <a:gd name="connsiteY3" fmla="*/ 291425 h 291425"/>
                <a:gd name="connsiteX4" fmla="*/ 287367 w 610313"/>
                <a:gd name="connsiteY4" fmla="*/ 251887 h 291425"/>
                <a:gd name="connsiteX5" fmla="*/ 287366 w 610313"/>
                <a:gd name="connsiteY5" fmla="*/ 164947 h 291425"/>
                <a:gd name="connsiteX6" fmla="*/ 136875 w 610313"/>
                <a:gd name="connsiteY6" fmla="*/ 241852 h 291425"/>
                <a:gd name="connsiteX7" fmla="*/ 0 w 610313"/>
                <a:gd name="connsiteY7" fmla="*/ 238458 h 291425"/>
                <a:gd name="connsiteX8" fmla="*/ 321381 w 610313"/>
                <a:gd name="connsiteY8" fmla="*/ 5681 h 291425"/>
                <a:gd name="connsiteX9" fmla="*/ 364227 w 610313"/>
                <a:gd name="connsiteY9" fmla="*/ 0 h 291425"/>
                <a:gd name="connsiteX10" fmla="*/ 570775 w 610313"/>
                <a:gd name="connsiteY10" fmla="*/ 3393 h 291425"/>
                <a:gd name="connsiteX11" fmla="*/ 610313 w 61031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102945 w 576383"/>
                <a:gd name="connsiteY6" fmla="*/ 241852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126696 w 620492"/>
                <a:gd name="connsiteY6" fmla="*/ 238459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99552 w 620492"/>
                <a:gd name="connsiteY6" fmla="*/ 235066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109731 w 620492"/>
                <a:gd name="connsiteY6" fmla="*/ 238459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03527 w 603527"/>
                <a:gd name="connsiteY0" fmla="*/ 42931 h 291425"/>
                <a:gd name="connsiteX1" fmla="*/ 603527 w 603527"/>
                <a:gd name="connsiteY1" fmla="*/ 251887 h 291425"/>
                <a:gd name="connsiteX2" fmla="*/ 563989 w 603527"/>
                <a:gd name="connsiteY2" fmla="*/ 291425 h 291425"/>
                <a:gd name="connsiteX3" fmla="*/ 320119 w 603527"/>
                <a:gd name="connsiteY3" fmla="*/ 291425 h 291425"/>
                <a:gd name="connsiteX4" fmla="*/ 280581 w 603527"/>
                <a:gd name="connsiteY4" fmla="*/ 251887 h 291425"/>
                <a:gd name="connsiteX5" fmla="*/ 280580 w 603527"/>
                <a:gd name="connsiteY5" fmla="*/ 164947 h 291425"/>
                <a:gd name="connsiteX6" fmla="*/ 92766 w 603527"/>
                <a:gd name="connsiteY6" fmla="*/ 238459 h 291425"/>
                <a:gd name="connsiteX7" fmla="*/ 0 w 603527"/>
                <a:gd name="connsiteY7" fmla="*/ 167205 h 291425"/>
                <a:gd name="connsiteX8" fmla="*/ 314595 w 603527"/>
                <a:gd name="connsiteY8" fmla="*/ 5681 h 291425"/>
                <a:gd name="connsiteX9" fmla="*/ 357441 w 603527"/>
                <a:gd name="connsiteY9" fmla="*/ 0 h 291425"/>
                <a:gd name="connsiteX10" fmla="*/ 563989 w 603527"/>
                <a:gd name="connsiteY10" fmla="*/ 3393 h 291425"/>
                <a:gd name="connsiteX11" fmla="*/ 603527 w 603527"/>
                <a:gd name="connsiteY11" fmla="*/ 42931 h 291425"/>
                <a:gd name="connsiteX0" fmla="*/ 603527 w 603527"/>
                <a:gd name="connsiteY0" fmla="*/ 42931 h 291425"/>
                <a:gd name="connsiteX1" fmla="*/ 603527 w 603527"/>
                <a:gd name="connsiteY1" fmla="*/ 251887 h 291425"/>
                <a:gd name="connsiteX2" fmla="*/ 563989 w 603527"/>
                <a:gd name="connsiteY2" fmla="*/ 291425 h 291425"/>
                <a:gd name="connsiteX3" fmla="*/ 320119 w 603527"/>
                <a:gd name="connsiteY3" fmla="*/ 291425 h 291425"/>
                <a:gd name="connsiteX4" fmla="*/ 280581 w 603527"/>
                <a:gd name="connsiteY4" fmla="*/ 251887 h 291425"/>
                <a:gd name="connsiteX5" fmla="*/ 280580 w 603527"/>
                <a:gd name="connsiteY5" fmla="*/ 164947 h 291425"/>
                <a:gd name="connsiteX6" fmla="*/ 92766 w 603527"/>
                <a:gd name="connsiteY6" fmla="*/ 238459 h 291425"/>
                <a:gd name="connsiteX7" fmla="*/ 0 w 603527"/>
                <a:gd name="connsiteY7" fmla="*/ 167205 h 291425"/>
                <a:gd name="connsiteX8" fmla="*/ 314595 w 603527"/>
                <a:gd name="connsiteY8" fmla="*/ 5681 h 291425"/>
                <a:gd name="connsiteX9" fmla="*/ 357441 w 603527"/>
                <a:gd name="connsiteY9" fmla="*/ 0 h 291425"/>
                <a:gd name="connsiteX10" fmla="*/ 563989 w 603527"/>
                <a:gd name="connsiteY10" fmla="*/ 3393 h 291425"/>
                <a:gd name="connsiteX11" fmla="*/ 603527 w 603527"/>
                <a:gd name="connsiteY11" fmla="*/ 42931 h 29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3527" h="291425" extrusionOk="0">
                  <a:moveTo>
                    <a:pt x="603527" y="42931"/>
                  </a:moveTo>
                  <a:lnTo>
                    <a:pt x="603527" y="251887"/>
                  </a:lnTo>
                  <a:cubicBezTo>
                    <a:pt x="603527" y="273723"/>
                    <a:pt x="585825" y="291425"/>
                    <a:pt x="563989" y="291425"/>
                  </a:cubicBezTo>
                  <a:lnTo>
                    <a:pt x="320119" y="291425"/>
                  </a:lnTo>
                  <a:cubicBezTo>
                    <a:pt x="298283" y="291425"/>
                    <a:pt x="280581" y="273723"/>
                    <a:pt x="280581" y="251887"/>
                  </a:cubicBezTo>
                  <a:cubicBezTo>
                    <a:pt x="280581" y="222907"/>
                    <a:pt x="280580" y="193927"/>
                    <a:pt x="280580" y="164947"/>
                  </a:cubicBezTo>
                  <a:cubicBezTo>
                    <a:pt x="202342" y="172323"/>
                    <a:pt x="162713" y="174749"/>
                    <a:pt x="92766" y="238459"/>
                  </a:cubicBezTo>
                  <a:lnTo>
                    <a:pt x="0" y="167205"/>
                  </a:lnTo>
                  <a:cubicBezTo>
                    <a:pt x="66941" y="33973"/>
                    <a:pt x="217699" y="13756"/>
                    <a:pt x="314595" y="5681"/>
                  </a:cubicBezTo>
                  <a:cubicBezTo>
                    <a:pt x="316213" y="3537"/>
                    <a:pt x="355471" y="0"/>
                    <a:pt x="357441" y="0"/>
                  </a:cubicBezTo>
                  <a:lnTo>
                    <a:pt x="563989" y="3393"/>
                  </a:lnTo>
                  <a:cubicBezTo>
                    <a:pt x="585825" y="3393"/>
                    <a:pt x="603527" y="21095"/>
                    <a:pt x="603527" y="42931"/>
                  </a:cubicBezTo>
                  <a:close/>
                </a:path>
              </a:pathLst>
            </a:custGeom>
            <a:grpFill/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ko-KR" sz="1800" b="0" i="0" u="none" strike="noStrike" cap="none" spc="0">
                <a:ln>
                  <a:noFill/>
                </a:ln>
                <a:solidFill>
                  <a:srgbClr val="FFFFFF"/>
                </a:solidFill>
                <a:latin typeface="Arial"/>
                <a:ea typeface="굴림"/>
                <a:cs typeface="Arial"/>
              </a:endParaRPr>
            </a:p>
          </p:txBody>
        </p:sp>
        <p:sp>
          <p:nvSpPr>
            <p:cNvPr id="17" name="Block Arc 28"/>
            <p:cNvSpPr/>
            <p:nvPr/>
          </p:nvSpPr>
          <p:spPr bwMode="auto">
            <a:xfrm rot="16199999" flipH="1">
              <a:off x="1415332" y="2375591"/>
              <a:ext cx="105128" cy="551717"/>
            </a:xfrm>
            <a:custGeom>
              <a:avLst/>
              <a:gdLst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57233 w 559416"/>
                <a:gd name="connsiteY7" fmla="*/ 252029 h 288032"/>
                <a:gd name="connsiteX8" fmla="*/ 0 w 559416"/>
                <a:gd name="connsiteY8" fmla="*/ 252029 h 288032"/>
                <a:gd name="connsiteX9" fmla="*/ 162302 w 559416"/>
                <a:gd name="connsiteY9" fmla="*/ 32421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62302 w 559416"/>
                <a:gd name="connsiteY9" fmla="*/ 32421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88869 w 559416"/>
                <a:gd name="connsiteY6" fmla="*/ 153435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92764 w 559416"/>
                <a:gd name="connsiteY7" fmla="*/ 252031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92764 w 559416"/>
                <a:gd name="connsiteY7" fmla="*/ 252031 h 288032"/>
                <a:gd name="connsiteX8" fmla="*/ 0 w 559416"/>
                <a:gd name="connsiteY8" fmla="*/ 252029 h 288032"/>
                <a:gd name="connsiteX9" fmla="*/ 270484 w 559416"/>
                <a:gd name="connsiteY9" fmla="*/ 2288 h 288032"/>
                <a:gd name="connsiteX10" fmla="*/ 276008 w 559416"/>
                <a:gd name="connsiteY10" fmla="*/ 0 h 288032"/>
                <a:gd name="connsiteX11" fmla="*/ 519878 w 559416"/>
                <a:gd name="connsiteY11" fmla="*/ 0 h 288032"/>
                <a:gd name="connsiteX12" fmla="*/ 559416 w 559416"/>
                <a:gd name="connsiteY12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92764 w 559416"/>
                <a:gd name="connsiteY7" fmla="*/ 252031 h 288032"/>
                <a:gd name="connsiteX8" fmla="*/ 0 w 559416"/>
                <a:gd name="connsiteY8" fmla="*/ 252029 h 288032"/>
                <a:gd name="connsiteX9" fmla="*/ 270484 w 559416"/>
                <a:gd name="connsiteY9" fmla="*/ 2288 h 288032"/>
                <a:gd name="connsiteX10" fmla="*/ 276008 w 559416"/>
                <a:gd name="connsiteY10" fmla="*/ 0 h 288032"/>
                <a:gd name="connsiteX11" fmla="*/ 519878 w 559416"/>
                <a:gd name="connsiteY11" fmla="*/ 0 h 288032"/>
                <a:gd name="connsiteX12" fmla="*/ 559416 w 559416"/>
                <a:gd name="connsiteY12" fmla="*/ 39538 h 288032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171903 w 559416"/>
                <a:gd name="connsiteY6" fmla="*/ 167008 h 291425"/>
                <a:gd name="connsiteX7" fmla="*/ 92764 w 559416"/>
                <a:gd name="connsiteY7" fmla="*/ 255424 h 291425"/>
                <a:gd name="connsiteX8" fmla="*/ 0 w 559416"/>
                <a:gd name="connsiteY8" fmla="*/ 255422 h 291425"/>
                <a:gd name="connsiteX9" fmla="*/ 270484 w 559416"/>
                <a:gd name="connsiteY9" fmla="*/ 5681 h 291425"/>
                <a:gd name="connsiteX10" fmla="*/ 313330 w 559416"/>
                <a:gd name="connsiteY10" fmla="*/ 0 h 291425"/>
                <a:gd name="connsiteX11" fmla="*/ 519878 w 559416"/>
                <a:gd name="connsiteY11" fmla="*/ 3393 h 291425"/>
                <a:gd name="connsiteX12" fmla="*/ 559416 w 559416"/>
                <a:gd name="connsiteY12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171903 w 559416"/>
                <a:gd name="connsiteY6" fmla="*/ 167008 h 291425"/>
                <a:gd name="connsiteX7" fmla="*/ 92764 w 559416"/>
                <a:gd name="connsiteY7" fmla="*/ 255424 h 291425"/>
                <a:gd name="connsiteX8" fmla="*/ 0 w 559416"/>
                <a:gd name="connsiteY8" fmla="*/ 255422 h 291425"/>
                <a:gd name="connsiteX9" fmla="*/ 270484 w 559416"/>
                <a:gd name="connsiteY9" fmla="*/ 5681 h 291425"/>
                <a:gd name="connsiteX10" fmla="*/ 313330 w 559416"/>
                <a:gd name="connsiteY10" fmla="*/ 0 h 291425"/>
                <a:gd name="connsiteX11" fmla="*/ 519878 w 559416"/>
                <a:gd name="connsiteY11" fmla="*/ 3393 h 291425"/>
                <a:gd name="connsiteX12" fmla="*/ 559416 w 559416"/>
                <a:gd name="connsiteY12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92764 w 559416"/>
                <a:gd name="connsiteY6" fmla="*/ 255424 h 291425"/>
                <a:gd name="connsiteX7" fmla="*/ 0 w 559416"/>
                <a:gd name="connsiteY7" fmla="*/ 255422 h 291425"/>
                <a:gd name="connsiteX8" fmla="*/ 270484 w 559416"/>
                <a:gd name="connsiteY8" fmla="*/ 5681 h 291425"/>
                <a:gd name="connsiteX9" fmla="*/ 313330 w 559416"/>
                <a:gd name="connsiteY9" fmla="*/ 0 h 291425"/>
                <a:gd name="connsiteX10" fmla="*/ 519878 w 559416"/>
                <a:gd name="connsiteY10" fmla="*/ 3393 h 291425"/>
                <a:gd name="connsiteX11" fmla="*/ 559416 w 559416"/>
                <a:gd name="connsiteY11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92764 w 559416"/>
                <a:gd name="connsiteY6" fmla="*/ 255424 h 291425"/>
                <a:gd name="connsiteX7" fmla="*/ 0 w 559416"/>
                <a:gd name="connsiteY7" fmla="*/ 255422 h 291425"/>
                <a:gd name="connsiteX8" fmla="*/ 270484 w 559416"/>
                <a:gd name="connsiteY8" fmla="*/ 5681 h 291425"/>
                <a:gd name="connsiteX9" fmla="*/ 313330 w 559416"/>
                <a:gd name="connsiteY9" fmla="*/ 0 h 291425"/>
                <a:gd name="connsiteX10" fmla="*/ 519878 w 559416"/>
                <a:gd name="connsiteY10" fmla="*/ 3393 h 291425"/>
                <a:gd name="connsiteX11" fmla="*/ 559416 w 559416"/>
                <a:gd name="connsiteY11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92764 w 559416"/>
                <a:gd name="connsiteY6" fmla="*/ 255424 h 291425"/>
                <a:gd name="connsiteX7" fmla="*/ 0 w 559416"/>
                <a:gd name="connsiteY7" fmla="*/ 255422 h 291425"/>
                <a:gd name="connsiteX8" fmla="*/ 270484 w 559416"/>
                <a:gd name="connsiteY8" fmla="*/ 5681 h 291425"/>
                <a:gd name="connsiteX9" fmla="*/ 313330 w 559416"/>
                <a:gd name="connsiteY9" fmla="*/ 0 h 291425"/>
                <a:gd name="connsiteX10" fmla="*/ 519878 w 559416"/>
                <a:gd name="connsiteY10" fmla="*/ 3393 h 291425"/>
                <a:gd name="connsiteX11" fmla="*/ 559416 w 559416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5 w 542451"/>
                <a:gd name="connsiteY5" fmla="*/ 137802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5 w 542451"/>
                <a:gd name="connsiteY5" fmla="*/ 137802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5 w 542451"/>
                <a:gd name="connsiteY5" fmla="*/ 137802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4 w 542451"/>
                <a:gd name="connsiteY5" fmla="*/ 164947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610313 w 610313"/>
                <a:gd name="connsiteY0" fmla="*/ 42931 h 291425"/>
                <a:gd name="connsiteX1" fmla="*/ 610313 w 610313"/>
                <a:gd name="connsiteY1" fmla="*/ 251887 h 291425"/>
                <a:gd name="connsiteX2" fmla="*/ 570775 w 610313"/>
                <a:gd name="connsiteY2" fmla="*/ 291425 h 291425"/>
                <a:gd name="connsiteX3" fmla="*/ 326905 w 610313"/>
                <a:gd name="connsiteY3" fmla="*/ 291425 h 291425"/>
                <a:gd name="connsiteX4" fmla="*/ 287367 w 610313"/>
                <a:gd name="connsiteY4" fmla="*/ 251887 h 291425"/>
                <a:gd name="connsiteX5" fmla="*/ 287366 w 610313"/>
                <a:gd name="connsiteY5" fmla="*/ 164947 h 291425"/>
                <a:gd name="connsiteX6" fmla="*/ 143661 w 610313"/>
                <a:gd name="connsiteY6" fmla="*/ 255424 h 291425"/>
                <a:gd name="connsiteX7" fmla="*/ 0 w 610313"/>
                <a:gd name="connsiteY7" fmla="*/ 238458 h 291425"/>
                <a:gd name="connsiteX8" fmla="*/ 321381 w 610313"/>
                <a:gd name="connsiteY8" fmla="*/ 5681 h 291425"/>
                <a:gd name="connsiteX9" fmla="*/ 364227 w 610313"/>
                <a:gd name="connsiteY9" fmla="*/ 0 h 291425"/>
                <a:gd name="connsiteX10" fmla="*/ 570775 w 610313"/>
                <a:gd name="connsiteY10" fmla="*/ 3393 h 291425"/>
                <a:gd name="connsiteX11" fmla="*/ 610313 w 610313"/>
                <a:gd name="connsiteY11" fmla="*/ 42931 h 291425"/>
                <a:gd name="connsiteX0" fmla="*/ 610313 w 610313"/>
                <a:gd name="connsiteY0" fmla="*/ 42931 h 291425"/>
                <a:gd name="connsiteX1" fmla="*/ 610313 w 610313"/>
                <a:gd name="connsiteY1" fmla="*/ 251887 h 291425"/>
                <a:gd name="connsiteX2" fmla="*/ 570775 w 610313"/>
                <a:gd name="connsiteY2" fmla="*/ 291425 h 291425"/>
                <a:gd name="connsiteX3" fmla="*/ 326905 w 610313"/>
                <a:gd name="connsiteY3" fmla="*/ 291425 h 291425"/>
                <a:gd name="connsiteX4" fmla="*/ 287367 w 610313"/>
                <a:gd name="connsiteY4" fmla="*/ 251887 h 291425"/>
                <a:gd name="connsiteX5" fmla="*/ 287366 w 610313"/>
                <a:gd name="connsiteY5" fmla="*/ 164947 h 291425"/>
                <a:gd name="connsiteX6" fmla="*/ 106338 w 610313"/>
                <a:gd name="connsiteY6" fmla="*/ 252031 h 291425"/>
                <a:gd name="connsiteX7" fmla="*/ 0 w 610313"/>
                <a:gd name="connsiteY7" fmla="*/ 238458 h 291425"/>
                <a:gd name="connsiteX8" fmla="*/ 321381 w 610313"/>
                <a:gd name="connsiteY8" fmla="*/ 5681 h 291425"/>
                <a:gd name="connsiteX9" fmla="*/ 364227 w 610313"/>
                <a:gd name="connsiteY9" fmla="*/ 0 h 291425"/>
                <a:gd name="connsiteX10" fmla="*/ 570775 w 610313"/>
                <a:gd name="connsiteY10" fmla="*/ 3393 h 291425"/>
                <a:gd name="connsiteX11" fmla="*/ 610313 w 610313"/>
                <a:gd name="connsiteY11" fmla="*/ 42931 h 291425"/>
                <a:gd name="connsiteX0" fmla="*/ 610313 w 610313"/>
                <a:gd name="connsiteY0" fmla="*/ 42931 h 291425"/>
                <a:gd name="connsiteX1" fmla="*/ 610313 w 610313"/>
                <a:gd name="connsiteY1" fmla="*/ 251887 h 291425"/>
                <a:gd name="connsiteX2" fmla="*/ 570775 w 610313"/>
                <a:gd name="connsiteY2" fmla="*/ 291425 h 291425"/>
                <a:gd name="connsiteX3" fmla="*/ 326905 w 610313"/>
                <a:gd name="connsiteY3" fmla="*/ 291425 h 291425"/>
                <a:gd name="connsiteX4" fmla="*/ 287367 w 610313"/>
                <a:gd name="connsiteY4" fmla="*/ 251887 h 291425"/>
                <a:gd name="connsiteX5" fmla="*/ 287366 w 610313"/>
                <a:gd name="connsiteY5" fmla="*/ 164947 h 291425"/>
                <a:gd name="connsiteX6" fmla="*/ 136875 w 610313"/>
                <a:gd name="connsiteY6" fmla="*/ 241852 h 291425"/>
                <a:gd name="connsiteX7" fmla="*/ 0 w 610313"/>
                <a:gd name="connsiteY7" fmla="*/ 238458 h 291425"/>
                <a:gd name="connsiteX8" fmla="*/ 321381 w 610313"/>
                <a:gd name="connsiteY8" fmla="*/ 5681 h 291425"/>
                <a:gd name="connsiteX9" fmla="*/ 364227 w 610313"/>
                <a:gd name="connsiteY9" fmla="*/ 0 h 291425"/>
                <a:gd name="connsiteX10" fmla="*/ 570775 w 610313"/>
                <a:gd name="connsiteY10" fmla="*/ 3393 h 291425"/>
                <a:gd name="connsiteX11" fmla="*/ 610313 w 61031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102945 w 576383"/>
                <a:gd name="connsiteY6" fmla="*/ 241852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126696 w 620492"/>
                <a:gd name="connsiteY6" fmla="*/ 238459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99552 w 620492"/>
                <a:gd name="connsiteY6" fmla="*/ 235066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109731 w 620492"/>
                <a:gd name="connsiteY6" fmla="*/ 238459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03527 w 603527"/>
                <a:gd name="connsiteY0" fmla="*/ 42931 h 291425"/>
                <a:gd name="connsiteX1" fmla="*/ 603527 w 603527"/>
                <a:gd name="connsiteY1" fmla="*/ 251887 h 291425"/>
                <a:gd name="connsiteX2" fmla="*/ 563989 w 603527"/>
                <a:gd name="connsiteY2" fmla="*/ 291425 h 291425"/>
                <a:gd name="connsiteX3" fmla="*/ 320119 w 603527"/>
                <a:gd name="connsiteY3" fmla="*/ 291425 h 291425"/>
                <a:gd name="connsiteX4" fmla="*/ 280581 w 603527"/>
                <a:gd name="connsiteY4" fmla="*/ 251887 h 291425"/>
                <a:gd name="connsiteX5" fmla="*/ 280580 w 603527"/>
                <a:gd name="connsiteY5" fmla="*/ 164947 h 291425"/>
                <a:gd name="connsiteX6" fmla="*/ 92766 w 603527"/>
                <a:gd name="connsiteY6" fmla="*/ 238459 h 291425"/>
                <a:gd name="connsiteX7" fmla="*/ 0 w 603527"/>
                <a:gd name="connsiteY7" fmla="*/ 167205 h 291425"/>
                <a:gd name="connsiteX8" fmla="*/ 314595 w 603527"/>
                <a:gd name="connsiteY8" fmla="*/ 5681 h 291425"/>
                <a:gd name="connsiteX9" fmla="*/ 357441 w 603527"/>
                <a:gd name="connsiteY9" fmla="*/ 0 h 291425"/>
                <a:gd name="connsiteX10" fmla="*/ 563989 w 603527"/>
                <a:gd name="connsiteY10" fmla="*/ 3393 h 291425"/>
                <a:gd name="connsiteX11" fmla="*/ 603527 w 603527"/>
                <a:gd name="connsiteY11" fmla="*/ 42931 h 291425"/>
                <a:gd name="connsiteX0" fmla="*/ 603527 w 603527"/>
                <a:gd name="connsiteY0" fmla="*/ 42931 h 291425"/>
                <a:gd name="connsiteX1" fmla="*/ 603527 w 603527"/>
                <a:gd name="connsiteY1" fmla="*/ 251887 h 291425"/>
                <a:gd name="connsiteX2" fmla="*/ 563989 w 603527"/>
                <a:gd name="connsiteY2" fmla="*/ 291425 h 291425"/>
                <a:gd name="connsiteX3" fmla="*/ 320119 w 603527"/>
                <a:gd name="connsiteY3" fmla="*/ 291425 h 291425"/>
                <a:gd name="connsiteX4" fmla="*/ 280581 w 603527"/>
                <a:gd name="connsiteY4" fmla="*/ 251887 h 291425"/>
                <a:gd name="connsiteX5" fmla="*/ 280580 w 603527"/>
                <a:gd name="connsiteY5" fmla="*/ 164947 h 291425"/>
                <a:gd name="connsiteX6" fmla="*/ 92766 w 603527"/>
                <a:gd name="connsiteY6" fmla="*/ 238459 h 291425"/>
                <a:gd name="connsiteX7" fmla="*/ 0 w 603527"/>
                <a:gd name="connsiteY7" fmla="*/ 167205 h 291425"/>
                <a:gd name="connsiteX8" fmla="*/ 314595 w 603527"/>
                <a:gd name="connsiteY8" fmla="*/ 5681 h 291425"/>
                <a:gd name="connsiteX9" fmla="*/ 357441 w 603527"/>
                <a:gd name="connsiteY9" fmla="*/ 0 h 291425"/>
                <a:gd name="connsiteX10" fmla="*/ 563989 w 603527"/>
                <a:gd name="connsiteY10" fmla="*/ 3393 h 291425"/>
                <a:gd name="connsiteX11" fmla="*/ 603527 w 603527"/>
                <a:gd name="connsiteY11" fmla="*/ 42931 h 29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3527" h="291425" extrusionOk="0">
                  <a:moveTo>
                    <a:pt x="603527" y="42931"/>
                  </a:moveTo>
                  <a:lnTo>
                    <a:pt x="603527" y="251887"/>
                  </a:lnTo>
                  <a:cubicBezTo>
                    <a:pt x="603527" y="273723"/>
                    <a:pt x="585825" y="291425"/>
                    <a:pt x="563989" y="291425"/>
                  </a:cubicBezTo>
                  <a:lnTo>
                    <a:pt x="320119" y="291425"/>
                  </a:lnTo>
                  <a:cubicBezTo>
                    <a:pt x="298283" y="291425"/>
                    <a:pt x="280581" y="273723"/>
                    <a:pt x="280581" y="251887"/>
                  </a:cubicBezTo>
                  <a:cubicBezTo>
                    <a:pt x="280581" y="222907"/>
                    <a:pt x="280580" y="193927"/>
                    <a:pt x="280580" y="164947"/>
                  </a:cubicBezTo>
                  <a:cubicBezTo>
                    <a:pt x="202342" y="172323"/>
                    <a:pt x="162713" y="174749"/>
                    <a:pt x="92766" y="238459"/>
                  </a:cubicBezTo>
                  <a:lnTo>
                    <a:pt x="0" y="167205"/>
                  </a:lnTo>
                  <a:cubicBezTo>
                    <a:pt x="66941" y="33973"/>
                    <a:pt x="217699" y="13756"/>
                    <a:pt x="314595" y="5681"/>
                  </a:cubicBezTo>
                  <a:cubicBezTo>
                    <a:pt x="316213" y="3537"/>
                    <a:pt x="355471" y="0"/>
                    <a:pt x="357441" y="0"/>
                  </a:cubicBezTo>
                  <a:lnTo>
                    <a:pt x="563989" y="3393"/>
                  </a:lnTo>
                  <a:cubicBezTo>
                    <a:pt x="585825" y="3393"/>
                    <a:pt x="603527" y="21095"/>
                    <a:pt x="603527" y="42931"/>
                  </a:cubicBezTo>
                  <a:close/>
                </a:path>
              </a:pathLst>
            </a:custGeom>
            <a:grpFill/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ko-KR" sz="1800" b="0" i="0" u="none" strike="noStrike" cap="none" spc="0">
                <a:ln>
                  <a:noFill/>
                </a:ln>
                <a:solidFill>
                  <a:srgbClr val="FFFFFF"/>
                </a:solidFill>
                <a:latin typeface="Arial"/>
                <a:ea typeface="굴림"/>
                <a:cs typeface="Arial"/>
              </a:endParaRPr>
            </a:p>
          </p:txBody>
        </p:sp>
      </p:grpSp>
      <p:sp>
        <p:nvSpPr>
          <p:cNvPr id="9" name="Rectangle 5"/>
          <p:cNvSpPr/>
          <p:nvPr userDrawn="1"/>
        </p:nvSpPr>
        <p:spPr bwMode="auto">
          <a:xfrm>
            <a:off x="347286" y="6305961"/>
            <a:ext cx="11520000" cy="43200"/>
          </a:xfrm>
          <a:prstGeom prst="rect">
            <a:avLst/>
          </a:prstGeom>
          <a:solidFill>
            <a:srgbClr val="B875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550">
              <a:solidFill>
                <a:schemeClr val="accent6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582998" y="6349160"/>
            <a:ext cx="2375827" cy="316227"/>
          </a:xfrm>
          <a:prstGeom prst="rect">
            <a:avLst/>
          </a:prstGeom>
        </p:spPr>
        <p:txBody>
          <a:bodyPr anchor="ctr"/>
          <a:lstStyle/>
          <a:p>
            <a:pPr algn="r">
              <a:defRPr/>
            </a:pPr>
            <a:fld id="{C06640EF-6D27-4ADA-9059-D7B787922D0A}" type="slidenum">
              <a:rPr lang="ru-RU" sz="1400" b="1">
                <a:latin typeface="Arial"/>
                <a:cs typeface="Arial"/>
              </a:rPr>
              <a:t>‹#›</a:t>
            </a:fld>
            <a:endParaRPr lang="ru-RU" sz="1400" b="1">
              <a:latin typeface="Arial"/>
              <a:cs typeface="Arial"/>
            </a:endParaRPr>
          </a:p>
        </p:txBody>
      </p:sp>
      <p:sp>
        <p:nvSpPr>
          <p:cNvPr id="13" name="Rectangle 5"/>
          <p:cNvSpPr/>
          <p:nvPr userDrawn="1"/>
        </p:nvSpPr>
        <p:spPr bwMode="auto">
          <a:xfrm>
            <a:off x="347287" y="1022844"/>
            <a:ext cx="1558940" cy="43200"/>
          </a:xfrm>
          <a:prstGeom prst="rect">
            <a:avLst/>
          </a:prstGeom>
          <a:solidFill>
            <a:srgbClr val="B875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550">
              <a:latin typeface="Arial"/>
              <a:cs typeface="Arial"/>
            </a:endParaRP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 bwMode="auto">
          <a:xfrm>
            <a:off x="347287" y="149411"/>
            <a:ext cx="6557121" cy="830232"/>
          </a:xfrm>
          <a:prstGeom prst="rect">
            <a:avLst/>
          </a:prstGeom>
        </p:spPr>
        <p:txBody>
          <a:bodyPr vert="horz"/>
          <a:lstStyle>
            <a:lvl1pPr>
              <a:defRPr sz="2400" b="1">
                <a:solidFill>
                  <a:srgbClr val="105899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15671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_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CD81761-BA80-B749-9CCB-E3FE59ED4D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1270" y="1637937"/>
            <a:ext cx="10044112" cy="4351337"/>
          </a:xfrm>
        </p:spPr>
        <p:txBody>
          <a:bodyPr/>
          <a:lstStyle>
            <a:lvl2pPr marL="266700" marR="0" indent="-266700" algn="l" defTabSz="6858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3">
                  <a:lumMod val="40000"/>
                  <a:lumOff val="60000"/>
                </a:schemeClr>
              </a:buClr>
              <a:buSzTx/>
              <a:buFont typeface="Systemschrift"/>
              <a:buChar char="●"/>
              <a:tabLst/>
              <a:defRPr/>
            </a:lvl2pPr>
          </a:lstStyle>
          <a:p>
            <a:pPr marL="266700" marR="0" lvl="1" indent="-266700" algn="l" defTabSz="6858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3">
                  <a:lumMod val="40000"/>
                  <a:lumOff val="60000"/>
                </a:schemeClr>
              </a:buClr>
              <a:buSzTx/>
              <a:buFont typeface="Systemschrift"/>
              <a:buChar char="●"/>
              <a:tabLst/>
              <a:defRPr/>
            </a:pPr>
            <a:r>
              <a:rPr lang="de-DE" dirty="0"/>
              <a:t>Text (</a:t>
            </a:r>
            <a:r>
              <a:rPr lang="de-DE" dirty="0" err="1"/>
              <a:t>Verdana</a:t>
            </a:r>
            <a:r>
              <a:rPr lang="de-DE" dirty="0"/>
              <a:t> Font </a:t>
            </a:r>
            <a:r>
              <a:rPr lang="de-DE" dirty="0" err="1"/>
              <a:t>size</a:t>
            </a:r>
            <a:r>
              <a:rPr lang="de-DE" dirty="0"/>
              <a:t> 14)</a:t>
            </a:r>
          </a:p>
          <a:p>
            <a:pPr lvl="1"/>
            <a:endParaRPr lang="de-DE" dirty="0"/>
          </a:p>
        </p:txBody>
      </p:sp>
      <p:sp>
        <p:nvSpPr>
          <p:cNvPr id="15" name="Text Box 17">
            <a:extLst>
              <a:ext uri="{FF2B5EF4-FFF2-40B4-BE49-F238E27FC236}">
                <a16:creationId xmlns:a16="http://schemas.microsoft.com/office/drawing/2014/main" id="{6607CCEA-D377-C543-9583-867219FF80F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4963" y="6514920"/>
            <a:ext cx="283731" cy="193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27000" rIns="0" bIns="27000" anchor="b" anchorCtr="0">
            <a:spAutoFit/>
          </a:bodyPr>
          <a:lstStyle/>
          <a:p>
            <a:pPr algn="r" defTabSz="685800">
              <a:spcBef>
                <a:spcPts val="0"/>
              </a:spcBef>
            </a:pPr>
            <a:fld id="{0D7D805D-F6E5-43ED-9D8A-77676030D49C}" type="slidenum">
              <a:rPr lang="de-DE" sz="900" b="0" i="0" noProof="0" smtClean="0">
                <a:solidFill>
                  <a:srgbClr val="00457D"/>
                </a:solidFill>
                <a:latin typeface="Verdana" panose="020B0604030504040204" pitchFamily="34" charset="0"/>
              </a:rPr>
              <a:pPr algn="r" defTabSz="685800">
                <a:spcBef>
                  <a:spcPts val="0"/>
                </a:spcBef>
              </a:pPr>
              <a:t>‹#›</a:t>
            </a:fld>
            <a:endParaRPr lang="de-DE" sz="900" b="0" i="0" noProof="0" dirty="0">
              <a:solidFill>
                <a:srgbClr val="00457D"/>
              </a:solidFill>
              <a:latin typeface="Verdana" panose="020B060403050404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E6C42D7-5B29-1043-80BB-DB3FAB3BD5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840" y="362759"/>
            <a:ext cx="10544425" cy="818686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 noProof="0" dirty="0"/>
              <a:t>Header (</a:t>
            </a:r>
            <a:r>
              <a:rPr lang="de-DE" noProof="0" dirty="0" err="1"/>
              <a:t>Verdana</a:t>
            </a:r>
            <a:r>
              <a:rPr lang="de-DE" noProof="0" dirty="0"/>
              <a:t> </a:t>
            </a:r>
            <a:br>
              <a:rPr lang="de-DE" noProof="0" dirty="0"/>
            </a:br>
            <a:r>
              <a:rPr lang="de-DE" noProof="0" dirty="0"/>
              <a:t>Font </a:t>
            </a:r>
            <a:r>
              <a:rPr lang="de-DE" noProof="0" dirty="0" err="1"/>
              <a:t>size</a:t>
            </a:r>
            <a:r>
              <a:rPr lang="de-DE" noProof="0" dirty="0"/>
              <a:t> 28)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FBFA443-089D-9243-8862-C8A82CD14BE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Bionorica </a:t>
            </a:r>
            <a:r>
              <a:rPr lang="de-DE"/>
              <a:t>|</a:t>
            </a:r>
            <a:r>
              <a:rPr lang="en-GB"/>
              <a:t> Text (Verdana Font size 9)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76266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_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11844300" y="6673209"/>
            <a:ext cx="163506" cy="13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27000" rIns="0" bIns="27000" anchor="b" anchorCtr="0">
            <a:spAutoFit/>
          </a:bodyPr>
          <a:lstStyle/>
          <a:p>
            <a:pPr algn="r" defTabSz="685800">
              <a:spcBef>
                <a:spcPts val="0"/>
              </a:spcBef>
            </a:pPr>
            <a:fld id="{0D7D805D-F6E5-43ED-9D8A-77676030D49C}" type="slidenum">
              <a:rPr lang="de-DE" sz="525" b="0" i="0" noProof="0" smtClean="0">
                <a:solidFill>
                  <a:srgbClr val="878786"/>
                </a:solidFill>
                <a:latin typeface="Verdana" panose="020B0604030504040204" pitchFamily="34" charset="0"/>
              </a:rPr>
              <a:pPr algn="r" defTabSz="685800">
                <a:spcBef>
                  <a:spcPts val="0"/>
                </a:spcBef>
              </a:pPr>
              <a:t>‹#›</a:t>
            </a:fld>
            <a:endParaRPr lang="de-DE" sz="525" b="0" i="0" noProof="0" dirty="0">
              <a:solidFill>
                <a:srgbClr val="878786"/>
              </a:solidFill>
              <a:latin typeface="Verdana" panose="020B0604030504040204" pitchFamily="34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0" y="506398"/>
            <a:ext cx="12192000" cy="818686"/>
          </a:xfrm>
        </p:spPr>
        <p:txBody>
          <a:bodyPr/>
          <a:lstStyle>
            <a:lvl1pPr algn="ctr">
              <a:defRPr sz="2800"/>
            </a:lvl1pPr>
          </a:lstStyle>
          <a:p>
            <a:r>
              <a:rPr lang="de-DE" noProof="0" dirty="0"/>
              <a:t>Titelmasterformat durch </a:t>
            </a:r>
            <a:br>
              <a:rPr lang="de-DE" noProof="0" dirty="0"/>
            </a:br>
            <a:r>
              <a:rPr lang="de-DE" noProof="0" dirty="0"/>
              <a:t>Klicken bearbeiten</a:t>
            </a:r>
          </a:p>
        </p:txBody>
      </p:sp>
      <p:sp>
        <p:nvSpPr>
          <p:cNvPr id="7" name="Fußzeilenplatzhalter 14">
            <a:extLst>
              <a:ext uri="{FF2B5EF4-FFF2-40B4-BE49-F238E27FC236}">
                <a16:creationId xmlns:a16="http://schemas.microsoft.com/office/drawing/2014/main" id="{81A5FB27-2A9C-2948-B638-8C4F002F58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4" y="6664121"/>
            <a:ext cx="11341099" cy="153494"/>
          </a:xfrm>
          <a:prstGeom prst="rect">
            <a:avLst/>
          </a:prstGeom>
        </p:spPr>
        <p:txBody>
          <a:bodyPr vert="horz" wrap="square" lIns="0" tIns="36000" rIns="0" bIns="36000" rtlCol="0" anchor="b">
            <a:spAutoFit/>
          </a:bodyPr>
          <a:lstStyle>
            <a:lvl1pPr algn="ctr">
              <a:lnSpc>
                <a:spcPct val="100000"/>
              </a:lnSpc>
              <a:defRPr sz="525" b="0" i="0" cap="all" baseline="0">
                <a:solidFill>
                  <a:srgbClr val="878786"/>
                </a:solidFill>
                <a:latin typeface="Verdana" panose="020B0604030504040204" pitchFamily="34" charset="0"/>
              </a:defRPr>
            </a:lvl1pPr>
          </a:lstStyle>
          <a:p>
            <a:r>
              <a:rPr lang="de-DE"/>
              <a:t>Bionorica SE</a:t>
            </a:r>
            <a:endParaRPr lang="de-DE" dirty="0"/>
          </a:p>
        </p:txBody>
      </p:sp>
      <p:sp>
        <p:nvSpPr>
          <p:cNvPr id="8" name="Freihandform 7">
            <a:extLst>
              <a:ext uri="{FF2B5EF4-FFF2-40B4-BE49-F238E27FC236}">
                <a16:creationId xmlns:a16="http://schemas.microsoft.com/office/drawing/2014/main" id="{FB8FB7B4-0F79-C44F-BDAA-24416D12B504}"/>
              </a:ext>
            </a:extLst>
          </p:cNvPr>
          <p:cNvSpPr>
            <a:spLocks noChangeAspect="1"/>
          </p:cNvSpPr>
          <p:nvPr userDrawn="1"/>
        </p:nvSpPr>
        <p:spPr>
          <a:xfrm>
            <a:off x="-2273770" y="-279400"/>
            <a:ext cx="2986969" cy="7998305"/>
          </a:xfrm>
          <a:custGeom>
            <a:avLst/>
            <a:gdLst>
              <a:gd name="connsiteX0" fmla="*/ 0 w 3201737"/>
              <a:gd name="connsiteY0" fmla="*/ 0 h 8183160"/>
              <a:gd name="connsiteX1" fmla="*/ 3193152 w 3201737"/>
              <a:gd name="connsiteY1" fmla="*/ 0 h 8183160"/>
              <a:gd name="connsiteX2" fmla="*/ 3201737 w 3201737"/>
              <a:gd name="connsiteY2" fmla="*/ 455865 h 8183160"/>
              <a:gd name="connsiteX3" fmla="*/ 214768 w 3201737"/>
              <a:gd name="connsiteY3" fmla="*/ 7998305 h 8183160"/>
              <a:gd name="connsiteX4" fmla="*/ 0 w 3201737"/>
              <a:gd name="connsiteY4" fmla="*/ 8183160 h 8183160"/>
              <a:gd name="connsiteX0" fmla="*/ 0 w 3201737"/>
              <a:gd name="connsiteY0" fmla="*/ 0 h 8183160"/>
              <a:gd name="connsiteX1" fmla="*/ 3193152 w 3201737"/>
              <a:gd name="connsiteY1" fmla="*/ 0 h 8183160"/>
              <a:gd name="connsiteX2" fmla="*/ 3201737 w 3201737"/>
              <a:gd name="connsiteY2" fmla="*/ 455865 h 8183160"/>
              <a:gd name="connsiteX3" fmla="*/ 214768 w 3201737"/>
              <a:gd name="connsiteY3" fmla="*/ 7998305 h 8183160"/>
              <a:gd name="connsiteX4" fmla="*/ 0 w 3201737"/>
              <a:gd name="connsiteY4" fmla="*/ 8183160 h 8183160"/>
              <a:gd name="connsiteX5" fmla="*/ 91440 w 3201737"/>
              <a:gd name="connsiteY5" fmla="*/ 91440 h 8183160"/>
              <a:gd name="connsiteX0" fmla="*/ 0 w 3201737"/>
              <a:gd name="connsiteY0" fmla="*/ 0 h 8183160"/>
              <a:gd name="connsiteX1" fmla="*/ 3193152 w 3201737"/>
              <a:gd name="connsiteY1" fmla="*/ 0 h 8183160"/>
              <a:gd name="connsiteX2" fmla="*/ 3201737 w 3201737"/>
              <a:gd name="connsiteY2" fmla="*/ 455865 h 8183160"/>
              <a:gd name="connsiteX3" fmla="*/ 214768 w 3201737"/>
              <a:gd name="connsiteY3" fmla="*/ 7998305 h 8183160"/>
              <a:gd name="connsiteX4" fmla="*/ 0 w 3201737"/>
              <a:gd name="connsiteY4" fmla="*/ 8183160 h 8183160"/>
              <a:gd name="connsiteX0" fmla="*/ 3193152 w 3201737"/>
              <a:gd name="connsiteY0" fmla="*/ 0 h 8183160"/>
              <a:gd name="connsiteX1" fmla="*/ 3201737 w 3201737"/>
              <a:gd name="connsiteY1" fmla="*/ 455865 h 8183160"/>
              <a:gd name="connsiteX2" fmla="*/ 214768 w 3201737"/>
              <a:gd name="connsiteY2" fmla="*/ 7998305 h 8183160"/>
              <a:gd name="connsiteX3" fmla="*/ 0 w 3201737"/>
              <a:gd name="connsiteY3" fmla="*/ 8183160 h 8183160"/>
              <a:gd name="connsiteX0" fmla="*/ 2978384 w 2986969"/>
              <a:gd name="connsiteY0" fmla="*/ 0 h 7998305"/>
              <a:gd name="connsiteX1" fmla="*/ 2986969 w 2986969"/>
              <a:gd name="connsiteY1" fmla="*/ 455865 h 7998305"/>
              <a:gd name="connsiteX2" fmla="*/ 0 w 2986969"/>
              <a:gd name="connsiteY2" fmla="*/ 7998305 h 799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86969" h="7998305">
                <a:moveTo>
                  <a:pt x="2978384" y="0"/>
                </a:moveTo>
                <a:lnTo>
                  <a:pt x="2986969" y="455865"/>
                </a:lnTo>
                <a:cubicBezTo>
                  <a:pt x="2986969" y="3595560"/>
                  <a:pt x="1802123" y="6363711"/>
                  <a:pt x="0" y="7998305"/>
                </a:cubicBezTo>
              </a:path>
            </a:pathLst>
          </a:custGeom>
          <a:noFill/>
          <a:ln w="76200">
            <a:solidFill>
              <a:srgbClr val="89898B">
                <a:alpha val="1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E2363612-34F2-0242-85DA-CB69AB338480}"/>
              </a:ext>
            </a:extLst>
          </p:cNvPr>
          <p:cNvGrpSpPr/>
          <p:nvPr userDrawn="1"/>
        </p:nvGrpSpPr>
        <p:grpSpPr>
          <a:xfrm>
            <a:off x="11164185" y="5876260"/>
            <a:ext cx="761867" cy="652131"/>
            <a:chOff x="11164185" y="5876260"/>
            <a:chExt cx="761867" cy="652131"/>
          </a:xfrm>
        </p:grpSpPr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E02A2111-66A2-AD43-8BA9-9110FDE8537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90788" y="6029593"/>
              <a:ext cx="423060" cy="402758"/>
            </a:xfrm>
            <a:prstGeom prst="rect">
              <a:avLst/>
            </a:prstGeom>
          </p:spPr>
        </p:pic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33D1DDEA-D097-664E-8227-9090138A55FB}"/>
                </a:ext>
              </a:extLst>
            </p:cNvPr>
            <p:cNvSpPr/>
            <p:nvPr userDrawn="1"/>
          </p:nvSpPr>
          <p:spPr>
            <a:xfrm>
              <a:off x="11164185" y="5876260"/>
              <a:ext cx="761867" cy="652131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284302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6E2B-DD8C-4579-99B8-BC0FB54502D4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5EC82-1FE8-4337-85BF-7EF82E22F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587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6E2B-DD8C-4579-99B8-BC0FB54502D4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5EC82-1FE8-4337-85BF-7EF82E22F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074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6E2B-DD8C-4579-99B8-BC0FB54502D4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5EC82-1FE8-4337-85BF-7EF82E22F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091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6E2B-DD8C-4579-99B8-BC0FB54502D4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5EC82-1FE8-4337-85BF-7EF82E22F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307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6E2B-DD8C-4579-99B8-BC0FB54502D4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5EC82-1FE8-4337-85BF-7EF82E22F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732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6E2B-DD8C-4579-99B8-BC0FB54502D4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5EC82-1FE8-4337-85BF-7EF82E22F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807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6E2B-DD8C-4579-99B8-BC0FB54502D4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5EC82-1FE8-4337-85BF-7EF82E22F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07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6E2B-DD8C-4579-99B8-BC0FB54502D4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5EC82-1FE8-4337-85BF-7EF82E22F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448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B6E2B-DD8C-4579-99B8-BC0FB54502D4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5EC82-1FE8-4337-85BF-7EF82E22F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994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12325-018-0736-7" TargetMode="External"/><Relationship Id="rId2" Type="http://schemas.openxmlformats.org/officeDocument/2006/relationships/hyperlink" Target="https://doi.org/10.1002/14651858.CD011341.pub2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5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25.sv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12.xml"/><Relationship Id="rId7" Type="http://schemas.openxmlformats.org/officeDocument/2006/relationships/hyperlink" Target="https://www.acerumen.com/Ingredients" TargetMode="External"/><Relationship Id="rId12" Type="http://schemas.openxmlformats.org/officeDocument/2006/relationships/image" Target="../media/image19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11" Type="http://schemas.openxmlformats.org/officeDocument/2006/relationships/image" Target="NULL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8.png"/><Relationship Id="rId4" Type="http://schemas.openxmlformats.org/officeDocument/2006/relationships/notesSlide" Target="../notesSlides/notesSlide2.xml"/><Relationship Id="rId9" Type="http://schemas.openxmlformats.org/officeDocument/2006/relationships/image" Target="NULL"/><Relationship Id="rId1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2.pn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3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21" Type="http://schemas.openxmlformats.org/officeDocument/2006/relationships/tags" Target="../tags/tag23.xml"/><Relationship Id="rId34" Type="http://schemas.openxmlformats.org/officeDocument/2006/relationships/notesSlide" Target="../notesSlides/notesSlide4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slideLayout" Target="../slideLayouts/slideLayout13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tags" Target="../tags/tag31.xml"/><Relationship Id="rId1" Type="http://schemas.openxmlformats.org/officeDocument/2006/relationships/vmlDrawing" Target="../drawings/vmlDrawing4.v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tags" Target="../tags/tag34.xml"/><Relationship Id="rId37" Type="http://schemas.openxmlformats.org/officeDocument/2006/relationships/chart" Target="../charts/chart1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tags" Target="../tags/tag30.xml"/><Relationship Id="rId36" Type="http://schemas.openxmlformats.org/officeDocument/2006/relationships/image" Target="../media/image1.emf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tags" Target="../tags/tag33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30" Type="http://schemas.openxmlformats.org/officeDocument/2006/relationships/tags" Target="../tags/tag32.xml"/><Relationship Id="rId35" Type="http://schemas.openxmlformats.org/officeDocument/2006/relationships/oleObject" Target="../embeddings/oleObject4.bin"/><Relationship Id="rId8" Type="http://schemas.openxmlformats.org/officeDocument/2006/relationships/tags" Target="../tags/tag10.xml"/><Relationship Id="rId3" Type="http://schemas.openxmlformats.org/officeDocument/2006/relationships/tags" Target="../tags/tag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26.png"/><Relationship Id="rId18" Type="http://schemas.openxmlformats.org/officeDocument/2006/relationships/image" Target="NULL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3.png"/><Relationship Id="rId12" Type="http://schemas.openxmlformats.org/officeDocument/2006/relationships/image" Target="NULL"/><Relationship Id="rId17" Type="http://schemas.openxmlformats.org/officeDocument/2006/relationships/image" Target="../media/image28.png"/><Relationship Id="rId2" Type="http://schemas.openxmlformats.org/officeDocument/2006/relationships/tags" Target="../tags/tag35.xml"/><Relationship Id="rId16" Type="http://schemas.openxmlformats.org/officeDocument/2006/relationships/image" Target="NULL"/><Relationship Id="rId20" Type="http://schemas.openxmlformats.org/officeDocument/2006/relationships/image" Target="../media/image30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11" Type="http://schemas.openxmlformats.org/officeDocument/2006/relationships/image" Target="../media/image25.png"/><Relationship Id="rId5" Type="http://schemas.openxmlformats.org/officeDocument/2006/relationships/oleObject" Target="../embeddings/oleObject5.bin"/><Relationship Id="rId15" Type="http://schemas.openxmlformats.org/officeDocument/2006/relationships/image" Target="../media/image27.png"/><Relationship Id="rId10" Type="http://schemas.openxmlformats.org/officeDocument/2006/relationships/image" Target="NULL"/><Relationship Id="rId19" Type="http://schemas.openxmlformats.org/officeDocument/2006/relationships/image" Target="../media/image29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4.png"/><Relationship Id="rId14" Type="http://schemas.openxmlformats.org/officeDocument/2006/relationships/image" Target="NUL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1.png"/><Relationship Id="rId2" Type="http://schemas.openxmlformats.org/officeDocument/2006/relationships/tags" Target="../tags/tag3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3.png"/><Relationship Id="rId2" Type="http://schemas.openxmlformats.org/officeDocument/2006/relationships/tags" Target="../tags/tag3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1.png"/><Relationship Id="rId2" Type="http://schemas.openxmlformats.org/officeDocument/2006/relationships/tags" Target="../tags/tag3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4.png"/><Relationship Id="rId5" Type="http://schemas.openxmlformats.org/officeDocument/2006/relationships/image" Target="../media/image32.emf"/><Relationship Id="rId4" Type="http://schemas.openxmlformats.org/officeDocument/2006/relationships/oleObject" Target="../embeddings/oleObject9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53.sv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5.png"/><Relationship Id="rId12" Type="http://schemas.openxmlformats.org/officeDocument/2006/relationships/image" Target="../media/image38.png"/><Relationship Id="rId2" Type="http://schemas.openxmlformats.org/officeDocument/2006/relationships/tags" Target="../tags/tag4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11" Type="http://schemas.openxmlformats.org/officeDocument/2006/relationships/image" Target="../media/image51.svg"/><Relationship Id="rId5" Type="http://schemas.openxmlformats.org/officeDocument/2006/relationships/oleObject" Target="../embeddings/oleObject10.bin"/><Relationship Id="rId15" Type="http://schemas.openxmlformats.org/officeDocument/2006/relationships/image" Target="../media/image55.svg"/><Relationship Id="rId10" Type="http://schemas.openxmlformats.org/officeDocument/2006/relationships/image" Target="../media/image37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36.jpeg"/><Relationship Id="rId14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0.png"/><Relationship Id="rId2" Type="http://schemas.openxmlformats.org/officeDocument/2006/relationships/tags" Target="../tags/tag4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812021"/>
            <a:ext cx="9144000" cy="1697941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терминологии , </a:t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формулирования клинического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диагноза, назначения обследования и лечения </a:t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оториноларингологии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967992"/>
            <a:ext cx="9784360" cy="1289807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Тарасова Наталья Валерьевна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кафедрой оториноларингологии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ВолгГМУ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внештатный специалист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оториноларингологог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КЗ Волгоградской области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46833" y="6023295"/>
            <a:ext cx="3028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Волгоград, 30 октября 2024 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1522" y="321791"/>
            <a:ext cx="66148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образовательное учреждение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образования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«Волгоградский государственный медицинский университет»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Российской Федерации </a:t>
            </a:r>
          </a:p>
        </p:txBody>
      </p:sp>
    </p:spTree>
    <p:extLst>
      <p:ext uri="{BB962C8B-B14F-4D97-AF65-F5344CB8AC3E}">
        <p14:creationId xmlns:p14="http://schemas.microsoft.com/office/powerpoint/2010/main" val="2018674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кодирования хронического тонзиллита по МКБ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J35.0 – Хронический тонзиллит (указывается при типичной локализации хронического неспецифического воспаления в области небных миндалин)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J35.8 – Другие хронические болезни миндалин и аденоидов (указывается при нетипичной локализации хронического неспецифического воспаления в области язычной, трубных и глоточной миндалин. Увеличение глоточной миндалины – аденоиды, часто сопровождается ее хроническим воспалением 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аденоидитом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J35.9 – Хроническая болезнь миндалин и аденоидов неуточненная (может быть использована в сложных клинических ситуациях у пациентов с хронической воспалительной патологией элементов лимфаденоидного глоточного кольца на начальных этапах диагностики).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07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заболевания или состояния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(группы заболеваний или состояний)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И.Б. Солдатова (1975)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омпенсированная форма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только местные признаки хронического тонзиллита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Декомпенсированная форма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наличие  местных признаков ХТ и признаки состояний и/или заболеваний,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патогенетически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связанных с хроническим тонзиллитом, что проявляется различными видами декомпенсации.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 декомпенсации указывается в полном клиническом диагнозе и имеет существенное значение в определении лечения больного ХТ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Б.С. Преображенского 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членкорр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РАН В.Т.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Пальчуна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Простая форма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нет признаков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общих и местных токсико-аллергических реакций.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анамнезе повторяются ангины.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-характеризуется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местными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признаками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-возможны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сопутствующие заболевания (без инфекционной природы в этиологии).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Токсикоаллергическая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(ТАФ I) степень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(ТАФ II) степень.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22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Токсикоаллергическая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 ХТ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17739"/>
            <a:ext cx="10515600" cy="475922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ТАФ </a:t>
            </a:r>
            <a:r>
              <a:rPr lang="en-US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местные признаки ХТ + общие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умеренно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выраженные токсико-аллергические реакции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6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Периодические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недомогание, слабость, быстрая утомляемость, пониженная трудоспособность, плохое самочувствие, периодически субфебрильная температура. </a:t>
            </a:r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лимфоузлы увеличены и болезненны при пальпации (при отсутствии других региональных очагов инфекции). </a:t>
            </a:r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Функциональные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сердечной деятельности появляются периодически, могут быть при нагрузке и в покое, в период обострения ХТ. </a:t>
            </a:r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Периодические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боли в суставах. </a:t>
            </a:r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лабораторных исследованиях могут появляться отклонения от нормы воспалительного характера. Перечисленных симптомов может быть один или несколько. </a:t>
            </a:r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Сопутствующие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 такие же, как и при простой форме, не имеют единой инфекционной основы с ХТ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ТАФ </a:t>
            </a:r>
            <a:r>
              <a:rPr lang="en-US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–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местные признаки ХТ + выраженные токсико-аллергические реакции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6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наличии заболевания, сопряженного с ХТ единым инфекционным фактором, всегда диагностируется II степень, </a:t>
            </a:r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Токсико-аллергические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при ТАФ II обычно преобладают в жалобах больного. </a:t>
            </a:r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сердечной деятельности периодически беспокоят больного или регистрируются на ЭКГ. </a:t>
            </a:r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Субфебрильная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 повторяется, может быть длительной. </a:t>
            </a:r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лабораторных анализах часто регистрируются отклонения от нормы воспалительного характера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Периодически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повторяются быстрая утомляемость, ухудшение самочувствия, плохое настроение и др. </a:t>
            </a:r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сопутствующие заболевания, как и при простой форме. </a:t>
            </a:r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Сопряженные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 имеют единые с ХТ этиологические и патогенетические факторы: </a:t>
            </a:r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местные: повторные паратонзиллит,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парафарингит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общие: ревматизм и вся группа ревматических заболеваний, болезни мочевыделительной системы и другие с общим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этиопатогенезом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ХТ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ТАФ II, являясь активным очагом инфекции, постоянно (в том числе и вне обострения) продуцирует токсины, в большей или меньшей степени отравляя организм </a:t>
            </a:r>
          </a:p>
        </p:txBody>
      </p:sp>
    </p:spTree>
    <p:extLst>
      <p:ext uri="{BB962C8B-B14F-4D97-AF65-F5344CB8AC3E}">
        <p14:creationId xmlns:p14="http://schemas.microsoft.com/office/powerpoint/2010/main" val="275511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214124"/>
            <a:ext cx="10515600" cy="910002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клинических диагнозов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838200" y="1367406"/>
            <a:ext cx="5181600" cy="4809557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Хронический тонзиллит, компенсированная форма.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Хронический тонзиллит, декомпенсированная форма – рецидивы ангин,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паратонзиллярный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абсцесс, вазомоторная дисфункция носа и т.д.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172199" y="1367406"/>
            <a:ext cx="5538831" cy="4809557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Хронический тонзиллит, простая форма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Хронический тонзиллит, ТАФ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Хронический тонзиллит, ТАФ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02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Обследование при хроническом тонзиллите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убедительности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рекомендаций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СРБ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АСЛ-О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Бактериологическое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отделяемого из зева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БГСА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46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5662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рекомендации – Острый синусит – 2021-2022-2023 (01.09.2021) – Утверждены Минздравом РФ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Кодирование по Международной статистической классификации болезней и проблем, связанных со здоровьем: J01 </a:t>
            </a:r>
            <a:b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утверждения (частота пересмотра): 2021 </a:t>
            </a:r>
            <a:b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Возрастная категория: Взрослые, Дети </a:t>
            </a:r>
            <a:b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окончания действия: 2023 ID: 313 </a:t>
            </a:r>
            <a:b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01.09.2021 на сайте МЗ РФ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14026"/>
            <a:ext cx="10515600" cy="4370664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Острый синусит (ОС)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–острое воспаление слизистой оболочки полости носа и околоносовых пазух (ОНП) длительностью &lt; 12 недель, сопровождающееся двумя или более симптомами, к которым относятся: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-затруднение носового дыхания (заложенность носа);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-появление отделяемого из носа или носоглотки;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-давление/боль в области лица;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-снижение или потеря обоняния;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-риноскопические/эндоскопические признаки;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-изменения на компьютерной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томограмме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придаточных пазух носа: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слизистой оболочки в пределах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остиомеатального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комплекса и/или пазух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 у детей 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внезапное появление двух или более симптомов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заложенность носа/ носовое дыхание;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бесцветные/светлые выделения из носа;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кашель (в дневное или ночное время).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ецидивирующая форму острого синусита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 анамнезе в течение последнего года 4 и более эпизодов ОС, при этом периоды между обострениями (когда симптомы заболевания отсутствуют и лечение не проводится) должны длиться не менее 8 недель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24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кодирования заболевания или состояния (группы заболеваний или состояний) по Международной статической классификации болезней и проблем, связанных со здоровьем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67031"/>
            <a:ext cx="10515600" cy="360993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J01.0 – Острый верхнечелюстной синусит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J01.1 – Острый фронтальный синусит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J01.2 – Острый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этмоидальный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синусит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J01.3 – Острый сфеноидальный синусит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J01.4 – Острый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пансинусит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J01.8 – Другой острый синусит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J01.9 – Острый неуточненный синусит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84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заболевания или состояния (группы заболеваний или состояний)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571500" indent="-571500">
              <a:spcBef>
                <a:spcPts val="0"/>
              </a:spcBef>
              <a:buAutoNum type="romanU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этиологическому фактору: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травматический;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вирусный;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бактериальный;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грибковый (чаще суперинфекция);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смешанный;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аллергический;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септический и асептический.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По месту локализации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верхнечелюстной синусит (гайморит)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фронтальный синусит (фронтит)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этмоидальный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синусит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этмоидит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сфеноидальный (сфеноидит)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гемисинусит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пансинусит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По форме: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Экссудативные: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-серозные;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-катаральные;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-гнойные.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Продуктивные: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-пристеночно-гиперпластический;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-полипозный.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По тяжести течения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легкое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среднетяжелое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тяжелое.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76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формирования диагноза: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сторона-характер-этиология-форма-место-тяжесть-осложнение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Двусторонний острый вирусный катаральный гайморит,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этмоидит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легкой степени тяжести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Левосторонний острый бактериальный гнойный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гемисинусит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средней степени тяжести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Острый аллергический серозный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пансинусит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средней степени тяжести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Правосторонний острый бактериальный гнойно-полипозный гайморит тяжелой степени тяжести, осложненный отеком нижнего века.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63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4821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Обследование при остром синусите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755898" y="1043600"/>
            <a:ext cx="5157787" cy="823912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убедительности рекомендаций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773565" y="1993346"/>
            <a:ext cx="5157787" cy="368458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Кровь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прокальцитонин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средне-тяжелом и тяжелом течении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 носа и ОНП (при затяжном течении, при отсутствии эффекта от 2х курсов антибиотикотерапии, при подозрении на осложнения, при тяжелом течении)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Рентгенография носа и ОНП – если нет возможности выполнить КТ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УЗИ – скрининг при фронтите, гайморите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6120658" y="1169434"/>
            <a:ext cx="5183188" cy="823912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убедительности рекомендаций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>
          <a:xfrm>
            <a:off x="5885213" y="2063824"/>
            <a:ext cx="5183188" cy="368458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Клинический анализ крови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средне-тяжелом и тяжелом течении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Микробиологическое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культуральне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исследование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гнойного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отделяемого из пазухи больным в стационаре при средне-тяжелом и тяжелом течении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Эндоскопическое исследование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34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17348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рекомендации – Острый тонзиллит и фарингит (Острый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тонзиллофарингит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2021-2022-2023 (28.09.2021)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утверждения (частота пересмотра): 2021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категория: Взрослые, Дети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окончания действия: 2023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306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состоянию на 28.09.2021 на сайте МЗ РФ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50921"/>
            <a:ext cx="10515600" cy="23992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Острый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тонзиллофарингит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острое инфекционное воспаление слизистой оболочки и лимфатических структур ротоглотки (небные миндалины, лимфоидные фолликулы задней стенки глотки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Острый тонзиллит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острое инфекционное заболевание небных миндалин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Острый фарингит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острое инфекционное воспаление слизистой оболочки глотки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069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7C4FE1-260A-44A9-934E-ACE8A1403B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800" y="29585"/>
            <a:ext cx="11952348" cy="923392"/>
          </a:xfrm>
        </p:spPr>
        <p:txBody>
          <a:bodyPr>
            <a:normAutofit/>
          </a:bodyPr>
          <a:lstStyle/>
          <a:p>
            <a:r>
              <a:rPr lang="ru-RU" sz="2000" b="1" dirty="0" err="1">
                <a:solidFill>
                  <a:srgbClr val="ED7D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Синупрет</a:t>
            </a:r>
            <a:r>
              <a:rPr lang="ru-RU" sz="20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(экстракт) </a:t>
            </a: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</a:rPr>
              <a:t>объективно наиболее предпочтительное средство для лечения </a:t>
            </a:r>
            <a:r>
              <a:rPr lang="ru-RU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риносинусита</a:t>
            </a: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</a:rPr>
              <a:t> из всех альтернативных препаратов – доказательная медицина в систематическом обзоре </a:t>
            </a:r>
            <a:r>
              <a:rPr lang="ru-RU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К.Бахерта</a:t>
            </a: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</a:rPr>
              <a:t>, 2021 год.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61B7D42-8206-40FA-8EAB-E61C909FAA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543" y="1067024"/>
            <a:ext cx="8310318" cy="4849503"/>
          </a:xfrm>
        </p:spPr>
        <p:txBody>
          <a:bodyPr>
            <a:normAutofit/>
          </a:bodyPr>
          <a:lstStyle/>
          <a:p>
            <a:pPr algn="just"/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</a:rPr>
              <a:t>Согласно существующим клиническим данным по применению фитопрепаратов для лечения острого </a:t>
            </a:r>
            <a:r>
              <a:rPr lang="ru-RU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риносинусита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marL="342900" indent="-342900" algn="just">
              <a:buAutoNum type="arabicPeriod"/>
            </a:pPr>
            <a:r>
              <a:rPr lang="ru-RU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Синупрет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</a:rPr>
              <a:t> (экстракт)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имеет самые сильные доказательства эффективности – далее по силе доказательств следует </a:t>
            </a:r>
            <a:r>
              <a:rPr lang="ru-RU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пелларгоний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сидовидный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342900" indent="-342900" algn="just">
              <a:buAutoNum type="arabicPeriod"/>
            </a:pP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</a:rPr>
              <a:t>Цикламен европейский -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по данным исследований не улучшает симптоматику </a:t>
            </a:r>
            <a:r>
              <a:rPr lang="ru-RU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риносинусита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 при плохой переносимости лечения – </a:t>
            </a:r>
            <a:r>
              <a:rPr lang="ru-RU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Кокрановский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 метаанализ (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https://doi.org/10.1002/14651858.CD011341.pub2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) показал, что эффективность цикламена 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</a:rPr>
              <a:t>неизвестна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, в то время как нежелательные явления (раздражение в носу и горле, носовое кровотечение и чихание) чаще отмечались при использовании цикламена, чем плацебо</a:t>
            </a:r>
          </a:p>
          <a:p>
            <a:pPr marL="342900" indent="-342900" algn="just">
              <a:buAutoNum type="arabicPeriod"/>
            </a:pP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</a:rPr>
              <a:t>Цинеол/</a:t>
            </a:r>
            <a:r>
              <a:rPr lang="ru-RU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Эвкалиптол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</a:rPr>
              <a:t>(официально в России не представлен)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– по данным плацебо-контролируемого исследования 2004 г. имеет превосходящую плацебо эффективность при плохой переносимости лечения. Данные сравнительного исследования с </a:t>
            </a:r>
            <a:r>
              <a:rPr lang="ru-RU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Синупретом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 неубедительны – препарат сравнения только включал компоненты </a:t>
            </a:r>
            <a:r>
              <a:rPr lang="ru-RU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Синупрета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pPr marL="342900" indent="-342900" algn="just">
              <a:buAutoNum type="arabicPeriod"/>
            </a:pPr>
            <a:r>
              <a:rPr lang="ru-RU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ГелоМиртол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</a:rPr>
              <a:t> и </a:t>
            </a:r>
            <a:r>
              <a:rPr lang="ru-RU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ГелоМиртол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</a:rPr>
              <a:t> форте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– только одно исследование 1997 года. Препарат сравнения неизвестен. Данные сравнительного исследования с </a:t>
            </a:r>
            <a:r>
              <a:rPr lang="ru-RU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Синупрет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 экстракт (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https://doi.org/10.1007/s12325-018-0736-7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) имеют серьезные методические нарушения.  </a:t>
            </a:r>
          </a:p>
          <a:p>
            <a:pPr marL="342900" indent="-342900" algn="just">
              <a:buAutoNum type="arabicPeriod"/>
            </a:pPr>
            <a:r>
              <a:rPr lang="ru-RU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Синупрет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</a:rPr>
              <a:t>единственный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 имеет данные сопоставимой эффективности с традиционными ИНГКС 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0B780916-79CD-4299-A90B-04B26378593C}"/>
              </a:ext>
            </a:extLst>
          </p:cNvPr>
          <p:cNvSpPr/>
          <p:nvPr/>
        </p:nvSpPr>
        <p:spPr>
          <a:xfrm>
            <a:off x="131800" y="5401588"/>
            <a:ext cx="11811625" cy="76501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BNO1016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(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Синупрет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экстракт) единственный из фитопрепаратов, включенный в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EPOS2020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для лечения пациентов сразу по двум показаниям: острый вирусный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риносинусит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у взрослых и детей и острый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поствирусный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риносинусит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у взрослых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56FBAB-D84D-4DA9-81FE-12F8BB030C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3473" y="1673933"/>
            <a:ext cx="3419952" cy="371358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1A4DE23-36E0-4F5C-AEBD-DEBBD6C4EFCA}"/>
              </a:ext>
            </a:extLst>
          </p:cNvPr>
          <p:cNvSpPr/>
          <p:nvPr/>
        </p:nvSpPr>
        <p:spPr>
          <a:xfrm>
            <a:off x="0" y="6396335"/>
            <a:ext cx="3986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Claus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Bachert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. Clinical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Phytoscience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(2020) 6:85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131413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https://doi.org/10.1186/s40816-020-00231-7</a:t>
            </a:r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43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40470D2-CC94-324C-9312-DDFDA3CC1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40" y="362759"/>
            <a:ext cx="10544425" cy="409343"/>
          </a:xfrm>
        </p:spPr>
        <p:txBody>
          <a:bodyPr>
            <a:normAutofit fontScale="90000"/>
          </a:bodyPr>
          <a:lstStyle/>
          <a:p>
            <a:r>
              <a:rPr lang="ru-RU" dirty="0"/>
              <a:t>Синупрет</a:t>
            </a:r>
            <a:r>
              <a:rPr lang="ru-RU" baseline="30000" dirty="0"/>
              <a:t>®</a:t>
            </a:r>
            <a:r>
              <a:rPr lang="ru-RU" dirty="0"/>
              <a:t> рекомендуют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87E0E44A-0559-F747-A929-245330BE3377}"/>
              </a:ext>
            </a:extLst>
          </p:cNvPr>
          <p:cNvSpPr/>
          <p:nvPr/>
        </p:nvSpPr>
        <p:spPr>
          <a:xfrm>
            <a:off x="592840" y="1347961"/>
            <a:ext cx="2746709" cy="65370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Кто?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46C2788F-97EE-9643-8C95-86A47E07D6E1}"/>
              </a:ext>
            </a:extLst>
          </p:cNvPr>
          <p:cNvSpPr/>
          <p:nvPr/>
        </p:nvSpPr>
        <p:spPr>
          <a:xfrm>
            <a:off x="4491698" y="1335434"/>
            <a:ext cx="2746709" cy="65370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Какое показание?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40416492-6AD8-BA43-B0D2-F26EB2175492}"/>
              </a:ext>
            </a:extLst>
          </p:cNvPr>
          <p:cNvSpPr/>
          <p:nvPr/>
        </p:nvSpPr>
        <p:spPr>
          <a:xfrm>
            <a:off x="8390556" y="1347961"/>
            <a:ext cx="2746709" cy="65370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Как?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19F2A63-0158-C847-8F46-B782A42D3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16" y="2250738"/>
            <a:ext cx="1021657" cy="99889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AE00687-4E5E-FE44-B3AC-EF11F87A4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091" y="3714246"/>
            <a:ext cx="1221506" cy="98022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4148B18-7377-254A-BEDB-C1DA0E6E94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569" y="5247912"/>
            <a:ext cx="844550" cy="8509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02DBF97-7051-CE4D-85FA-FEC183A03587}"/>
              </a:ext>
            </a:extLst>
          </p:cNvPr>
          <p:cNvSpPr/>
          <p:nvPr/>
        </p:nvSpPr>
        <p:spPr>
          <a:xfrm>
            <a:off x="1720236" y="2580906"/>
            <a:ext cx="13195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EPOS-2020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457D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CA77501-8F10-404C-B273-9EB8AE59B8D8}"/>
              </a:ext>
            </a:extLst>
          </p:cNvPr>
          <p:cNvSpPr/>
          <p:nvPr/>
        </p:nvSpPr>
        <p:spPr>
          <a:xfrm>
            <a:off x="1720236" y="3797612"/>
            <a:ext cx="2084225" cy="7063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Министерство </a:t>
            </a: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здравоохранения </a:t>
            </a: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РФ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434FAE1-28E4-CF47-BDFC-D41C20D7762B}"/>
              </a:ext>
            </a:extLst>
          </p:cNvPr>
          <p:cNvSpPr/>
          <p:nvPr/>
        </p:nvSpPr>
        <p:spPr>
          <a:xfrm>
            <a:off x="1720236" y="5412888"/>
            <a:ext cx="2502608" cy="5016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Российское общество </a:t>
            </a: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ринологов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457D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155B9F2-5F5F-5645-9863-0810DD94010C}"/>
              </a:ext>
            </a:extLst>
          </p:cNvPr>
          <p:cNvSpPr/>
          <p:nvPr/>
        </p:nvSpPr>
        <p:spPr>
          <a:xfrm>
            <a:off x="4574593" y="3028764"/>
            <a:ext cx="3011488" cy="501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Острый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поствирусный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риносинусит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136F8ED-E369-B444-843D-5C68F9920D05}"/>
              </a:ext>
            </a:extLst>
          </p:cNvPr>
          <p:cNvSpPr/>
          <p:nvPr/>
        </p:nvSpPr>
        <p:spPr>
          <a:xfrm>
            <a:off x="4574593" y="2106929"/>
            <a:ext cx="2663814" cy="706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Острый вирусный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риносинусит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(банальная простуда)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999D818-19AE-C443-80F3-0BFAD0A6E79E}"/>
              </a:ext>
            </a:extLst>
          </p:cNvPr>
          <p:cNvSpPr/>
          <p:nvPr/>
        </p:nvSpPr>
        <p:spPr>
          <a:xfrm>
            <a:off x="4574593" y="4160901"/>
            <a:ext cx="2865012" cy="297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Острый синусит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D7C257A-3B23-BE4A-B061-7F9878DA8A0E}"/>
              </a:ext>
            </a:extLst>
          </p:cNvPr>
          <p:cNvSpPr/>
          <p:nvPr/>
        </p:nvSpPr>
        <p:spPr>
          <a:xfrm>
            <a:off x="4574593" y="5503588"/>
            <a:ext cx="3240563" cy="297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Острый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риносинусит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26CC343-769B-C04C-8228-B266F0844E8A}"/>
              </a:ext>
            </a:extLst>
          </p:cNvPr>
          <p:cNvSpPr/>
          <p:nvPr/>
        </p:nvSpPr>
        <p:spPr>
          <a:xfrm>
            <a:off x="8363216" y="2108915"/>
            <a:ext cx="2746710" cy="911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Оказывает значительное воздействие на симптомы без существенных нежелательных явлений 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D7665CA-D121-A241-98D4-C878D5847869}"/>
              </a:ext>
            </a:extLst>
          </p:cNvPr>
          <p:cNvSpPr/>
          <p:nvPr/>
        </p:nvSpPr>
        <p:spPr>
          <a:xfrm>
            <a:off x="8363216" y="3660889"/>
            <a:ext cx="2947454" cy="706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целью ускорения разрешения симптомов заболевания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3162254-AE8E-BC4F-8BB4-35B1F96646AE}"/>
              </a:ext>
            </a:extLst>
          </p:cNvPr>
          <p:cNvSpPr/>
          <p:nvPr/>
        </p:nvSpPr>
        <p:spPr>
          <a:xfrm>
            <a:off x="8363216" y="3028764"/>
            <a:ext cx="2368534" cy="501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Уровень доказательности 1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C8B664B-D098-2F47-99BB-B2B40F9AD24F}"/>
              </a:ext>
            </a:extLst>
          </p:cNvPr>
          <p:cNvSpPr/>
          <p:nvPr/>
        </p:nvSpPr>
        <p:spPr>
          <a:xfrm>
            <a:off x="8363216" y="4387829"/>
            <a:ext cx="2368534" cy="501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Уровень доказательности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B3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EC97991-2C6A-AF45-8F90-7304742928CC}"/>
              </a:ext>
            </a:extLst>
          </p:cNvPr>
          <p:cNvSpPr/>
          <p:nvPr/>
        </p:nvSpPr>
        <p:spPr>
          <a:xfrm>
            <a:off x="8363216" y="5402861"/>
            <a:ext cx="2947454" cy="501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целью снижения выраженности симптоматики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18F5FBCE-0DFB-F64D-91F3-3296759D9955}"/>
              </a:ext>
            </a:extLst>
          </p:cNvPr>
          <p:cNvCxnSpPr>
            <a:cxnSpLocks/>
          </p:cNvCxnSpPr>
          <p:nvPr/>
        </p:nvCxnSpPr>
        <p:spPr>
          <a:xfrm flipH="1">
            <a:off x="656129" y="3592239"/>
            <a:ext cx="10594967" cy="0"/>
          </a:xfrm>
          <a:prstGeom prst="line">
            <a:avLst/>
          </a:prstGeom>
          <a:ln w="25400" cap="rnd">
            <a:solidFill>
              <a:schemeClr val="accent4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55259811-8AFC-B14E-8060-E04D3C92C5C1}"/>
              </a:ext>
            </a:extLst>
          </p:cNvPr>
          <p:cNvCxnSpPr>
            <a:cxnSpLocks/>
          </p:cNvCxnSpPr>
          <p:nvPr/>
        </p:nvCxnSpPr>
        <p:spPr>
          <a:xfrm flipH="1">
            <a:off x="657964" y="4960940"/>
            <a:ext cx="10594967" cy="0"/>
          </a:xfrm>
          <a:prstGeom prst="line">
            <a:avLst/>
          </a:prstGeom>
          <a:ln w="25400" cap="rnd">
            <a:solidFill>
              <a:schemeClr val="accent4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961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1D42C9D-B3ED-405E-94AD-130B14E290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1902" y="286781"/>
            <a:ext cx="7291907" cy="259767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EPOS-2020 –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Рекомендации Европейского общества ринологов по ведению пациентов с острым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риносинуситом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 назальными полипами, 2020г.</a:t>
            </a:r>
          </a:p>
          <a:p>
            <a:pPr algn="just"/>
            <a:endParaRPr lang="ru-RU" sz="20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Fokkens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W.J., Lund V.J. , Hopkins C.,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Hellings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P.W., Kern R.,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Reitsma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S.,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Karpischenko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S., Lopatin A.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 al. European Position Paper on Rhinosinusitis and Nasal Polyps 2020 Rhinology. 2020 Suppl. 29: 1-464.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946E2A-703C-4A08-AED9-235B49DE7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62" y="286782"/>
            <a:ext cx="4266183" cy="564932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76CD382-39F2-4AC3-B37F-8627DBE36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786" y="2876051"/>
            <a:ext cx="4091332" cy="336545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BDE678C-F556-48A9-B17A-DED5927C730B}"/>
              </a:ext>
            </a:extLst>
          </p:cNvPr>
          <p:cNvSpPr/>
          <p:nvPr/>
        </p:nvSpPr>
        <p:spPr>
          <a:xfrm>
            <a:off x="69457" y="6324816"/>
            <a:ext cx="118014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5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https://www.rhinologyjournal.com/Documents/Supplements/supplement_29.pdf</a:t>
            </a:r>
          </a:p>
        </p:txBody>
      </p:sp>
    </p:spTree>
    <p:extLst>
      <p:ext uri="{BB962C8B-B14F-4D97-AF65-F5344CB8AC3E}">
        <p14:creationId xmlns:p14="http://schemas.microsoft.com/office/powerpoint/2010/main" val="22536402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70D7402-A65B-8545-9CD6-CCA0E4B09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40" y="306487"/>
            <a:ext cx="10544425" cy="409343"/>
          </a:xfrm>
        </p:spPr>
        <p:txBody>
          <a:bodyPr>
            <a:normAutofit fontScale="90000"/>
          </a:bodyPr>
          <a:lstStyle/>
          <a:p>
            <a:r>
              <a:rPr lang="ru-RU" dirty="0"/>
              <a:t>Синупрет</a:t>
            </a:r>
            <a:r>
              <a:rPr lang="ru-RU" baseline="30000" dirty="0"/>
              <a:t>®</a:t>
            </a:r>
            <a:r>
              <a:rPr lang="ru-RU" dirty="0"/>
              <a:t> </a:t>
            </a:r>
            <a:r>
              <a:rPr lang="ru-RU" dirty="0">
                <a:solidFill>
                  <a:schemeClr val="accent4"/>
                </a:solidFill>
              </a:rPr>
              <a:t>(экстракт)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3386E5-F4B0-6A47-BCD3-34B12462CB7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04718" y="6442407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https://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cr.minzdrav.gov.ru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/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recomend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00457D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/313_2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C6C7EA6-E22C-C040-8D4B-5FF8D79CAE65}"/>
              </a:ext>
            </a:extLst>
          </p:cNvPr>
          <p:cNvSpPr/>
          <p:nvPr/>
        </p:nvSpPr>
        <p:spPr>
          <a:xfrm>
            <a:off x="247521" y="903635"/>
            <a:ext cx="6026669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 Клинических рекомендациях Министерства здравоохранения РФ по лечению острого синусита (взрослые, дети), КР313, 2021г.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C60630-0560-1D42-BAD4-7B4EE086D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8767" y="117581"/>
            <a:ext cx="1789010" cy="143562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3ABF50-9F1D-D048-9ED9-CAD8689F0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845" y="772102"/>
            <a:ext cx="3646117" cy="1306164"/>
          </a:xfrm>
          <a:prstGeom prst="roundRect">
            <a:avLst>
              <a:gd name="adj" fmla="val 10918"/>
            </a:avLst>
          </a:prstGeom>
          <a:ln w="15875">
            <a:solidFill>
              <a:srgbClr val="C7DE9B"/>
            </a:solidFill>
          </a:ln>
          <a:effectLst/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AF0C053-DCFA-DA4E-B4CE-AAC98049700A}"/>
              </a:ext>
            </a:extLst>
          </p:cNvPr>
          <p:cNvSpPr/>
          <p:nvPr/>
        </p:nvSpPr>
        <p:spPr>
          <a:xfrm>
            <a:off x="591476" y="2285712"/>
            <a:ext cx="5365709" cy="56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Повышение уровня рекомендации растительных препаратов с </a:t>
            </a:r>
            <a:r>
              <a:rPr kumimoji="0" lang="en-GB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C4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до </a:t>
            </a:r>
            <a:r>
              <a:rPr kumimoji="0" lang="en-GB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B3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D286F1E-DD83-F446-9798-033E66CBC47C}"/>
              </a:ext>
            </a:extLst>
          </p:cNvPr>
          <p:cNvSpPr/>
          <p:nvPr/>
        </p:nvSpPr>
        <p:spPr>
          <a:xfrm>
            <a:off x="585248" y="3056711"/>
            <a:ext cx="4334269" cy="56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Рекомендуется под торговым наименованием Синупрет</a:t>
            </a:r>
            <a:r>
              <a:rPr kumimoji="0" lang="ru-RU" altLang="ru-RU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®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C9D2E33-A2BE-6D4A-8E29-8C2D3C257199}"/>
              </a:ext>
            </a:extLst>
          </p:cNvPr>
          <p:cNvSpPr/>
          <p:nvPr/>
        </p:nvSpPr>
        <p:spPr>
          <a:xfrm>
            <a:off x="581510" y="3866675"/>
            <a:ext cx="4338007" cy="56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Рекомендация всем пациентам с острым синуситом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4BEE35B-7492-3A46-9B8D-9F2EDA7877D3}"/>
              </a:ext>
            </a:extLst>
          </p:cNvPr>
          <p:cNvSpPr/>
          <p:nvPr/>
        </p:nvSpPr>
        <p:spPr>
          <a:xfrm>
            <a:off x="610755" y="4610704"/>
            <a:ext cx="4880333" cy="56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Понижение уровня рекомендации местной антибактериальной терапии с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А1 до С5</a:t>
            </a:r>
          </a:p>
        </p:txBody>
      </p:sp>
      <p:sp>
        <p:nvSpPr>
          <p:cNvPr id="18" name="Freeform 8">
            <a:extLst>
              <a:ext uri="{FF2B5EF4-FFF2-40B4-BE49-F238E27FC236}">
                <a16:creationId xmlns:a16="http://schemas.microsoft.com/office/drawing/2014/main" id="{CE0D048E-7D5B-A640-9430-9D57AC585699}"/>
              </a:ext>
            </a:extLst>
          </p:cNvPr>
          <p:cNvSpPr>
            <a:spLocks/>
          </p:cNvSpPr>
          <p:nvPr/>
        </p:nvSpPr>
        <p:spPr bwMode="auto">
          <a:xfrm>
            <a:off x="288078" y="2387289"/>
            <a:ext cx="194877" cy="175521"/>
          </a:xfrm>
          <a:custGeom>
            <a:avLst/>
            <a:gdLst>
              <a:gd name="T0" fmla="*/ 0 w 16416"/>
              <a:gd name="T1" fmla="*/ 0 h 16488"/>
              <a:gd name="T2" fmla="*/ 0 w 16416"/>
              <a:gd name="T3" fmla="*/ 0 h 16488"/>
              <a:gd name="T4" fmla="*/ 0 w 16416"/>
              <a:gd name="T5" fmla="*/ 0 h 16488"/>
              <a:gd name="T6" fmla="*/ 0 w 16416"/>
              <a:gd name="T7" fmla="*/ 0 h 16488"/>
              <a:gd name="T8" fmla="*/ 0 w 16416"/>
              <a:gd name="T9" fmla="*/ 0 h 16488"/>
              <a:gd name="T10" fmla="*/ 0 w 16416"/>
              <a:gd name="T11" fmla="*/ 0 h 16488"/>
              <a:gd name="T12" fmla="*/ 0 w 16416"/>
              <a:gd name="T13" fmla="*/ 0 h 16488"/>
              <a:gd name="T14" fmla="*/ 0 w 16416"/>
              <a:gd name="T15" fmla="*/ 0 h 16488"/>
              <a:gd name="T16" fmla="*/ 0 w 16416"/>
              <a:gd name="T17" fmla="*/ 0 h 16488"/>
              <a:gd name="T18" fmla="*/ 0 w 16416"/>
              <a:gd name="T19" fmla="*/ 0 h 16488"/>
              <a:gd name="T20" fmla="*/ 0 w 16416"/>
              <a:gd name="T21" fmla="*/ 0 h 16488"/>
              <a:gd name="T22" fmla="*/ 0 w 16416"/>
              <a:gd name="T23" fmla="*/ 0 h 16488"/>
              <a:gd name="T24" fmla="*/ 0 w 16416"/>
              <a:gd name="T25" fmla="*/ 0 h 16488"/>
              <a:gd name="T26" fmla="*/ 0 w 16416"/>
              <a:gd name="T27" fmla="*/ 0 h 16488"/>
              <a:gd name="T28" fmla="*/ 0 w 16416"/>
              <a:gd name="T29" fmla="*/ 0 h 16488"/>
              <a:gd name="T30" fmla="*/ 0 w 16416"/>
              <a:gd name="T31" fmla="*/ 0 h 16488"/>
              <a:gd name="T32" fmla="*/ 0 w 16416"/>
              <a:gd name="T33" fmla="*/ 0 h 16488"/>
              <a:gd name="T34" fmla="*/ 0 w 16416"/>
              <a:gd name="T35" fmla="*/ 0 h 16488"/>
              <a:gd name="T36" fmla="*/ 0 w 16416"/>
              <a:gd name="T37" fmla="*/ 0 h 16488"/>
              <a:gd name="T38" fmla="*/ 0 w 16416"/>
              <a:gd name="T39" fmla="*/ 0 h 16488"/>
              <a:gd name="T40" fmla="*/ 0 w 16416"/>
              <a:gd name="T41" fmla="*/ 0 h 16488"/>
              <a:gd name="T42" fmla="*/ 0 w 16416"/>
              <a:gd name="T43" fmla="*/ 0 h 16488"/>
              <a:gd name="T44" fmla="*/ 0 w 16416"/>
              <a:gd name="T45" fmla="*/ 0 h 16488"/>
              <a:gd name="T46" fmla="*/ 0 w 16416"/>
              <a:gd name="T47" fmla="*/ 0 h 16488"/>
              <a:gd name="T48" fmla="*/ 0 w 16416"/>
              <a:gd name="T49" fmla="*/ 0 h 16488"/>
              <a:gd name="T50" fmla="*/ 0 w 16416"/>
              <a:gd name="T51" fmla="*/ 0 h 16488"/>
              <a:gd name="T52" fmla="*/ 0 w 16416"/>
              <a:gd name="T53" fmla="*/ 0 h 16488"/>
              <a:gd name="T54" fmla="*/ 0 w 16416"/>
              <a:gd name="T55" fmla="*/ 0 h 16488"/>
              <a:gd name="T56" fmla="*/ 0 w 16416"/>
              <a:gd name="T57" fmla="*/ 0 h 16488"/>
              <a:gd name="T58" fmla="*/ 0 w 16416"/>
              <a:gd name="T59" fmla="*/ 0 h 16488"/>
              <a:gd name="T60" fmla="*/ 0 w 16416"/>
              <a:gd name="T61" fmla="*/ 0 h 16488"/>
              <a:gd name="T62" fmla="*/ 0 w 16416"/>
              <a:gd name="T63" fmla="*/ 0 h 16488"/>
              <a:gd name="T64" fmla="*/ 0 w 16416"/>
              <a:gd name="T65" fmla="*/ 0 h 16488"/>
              <a:gd name="T66" fmla="*/ 0 w 16416"/>
              <a:gd name="T67" fmla="*/ 0 h 16488"/>
              <a:gd name="T68" fmla="*/ 0 w 16416"/>
              <a:gd name="T69" fmla="*/ 0 h 16488"/>
              <a:gd name="T70" fmla="*/ 0 w 16416"/>
              <a:gd name="T71" fmla="*/ 0 h 16488"/>
              <a:gd name="T72" fmla="*/ 0 w 16416"/>
              <a:gd name="T73" fmla="*/ 0 h 16488"/>
              <a:gd name="T74" fmla="*/ 0 w 16416"/>
              <a:gd name="T75" fmla="*/ 0 h 16488"/>
              <a:gd name="T76" fmla="*/ 0 w 16416"/>
              <a:gd name="T77" fmla="*/ 0 h 16488"/>
              <a:gd name="T78" fmla="*/ 0 w 16416"/>
              <a:gd name="T79" fmla="*/ 0 h 16488"/>
              <a:gd name="T80" fmla="*/ 0 w 16416"/>
              <a:gd name="T81" fmla="*/ 0 h 16488"/>
              <a:gd name="T82" fmla="*/ 0 w 16416"/>
              <a:gd name="T83" fmla="*/ 0 h 16488"/>
              <a:gd name="T84" fmla="*/ 0 w 16416"/>
              <a:gd name="T85" fmla="*/ 0 h 16488"/>
              <a:gd name="T86" fmla="*/ 0 w 16416"/>
              <a:gd name="T87" fmla="*/ 0 h 16488"/>
              <a:gd name="T88" fmla="*/ 0 w 16416"/>
              <a:gd name="T89" fmla="*/ 0 h 16488"/>
              <a:gd name="T90" fmla="*/ 0 w 16416"/>
              <a:gd name="T91" fmla="*/ 0 h 16488"/>
              <a:gd name="T92" fmla="*/ 0 w 16416"/>
              <a:gd name="T93" fmla="*/ 0 h 16488"/>
              <a:gd name="T94" fmla="*/ 0 w 16416"/>
              <a:gd name="T95" fmla="*/ 0 h 16488"/>
              <a:gd name="T96" fmla="*/ 0 w 16416"/>
              <a:gd name="T97" fmla="*/ 0 h 16488"/>
              <a:gd name="T98" fmla="*/ 0 w 16416"/>
              <a:gd name="T99" fmla="*/ 0 h 16488"/>
              <a:gd name="T100" fmla="*/ 0 w 16416"/>
              <a:gd name="T101" fmla="*/ 0 h 16488"/>
              <a:gd name="T102" fmla="*/ 0 w 16416"/>
              <a:gd name="T103" fmla="*/ 0 h 16488"/>
              <a:gd name="T104" fmla="*/ 0 w 16416"/>
              <a:gd name="T105" fmla="*/ 0 h 16488"/>
              <a:gd name="T106" fmla="*/ 0 w 16416"/>
              <a:gd name="T107" fmla="*/ 0 h 16488"/>
              <a:gd name="T108" fmla="*/ 0 w 16416"/>
              <a:gd name="T109" fmla="*/ 0 h 16488"/>
              <a:gd name="T110" fmla="*/ 0 w 16416"/>
              <a:gd name="T111" fmla="*/ 0 h 16488"/>
              <a:gd name="T112" fmla="*/ 0 w 16416"/>
              <a:gd name="T113" fmla="*/ 0 h 16488"/>
              <a:gd name="T114" fmla="*/ 0 w 16416"/>
              <a:gd name="T115" fmla="*/ 0 h 16488"/>
              <a:gd name="T116" fmla="*/ 0 w 16416"/>
              <a:gd name="T117" fmla="*/ 0 h 16488"/>
              <a:gd name="T118" fmla="*/ 0 w 16416"/>
              <a:gd name="T119" fmla="*/ 0 h 16488"/>
              <a:gd name="T120" fmla="*/ 0 w 16416"/>
              <a:gd name="T121" fmla="*/ 0 h 16488"/>
              <a:gd name="T122" fmla="*/ 0 w 16416"/>
              <a:gd name="T123" fmla="*/ 0 h 16488"/>
              <a:gd name="T124" fmla="*/ 0 w 16416"/>
              <a:gd name="T125" fmla="*/ 0 h 1648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6416" h="16488">
                <a:moveTo>
                  <a:pt x="16416" y="7802"/>
                </a:moveTo>
                <a:lnTo>
                  <a:pt x="16406" y="8206"/>
                </a:lnTo>
                <a:lnTo>
                  <a:pt x="16376" y="8605"/>
                </a:lnTo>
                <a:lnTo>
                  <a:pt x="16327" y="8997"/>
                </a:lnTo>
                <a:lnTo>
                  <a:pt x="16259" y="9384"/>
                </a:lnTo>
                <a:lnTo>
                  <a:pt x="16174" y="9763"/>
                </a:lnTo>
                <a:lnTo>
                  <a:pt x="16070" y="10134"/>
                </a:lnTo>
                <a:lnTo>
                  <a:pt x="15949" y="10498"/>
                </a:lnTo>
                <a:lnTo>
                  <a:pt x="15811" y="10853"/>
                </a:lnTo>
                <a:lnTo>
                  <a:pt x="15657" y="11198"/>
                </a:lnTo>
                <a:lnTo>
                  <a:pt x="15487" y="11535"/>
                </a:lnTo>
                <a:lnTo>
                  <a:pt x="15300" y="11863"/>
                </a:lnTo>
                <a:lnTo>
                  <a:pt x="15099" y="12179"/>
                </a:lnTo>
                <a:lnTo>
                  <a:pt x="14884" y="12485"/>
                </a:lnTo>
                <a:lnTo>
                  <a:pt x="14654" y="12779"/>
                </a:lnTo>
                <a:lnTo>
                  <a:pt x="14411" y="13062"/>
                </a:lnTo>
                <a:lnTo>
                  <a:pt x="14156" y="13332"/>
                </a:lnTo>
                <a:lnTo>
                  <a:pt x="13886" y="13590"/>
                </a:lnTo>
                <a:lnTo>
                  <a:pt x="13604" y="13834"/>
                </a:lnTo>
                <a:lnTo>
                  <a:pt x="13312" y="14065"/>
                </a:lnTo>
                <a:lnTo>
                  <a:pt x="13007" y="14282"/>
                </a:lnTo>
                <a:lnTo>
                  <a:pt x="12692" y="14484"/>
                </a:lnTo>
                <a:lnTo>
                  <a:pt x="12366" y="14671"/>
                </a:lnTo>
                <a:lnTo>
                  <a:pt x="12030" y="14842"/>
                </a:lnTo>
                <a:lnTo>
                  <a:pt x="11685" y="14998"/>
                </a:lnTo>
                <a:lnTo>
                  <a:pt x="11332" y="15136"/>
                </a:lnTo>
                <a:lnTo>
                  <a:pt x="10969" y="15259"/>
                </a:lnTo>
                <a:lnTo>
                  <a:pt x="10598" y="15363"/>
                </a:lnTo>
                <a:lnTo>
                  <a:pt x="10220" y="15449"/>
                </a:lnTo>
                <a:lnTo>
                  <a:pt x="9834" y="15517"/>
                </a:lnTo>
                <a:lnTo>
                  <a:pt x="9442" y="15567"/>
                </a:lnTo>
                <a:lnTo>
                  <a:pt x="9044" y="15597"/>
                </a:lnTo>
                <a:lnTo>
                  <a:pt x="8640" y="15607"/>
                </a:lnTo>
                <a:lnTo>
                  <a:pt x="8489" y="15605"/>
                </a:lnTo>
                <a:lnTo>
                  <a:pt x="8331" y="15599"/>
                </a:lnTo>
                <a:lnTo>
                  <a:pt x="8166" y="15589"/>
                </a:lnTo>
                <a:lnTo>
                  <a:pt x="7994" y="15576"/>
                </a:lnTo>
                <a:lnTo>
                  <a:pt x="7818" y="15557"/>
                </a:lnTo>
                <a:lnTo>
                  <a:pt x="7637" y="15536"/>
                </a:lnTo>
                <a:lnTo>
                  <a:pt x="7453" y="15508"/>
                </a:lnTo>
                <a:lnTo>
                  <a:pt x="7266" y="15476"/>
                </a:lnTo>
                <a:lnTo>
                  <a:pt x="7078" y="15439"/>
                </a:lnTo>
                <a:lnTo>
                  <a:pt x="6889" y="15397"/>
                </a:lnTo>
                <a:lnTo>
                  <a:pt x="6701" y="15349"/>
                </a:lnTo>
                <a:lnTo>
                  <a:pt x="6513" y="15296"/>
                </a:lnTo>
                <a:lnTo>
                  <a:pt x="6328" y="15237"/>
                </a:lnTo>
                <a:lnTo>
                  <a:pt x="6145" y="15172"/>
                </a:lnTo>
                <a:lnTo>
                  <a:pt x="5967" y="15101"/>
                </a:lnTo>
                <a:lnTo>
                  <a:pt x="5794" y="15024"/>
                </a:lnTo>
                <a:lnTo>
                  <a:pt x="5626" y="14940"/>
                </a:lnTo>
                <a:lnTo>
                  <a:pt x="5464" y="14851"/>
                </a:lnTo>
                <a:lnTo>
                  <a:pt x="5311" y="14753"/>
                </a:lnTo>
                <a:lnTo>
                  <a:pt x="5166" y="14649"/>
                </a:lnTo>
                <a:lnTo>
                  <a:pt x="5030" y="14538"/>
                </a:lnTo>
                <a:lnTo>
                  <a:pt x="4904" y="14420"/>
                </a:lnTo>
                <a:lnTo>
                  <a:pt x="4789" y="14293"/>
                </a:lnTo>
                <a:lnTo>
                  <a:pt x="4686" y="14159"/>
                </a:lnTo>
                <a:lnTo>
                  <a:pt x="4596" y="14018"/>
                </a:lnTo>
                <a:lnTo>
                  <a:pt x="4521" y="13868"/>
                </a:lnTo>
                <a:lnTo>
                  <a:pt x="4459" y="13710"/>
                </a:lnTo>
                <a:lnTo>
                  <a:pt x="4414" y="13544"/>
                </a:lnTo>
                <a:lnTo>
                  <a:pt x="4385" y="13369"/>
                </a:lnTo>
                <a:lnTo>
                  <a:pt x="4373" y="13185"/>
                </a:lnTo>
                <a:lnTo>
                  <a:pt x="4380" y="12993"/>
                </a:lnTo>
                <a:lnTo>
                  <a:pt x="4406" y="12792"/>
                </a:lnTo>
                <a:lnTo>
                  <a:pt x="4412" y="12762"/>
                </a:lnTo>
                <a:lnTo>
                  <a:pt x="4419" y="12726"/>
                </a:lnTo>
                <a:lnTo>
                  <a:pt x="4427" y="12683"/>
                </a:lnTo>
                <a:lnTo>
                  <a:pt x="4438" y="12635"/>
                </a:lnTo>
                <a:lnTo>
                  <a:pt x="4452" y="12581"/>
                </a:lnTo>
                <a:lnTo>
                  <a:pt x="4466" y="12525"/>
                </a:lnTo>
                <a:lnTo>
                  <a:pt x="4485" y="12463"/>
                </a:lnTo>
                <a:lnTo>
                  <a:pt x="4505" y="12397"/>
                </a:lnTo>
                <a:lnTo>
                  <a:pt x="4528" y="12329"/>
                </a:lnTo>
                <a:lnTo>
                  <a:pt x="4554" y="12259"/>
                </a:lnTo>
                <a:lnTo>
                  <a:pt x="4568" y="12222"/>
                </a:lnTo>
                <a:lnTo>
                  <a:pt x="4584" y="12186"/>
                </a:lnTo>
                <a:lnTo>
                  <a:pt x="4599" y="12149"/>
                </a:lnTo>
                <a:lnTo>
                  <a:pt x="4617" y="12111"/>
                </a:lnTo>
                <a:lnTo>
                  <a:pt x="4634" y="12073"/>
                </a:lnTo>
                <a:lnTo>
                  <a:pt x="4653" y="12035"/>
                </a:lnTo>
                <a:lnTo>
                  <a:pt x="4671" y="11997"/>
                </a:lnTo>
                <a:lnTo>
                  <a:pt x="4692" y="11959"/>
                </a:lnTo>
                <a:lnTo>
                  <a:pt x="4713" y="11922"/>
                </a:lnTo>
                <a:lnTo>
                  <a:pt x="4735" y="11884"/>
                </a:lnTo>
                <a:lnTo>
                  <a:pt x="4759" y="11846"/>
                </a:lnTo>
                <a:lnTo>
                  <a:pt x="4782" y="11807"/>
                </a:lnTo>
                <a:lnTo>
                  <a:pt x="4812" y="11764"/>
                </a:lnTo>
                <a:lnTo>
                  <a:pt x="4844" y="11720"/>
                </a:lnTo>
                <a:lnTo>
                  <a:pt x="4878" y="11675"/>
                </a:lnTo>
                <a:lnTo>
                  <a:pt x="4915" y="11628"/>
                </a:lnTo>
                <a:lnTo>
                  <a:pt x="4956" y="11581"/>
                </a:lnTo>
                <a:lnTo>
                  <a:pt x="4998" y="11533"/>
                </a:lnTo>
                <a:lnTo>
                  <a:pt x="5043" y="11485"/>
                </a:lnTo>
                <a:lnTo>
                  <a:pt x="5091" y="11435"/>
                </a:lnTo>
                <a:lnTo>
                  <a:pt x="5143" y="11386"/>
                </a:lnTo>
                <a:lnTo>
                  <a:pt x="5198" y="11337"/>
                </a:lnTo>
                <a:lnTo>
                  <a:pt x="5255" y="11286"/>
                </a:lnTo>
                <a:lnTo>
                  <a:pt x="5316" y="11235"/>
                </a:lnTo>
                <a:lnTo>
                  <a:pt x="5380" y="11183"/>
                </a:lnTo>
                <a:lnTo>
                  <a:pt x="5447" y="11131"/>
                </a:lnTo>
                <a:lnTo>
                  <a:pt x="5518" y="11080"/>
                </a:lnTo>
                <a:lnTo>
                  <a:pt x="5592" y="11027"/>
                </a:lnTo>
                <a:lnTo>
                  <a:pt x="5670" y="10975"/>
                </a:lnTo>
                <a:lnTo>
                  <a:pt x="5752" y="10922"/>
                </a:lnTo>
                <a:lnTo>
                  <a:pt x="5837" y="10871"/>
                </a:lnTo>
                <a:lnTo>
                  <a:pt x="5927" y="10818"/>
                </a:lnTo>
                <a:lnTo>
                  <a:pt x="6020" y="10766"/>
                </a:lnTo>
                <a:lnTo>
                  <a:pt x="6117" y="10713"/>
                </a:lnTo>
                <a:lnTo>
                  <a:pt x="6218" y="10662"/>
                </a:lnTo>
                <a:lnTo>
                  <a:pt x="6324" y="10610"/>
                </a:lnTo>
                <a:lnTo>
                  <a:pt x="6433" y="10559"/>
                </a:lnTo>
                <a:lnTo>
                  <a:pt x="6546" y="10507"/>
                </a:lnTo>
                <a:lnTo>
                  <a:pt x="6665" y="10456"/>
                </a:lnTo>
                <a:lnTo>
                  <a:pt x="6787" y="10406"/>
                </a:lnTo>
                <a:lnTo>
                  <a:pt x="6914" y="10357"/>
                </a:lnTo>
                <a:lnTo>
                  <a:pt x="7046" y="10307"/>
                </a:lnTo>
                <a:lnTo>
                  <a:pt x="7182" y="10259"/>
                </a:lnTo>
                <a:lnTo>
                  <a:pt x="7323" y="10210"/>
                </a:lnTo>
                <a:lnTo>
                  <a:pt x="7533" y="10145"/>
                </a:lnTo>
                <a:lnTo>
                  <a:pt x="7740" y="10090"/>
                </a:lnTo>
                <a:lnTo>
                  <a:pt x="7944" y="10041"/>
                </a:lnTo>
                <a:lnTo>
                  <a:pt x="8145" y="10002"/>
                </a:lnTo>
                <a:lnTo>
                  <a:pt x="8342" y="9970"/>
                </a:lnTo>
                <a:lnTo>
                  <a:pt x="8535" y="9944"/>
                </a:lnTo>
                <a:lnTo>
                  <a:pt x="8724" y="9927"/>
                </a:lnTo>
                <a:lnTo>
                  <a:pt x="8909" y="9914"/>
                </a:lnTo>
                <a:lnTo>
                  <a:pt x="9088" y="9908"/>
                </a:lnTo>
                <a:lnTo>
                  <a:pt x="9263" y="9907"/>
                </a:lnTo>
                <a:lnTo>
                  <a:pt x="9432" y="9911"/>
                </a:lnTo>
                <a:lnTo>
                  <a:pt x="9597" y="9920"/>
                </a:lnTo>
                <a:lnTo>
                  <a:pt x="9755" y="9932"/>
                </a:lnTo>
                <a:lnTo>
                  <a:pt x="9908" y="9948"/>
                </a:lnTo>
                <a:lnTo>
                  <a:pt x="10054" y="9967"/>
                </a:lnTo>
                <a:lnTo>
                  <a:pt x="10194" y="9989"/>
                </a:lnTo>
                <a:lnTo>
                  <a:pt x="10328" y="10013"/>
                </a:lnTo>
                <a:lnTo>
                  <a:pt x="10455" y="10039"/>
                </a:lnTo>
                <a:lnTo>
                  <a:pt x="10574" y="10066"/>
                </a:lnTo>
                <a:lnTo>
                  <a:pt x="10687" y="10094"/>
                </a:lnTo>
                <a:lnTo>
                  <a:pt x="10791" y="10122"/>
                </a:lnTo>
                <a:lnTo>
                  <a:pt x="10888" y="10149"/>
                </a:lnTo>
                <a:lnTo>
                  <a:pt x="10977" y="10177"/>
                </a:lnTo>
                <a:lnTo>
                  <a:pt x="11058" y="10204"/>
                </a:lnTo>
                <a:lnTo>
                  <a:pt x="11129" y="10229"/>
                </a:lnTo>
                <a:lnTo>
                  <a:pt x="11193" y="10252"/>
                </a:lnTo>
                <a:lnTo>
                  <a:pt x="11246" y="10273"/>
                </a:lnTo>
                <a:lnTo>
                  <a:pt x="11292" y="10292"/>
                </a:lnTo>
                <a:lnTo>
                  <a:pt x="11351" y="10317"/>
                </a:lnTo>
                <a:lnTo>
                  <a:pt x="11373" y="10327"/>
                </a:lnTo>
                <a:lnTo>
                  <a:pt x="11355" y="10313"/>
                </a:lnTo>
                <a:lnTo>
                  <a:pt x="11305" y="10275"/>
                </a:lnTo>
                <a:lnTo>
                  <a:pt x="11268" y="10248"/>
                </a:lnTo>
                <a:lnTo>
                  <a:pt x="11223" y="10218"/>
                </a:lnTo>
                <a:lnTo>
                  <a:pt x="11168" y="10183"/>
                </a:lnTo>
                <a:lnTo>
                  <a:pt x="11106" y="10145"/>
                </a:lnTo>
                <a:lnTo>
                  <a:pt x="11036" y="10106"/>
                </a:lnTo>
                <a:lnTo>
                  <a:pt x="10958" y="10064"/>
                </a:lnTo>
                <a:lnTo>
                  <a:pt x="10872" y="10021"/>
                </a:lnTo>
                <a:lnTo>
                  <a:pt x="10778" y="9976"/>
                </a:lnTo>
                <a:lnTo>
                  <a:pt x="10676" y="9932"/>
                </a:lnTo>
                <a:lnTo>
                  <a:pt x="10566" y="9888"/>
                </a:lnTo>
                <a:lnTo>
                  <a:pt x="10449" y="9844"/>
                </a:lnTo>
                <a:lnTo>
                  <a:pt x="10324" y="9803"/>
                </a:lnTo>
                <a:lnTo>
                  <a:pt x="10191" y="9764"/>
                </a:lnTo>
                <a:lnTo>
                  <a:pt x="10051" y="9728"/>
                </a:lnTo>
                <a:lnTo>
                  <a:pt x="9903" y="9694"/>
                </a:lnTo>
                <a:lnTo>
                  <a:pt x="9747" y="9665"/>
                </a:lnTo>
                <a:lnTo>
                  <a:pt x="9584" y="9640"/>
                </a:lnTo>
                <a:lnTo>
                  <a:pt x="9413" y="9621"/>
                </a:lnTo>
                <a:lnTo>
                  <a:pt x="9235" y="9607"/>
                </a:lnTo>
                <a:lnTo>
                  <a:pt x="9051" y="9599"/>
                </a:lnTo>
                <a:lnTo>
                  <a:pt x="8858" y="9598"/>
                </a:lnTo>
                <a:lnTo>
                  <a:pt x="8658" y="9605"/>
                </a:lnTo>
                <a:lnTo>
                  <a:pt x="8451" y="9620"/>
                </a:lnTo>
                <a:lnTo>
                  <a:pt x="8237" y="9643"/>
                </a:lnTo>
                <a:lnTo>
                  <a:pt x="8015" y="9675"/>
                </a:lnTo>
                <a:lnTo>
                  <a:pt x="7788" y="9718"/>
                </a:lnTo>
                <a:lnTo>
                  <a:pt x="7553" y="9770"/>
                </a:lnTo>
                <a:lnTo>
                  <a:pt x="7311" y="9834"/>
                </a:lnTo>
                <a:lnTo>
                  <a:pt x="7212" y="9862"/>
                </a:lnTo>
                <a:lnTo>
                  <a:pt x="7116" y="9891"/>
                </a:lnTo>
                <a:lnTo>
                  <a:pt x="7023" y="9920"/>
                </a:lnTo>
                <a:lnTo>
                  <a:pt x="6932" y="9949"/>
                </a:lnTo>
                <a:lnTo>
                  <a:pt x="6842" y="9979"/>
                </a:lnTo>
                <a:lnTo>
                  <a:pt x="6754" y="10010"/>
                </a:lnTo>
                <a:lnTo>
                  <a:pt x="6668" y="10041"/>
                </a:lnTo>
                <a:lnTo>
                  <a:pt x="6583" y="10073"/>
                </a:lnTo>
                <a:lnTo>
                  <a:pt x="6500" y="10105"/>
                </a:lnTo>
                <a:lnTo>
                  <a:pt x="6417" y="10138"/>
                </a:lnTo>
                <a:lnTo>
                  <a:pt x="6337" y="10171"/>
                </a:lnTo>
                <a:lnTo>
                  <a:pt x="6257" y="10205"/>
                </a:lnTo>
                <a:lnTo>
                  <a:pt x="6177" y="10240"/>
                </a:lnTo>
                <a:lnTo>
                  <a:pt x="6098" y="10275"/>
                </a:lnTo>
                <a:lnTo>
                  <a:pt x="6020" y="10310"/>
                </a:lnTo>
                <a:lnTo>
                  <a:pt x="5942" y="10347"/>
                </a:lnTo>
                <a:lnTo>
                  <a:pt x="5912" y="10361"/>
                </a:lnTo>
                <a:lnTo>
                  <a:pt x="5883" y="10372"/>
                </a:lnTo>
                <a:lnTo>
                  <a:pt x="5855" y="10381"/>
                </a:lnTo>
                <a:lnTo>
                  <a:pt x="5829" y="10388"/>
                </a:lnTo>
                <a:lnTo>
                  <a:pt x="5804" y="10395"/>
                </a:lnTo>
                <a:lnTo>
                  <a:pt x="5782" y="10398"/>
                </a:lnTo>
                <a:lnTo>
                  <a:pt x="5760" y="10400"/>
                </a:lnTo>
                <a:lnTo>
                  <a:pt x="5741" y="10401"/>
                </a:lnTo>
                <a:lnTo>
                  <a:pt x="5721" y="10400"/>
                </a:lnTo>
                <a:lnTo>
                  <a:pt x="5704" y="10397"/>
                </a:lnTo>
                <a:lnTo>
                  <a:pt x="5688" y="10394"/>
                </a:lnTo>
                <a:lnTo>
                  <a:pt x="5674" y="10387"/>
                </a:lnTo>
                <a:lnTo>
                  <a:pt x="5660" y="10381"/>
                </a:lnTo>
                <a:lnTo>
                  <a:pt x="5648" y="10374"/>
                </a:lnTo>
                <a:lnTo>
                  <a:pt x="5638" y="10366"/>
                </a:lnTo>
                <a:lnTo>
                  <a:pt x="5627" y="10357"/>
                </a:lnTo>
                <a:lnTo>
                  <a:pt x="5619" y="10346"/>
                </a:lnTo>
                <a:lnTo>
                  <a:pt x="5612" y="10336"/>
                </a:lnTo>
                <a:lnTo>
                  <a:pt x="5606" y="10324"/>
                </a:lnTo>
                <a:lnTo>
                  <a:pt x="5600" y="10312"/>
                </a:lnTo>
                <a:lnTo>
                  <a:pt x="5596" y="10300"/>
                </a:lnTo>
                <a:lnTo>
                  <a:pt x="5593" y="10286"/>
                </a:lnTo>
                <a:lnTo>
                  <a:pt x="5592" y="10274"/>
                </a:lnTo>
                <a:lnTo>
                  <a:pt x="5591" y="10261"/>
                </a:lnTo>
                <a:lnTo>
                  <a:pt x="5591" y="10247"/>
                </a:lnTo>
                <a:lnTo>
                  <a:pt x="5592" y="10234"/>
                </a:lnTo>
                <a:lnTo>
                  <a:pt x="5594" y="10220"/>
                </a:lnTo>
                <a:lnTo>
                  <a:pt x="5596" y="10207"/>
                </a:lnTo>
                <a:lnTo>
                  <a:pt x="5600" y="10195"/>
                </a:lnTo>
                <a:lnTo>
                  <a:pt x="5606" y="10182"/>
                </a:lnTo>
                <a:lnTo>
                  <a:pt x="5611" y="10170"/>
                </a:lnTo>
                <a:lnTo>
                  <a:pt x="5617" y="10159"/>
                </a:lnTo>
                <a:lnTo>
                  <a:pt x="5674" y="10062"/>
                </a:lnTo>
                <a:lnTo>
                  <a:pt x="5730" y="9966"/>
                </a:lnTo>
                <a:lnTo>
                  <a:pt x="5787" y="9869"/>
                </a:lnTo>
                <a:lnTo>
                  <a:pt x="5845" y="9773"/>
                </a:lnTo>
                <a:lnTo>
                  <a:pt x="5902" y="9678"/>
                </a:lnTo>
                <a:lnTo>
                  <a:pt x="5960" y="9584"/>
                </a:lnTo>
                <a:lnTo>
                  <a:pt x="6018" y="9490"/>
                </a:lnTo>
                <a:lnTo>
                  <a:pt x="6076" y="9396"/>
                </a:lnTo>
                <a:lnTo>
                  <a:pt x="6136" y="9304"/>
                </a:lnTo>
                <a:lnTo>
                  <a:pt x="6196" y="9213"/>
                </a:lnTo>
                <a:lnTo>
                  <a:pt x="6257" y="9122"/>
                </a:lnTo>
                <a:lnTo>
                  <a:pt x="6320" y="9032"/>
                </a:lnTo>
                <a:lnTo>
                  <a:pt x="6382" y="8944"/>
                </a:lnTo>
                <a:lnTo>
                  <a:pt x="6446" y="8857"/>
                </a:lnTo>
                <a:lnTo>
                  <a:pt x="6512" y="8772"/>
                </a:lnTo>
                <a:lnTo>
                  <a:pt x="6578" y="8687"/>
                </a:lnTo>
                <a:lnTo>
                  <a:pt x="6622" y="8632"/>
                </a:lnTo>
                <a:lnTo>
                  <a:pt x="6671" y="8575"/>
                </a:lnTo>
                <a:lnTo>
                  <a:pt x="6723" y="8514"/>
                </a:lnTo>
                <a:lnTo>
                  <a:pt x="6780" y="8449"/>
                </a:lnTo>
                <a:lnTo>
                  <a:pt x="6840" y="8382"/>
                </a:lnTo>
                <a:lnTo>
                  <a:pt x="6905" y="8313"/>
                </a:lnTo>
                <a:lnTo>
                  <a:pt x="6973" y="8241"/>
                </a:lnTo>
                <a:lnTo>
                  <a:pt x="7045" y="8167"/>
                </a:lnTo>
                <a:lnTo>
                  <a:pt x="7120" y="8090"/>
                </a:lnTo>
                <a:lnTo>
                  <a:pt x="7200" y="8012"/>
                </a:lnTo>
                <a:lnTo>
                  <a:pt x="7284" y="7933"/>
                </a:lnTo>
                <a:lnTo>
                  <a:pt x="7371" y="7851"/>
                </a:lnTo>
                <a:lnTo>
                  <a:pt x="7463" y="7769"/>
                </a:lnTo>
                <a:lnTo>
                  <a:pt x="7559" y="7686"/>
                </a:lnTo>
                <a:lnTo>
                  <a:pt x="7658" y="7602"/>
                </a:lnTo>
                <a:lnTo>
                  <a:pt x="7761" y="7517"/>
                </a:lnTo>
                <a:lnTo>
                  <a:pt x="7868" y="7433"/>
                </a:lnTo>
                <a:lnTo>
                  <a:pt x="7979" y="7347"/>
                </a:lnTo>
                <a:lnTo>
                  <a:pt x="8094" y="7263"/>
                </a:lnTo>
                <a:lnTo>
                  <a:pt x="8212" y="7178"/>
                </a:lnTo>
                <a:lnTo>
                  <a:pt x="8335" y="7094"/>
                </a:lnTo>
                <a:lnTo>
                  <a:pt x="8461" y="7010"/>
                </a:lnTo>
                <a:lnTo>
                  <a:pt x="8591" y="6928"/>
                </a:lnTo>
                <a:lnTo>
                  <a:pt x="8725" y="6847"/>
                </a:lnTo>
                <a:lnTo>
                  <a:pt x="8862" y="6766"/>
                </a:lnTo>
                <a:lnTo>
                  <a:pt x="9004" y="6687"/>
                </a:lnTo>
                <a:lnTo>
                  <a:pt x="9150" y="6611"/>
                </a:lnTo>
                <a:lnTo>
                  <a:pt x="9298" y="6535"/>
                </a:lnTo>
                <a:lnTo>
                  <a:pt x="9450" y="6462"/>
                </a:lnTo>
                <a:lnTo>
                  <a:pt x="9607" y="6392"/>
                </a:lnTo>
                <a:lnTo>
                  <a:pt x="9768" y="6324"/>
                </a:lnTo>
                <a:lnTo>
                  <a:pt x="9932" y="6259"/>
                </a:lnTo>
                <a:lnTo>
                  <a:pt x="10051" y="6214"/>
                </a:lnTo>
                <a:lnTo>
                  <a:pt x="10171" y="6171"/>
                </a:lnTo>
                <a:lnTo>
                  <a:pt x="10290" y="6130"/>
                </a:lnTo>
                <a:lnTo>
                  <a:pt x="10408" y="6091"/>
                </a:lnTo>
                <a:lnTo>
                  <a:pt x="10525" y="6054"/>
                </a:lnTo>
                <a:lnTo>
                  <a:pt x="10641" y="6018"/>
                </a:lnTo>
                <a:lnTo>
                  <a:pt x="10757" y="5985"/>
                </a:lnTo>
                <a:lnTo>
                  <a:pt x="10870" y="5953"/>
                </a:lnTo>
                <a:lnTo>
                  <a:pt x="10981" y="5923"/>
                </a:lnTo>
                <a:lnTo>
                  <a:pt x="11092" y="5895"/>
                </a:lnTo>
                <a:lnTo>
                  <a:pt x="11199" y="5869"/>
                </a:lnTo>
                <a:lnTo>
                  <a:pt x="11303" y="5844"/>
                </a:lnTo>
                <a:lnTo>
                  <a:pt x="11405" y="5820"/>
                </a:lnTo>
                <a:lnTo>
                  <a:pt x="11504" y="5799"/>
                </a:lnTo>
                <a:lnTo>
                  <a:pt x="11600" y="5779"/>
                </a:lnTo>
                <a:lnTo>
                  <a:pt x="11691" y="5759"/>
                </a:lnTo>
                <a:lnTo>
                  <a:pt x="11780" y="5743"/>
                </a:lnTo>
                <a:lnTo>
                  <a:pt x="11864" y="5726"/>
                </a:lnTo>
                <a:lnTo>
                  <a:pt x="11945" y="5712"/>
                </a:lnTo>
                <a:lnTo>
                  <a:pt x="12020" y="5699"/>
                </a:lnTo>
                <a:lnTo>
                  <a:pt x="12157" y="5676"/>
                </a:lnTo>
                <a:lnTo>
                  <a:pt x="12273" y="5658"/>
                </a:lnTo>
                <a:lnTo>
                  <a:pt x="12367" y="5645"/>
                </a:lnTo>
                <a:lnTo>
                  <a:pt x="12437" y="5636"/>
                </a:lnTo>
                <a:lnTo>
                  <a:pt x="12479" y="5631"/>
                </a:lnTo>
                <a:lnTo>
                  <a:pt x="12495" y="5630"/>
                </a:lnTo>
                <a:lnTo>
                  <a:pt x="12480" y="5629"/>
                </a:lnTo>
                <a:lnTo>
                  <a:pt x="12438" y="5627"/>
                </a:lnTo>
                <a:lnTo>
                  <a:pt x="12369" y="5623"/>
                </a:lnTo>
                <a:lnTo>
                  <a:pt x="12277" y="5621"/>
                </a:lnTo>
                <a:lnTo>
                  <a:pt x="12162" y="5620"/>
                </a:lnTo>
                <a:lnTo>
                  <a:pt x="12028" y="5622"/>
                </a:lnTo>
                <a:lnTo>
                  <a:pt x="11953" y="5624"/>
                </a:lnTo>
                <a:lnTo>
                  <a:pt x="11875" y="5627"/>
                </a:lnTo>
                <a:lnTo>
                  <a:pt x="11792" y="5631"/>
                </a:lnTo>
                <a:lnTo>
                  <a:pt x="11705" y="5636"/>
                </a:lnTo>
                <a:lnTo>
                  <a:pt x="11614" y="5641"/>
                </a:lnTo>
                <a:lnTo>
                  <a:pt x="11520" y="5649"/>
                </a:lnTo>
                <a:lnTo>
                  <a:pt x="11423" y="5657"/>
                </a:lnTo>
                <a:lnTo>
                  <a:pt x="11323" y="5668"/>
                </a:lnTo>
                <a:lnTo>
                  <a:pt x="11220" y="5680"/>
                </a:lnTo>
                <a:lnTo>
                  <a:pt x="11115" y="5694"/>
                </a:lnTo>
                <a:lnTo>
                  <a:pt x="11008" y="5710"/>
                </a:lnTo>
                <a:lnTo>
                  <a:pt x="10899" y="5728"/>
                </a:lnTo>
                <a:lnTo>
                  <a:pt x="10788" y="5747"/>
                </a:lnTo>
                <a:lnTo>
                  <a:pt x="10675" y="5769"/>
                </a:lnTo>
                <a:lnTo>
                  <a:pt x="10561" y="5793"/>
                </a:lnTo>
                <a:lnTo>
                  <a:pt x="10446" y="5820"/>
                </a:lnTo>
                <a:lnTo>
                  <a:pt x="10330" y="5849"/>
                </a:lnTo>
                <a:lnTo>
                  <a:pt x="10214" y="5881"/>
                </a:lnTo>
                <a:lnTo>
                  <a:pt x="10096" y="5916"/>
                </a:lnTo>
                <a:lnTo>
                  <a:pt x="9980" y="5953"/>
                </a:lnTo>
                <a:lnTo>
                  <a:pt x="9884" y="5985"/>
                </a:lnTo>
                <a:lnTo>
                  <a:pt x="9790" y="6017"/>
                </a:lnTo>
                <a:lnTo>
                  <a:pt x="9700" y="6050"/>
                </a:lnTo>
                <a:lnTo>
                  <a:pt x="9611" y="6082"/>
                </a:lnTo>
                <a:lnTo>
                  <a:pt x="9525" y="6115"/>
                </a:lnTo>
                <a:lnTo>
                  <a:pt x="9441" y="6147"/>
                </a:lnTo>
                <a:lnTo>
                  <a:pt x="9359" y="6180"/>
                </a:lnTo>
                <a:lnTo>
                  <a:pt x="9279" y="6213"/>
                </a:lnTo>
                <a:lnTo>
                  <a:pt x="9201" y="6246"/>
                </a:lnTo>
                <a:lnTo>
                  <a:pt x="9126" y="6279"/>
                </a:lnTo>
                <a:lnTo>
                  <a:pt x="9052" y="6312"/>
                </a:lnTo>
                <a:lnTo>
                  <a:pt x="8980" y="6345"/>
                </a:lnTo>
                <a:lnTo>
                  <a:pt x="8909" y="6379"/>
                </a:lnTo>
                <a:lnTo>
                  <a:pt x="8841" y="6412"/>
                </a:lnTo>
                <a:lnTo>
                  <a:pt x="8774" y="6446"/>
                </a:lnTo>
                <a:lnTo>
                  <a:pt x="8708" y="6480"/>
                </a:lnTo>
                <a:lnTo>
                  <a:pt x="8681" y="6493"/>
                </a:lnTo>
                <a:lnTo>
                  <a:pt x="8656" y="6505"/>
                </a:lnTo>
                <a:lnTo>
                  <a:pt x="8633" y="6515"/>
                </a:lnTo>
                <a:lnTo>
                  <a:pt x="8613" y="6522"/>
                </a:lnTo>
                <a:lnTo>
                  <a:pt x="8594" y="6528"/>
                </a:lnTo>
                <a:lnTo>
                  <a:pt x="8578" y="6532"/>
                </a:lnTo>
                <a:lnTo>
                  <a:pt x="8562" y="6534"/>
                </a:lnTo>
                <a:lnTo>
                  <a:pt x="8549" y="6535"/>
                </a:lnTo>
                <a:lnTo>
                  <a:pt x="8538" y="6535"/>
                </a:lnTo>
                <a:lnTo>
                  <a:pt x="8527" y="6533"/>
                </a:lnTo>
                <a:lnTo>
                  <a:pt x="8519" y="6530"/>
                </a:lnTo>
                <a:lnTo>
                  <a:pt x="8512" y="6525"/>
                </a:lnTo>
                <a:lnTo>
                  <a:pt x="8507" y="6519"/>
                </a:lnTo>
                <a:lnTo>
                  <a:pt x="8503" y="6513"/>
                </a:lnTo>
                <a:lnTo>
                  <a:pt x="8501" y="6505"/>
                </a:lnTo>
                <a:lnTo>
                  <a:pt x="8499" y="6495"/>
                </a:lnTo>
                <a:lnTo>
                  <a:pt x="8499" y="6486"/>
                </a:lnTo>
                <a:lnTo>
                  <a:pt x="8500" y="6475"/>
                </a:lnTo>
                <a:lnTo>
                  <a:pt x="8502" y="6463"/>
                </a:lnTo>
                <a:lnTo>
                  <a:pt x="8505" y="6451"/>
                </a:lnTo>
                <a:lnTo>
                  <a:pt x="8509" y="6439"/>
                </a:lnTo>
                <a:lnTo>
                  <a:pt x="8514" y="6425"/>
                </a:lnTo>
                <a:lnTo>
                  <a:pt x="8520" y="6412"/>
                </a:lnTo>
                <a:lnTo>
                  <a:pt x="8527" y="6398"/>
                </a:lnTo>
                <a:lnTo>
                  <a:pt x="8543" y="6370"/>
                </a:lnTo>
                <a:lnTo>
                  <a:pt x="8561" y="6341"/>
                </a:lnTo>
                <a:lnTo>
                  <a:pt x="8582" y="6312"/>
                </a:lnTo>
                <a:lnTo>
                  <a:pt x="8604" y="6284"/>
                </a:lnTo>
                <a:lnTo>
                  <a:pt x="8635" y="6248"/>
                </a:lnTo>
                <a:lnTo>
                  <a:pt x="8666" y="6214"/>
                </a:lnTo>
                <a:lnTo>
                  <a:pt x="8699" y="6180"/>
                </a:lnTo>
                <a:lnTo>
                  <a:pt x="8732" y="6147"/>
                </a:lnTo>
                <a:lnTo>
                  <a:pt x="8764" y="6114"/>
                </a:lnTo>
                <a:lnTo>
                  <a:pt x="8798" y="6081"/>
                </a:lnTo>
                <a:lnTo>
                  <a:pt x="8830" y="6049"/>
                </a:lnTo>
                <a:lnTo>
                  <a:pt x="8863" y="6016"/>
                </a:lnTo>
                <a:lnTo>
                  <a:pt x="9092" y="5786"/>
                </a:lnTo>
                <a:lnTo>
                  <a:pt x="9320" y="5563"/>
                </a:lnTo>
                <a:lnTo>
                  <a:pt x="9544" y="5347"/>
                </a:lnTo>
                <a:lnTo>
                  <a:pt x="9767" y="5140"/>
                </a:lnTo>
                <a:lnTo>
                  <a:pt x="9987" y="4940"/>
                </a:lnTo>
                <a:lnTo>
                  <a:pt x="10204" y="4748"/>
                </a:lnTo>
                <a:lnTo>
                  <a:pt x="10417" y="4563"/>
                </a:lnTo>
                <a:lnTo>
                  <a:pt x="10626" y="4386"/>
                </a:lnTo>
                <a:lnTo>
                  <a:pt x="10831" y="4216"/>
                </a:lnTo>
                <a:lnTo>
                  <a:pt x="11032" y="4054"/>
                </a:lnTo>
                <a:lnTo>
                  <a:pt x="11228" y="3899"/>
                </a:lnTo>
                <a:lnTo>
                  <a:pt x="11417" y="3752"/>
                </a:lnTo>
                <a:lnTo>
                  <a:pt x="11603" y="3613"/>
                </a:lnTo>
                <a:lnTo>
                  <a:pt x="11781" y="3480"/>
                </a:lnTo>
                <a:lnTo>
                  <a:pt x="11953" y="3355"/>
                </a:lnTo>
                <a:lnTo>
                  <a:pt x="12118" y="3238"/>
                </a:lnTo>
                <a:lnTo>
                  <a:pt x="12276" y="3128"/>
                </a:lnTo>
                <a:lnTo>
                  <a:pt x="12427" y="3025"/>
                </a:lnTo>
                <a:lnTo>
                  <a:pt x="12569" y="2930"/>
                </a:lnTo>
                <a:lnTo>
                  <a:pt x="12704" y="2841"/>
                </a:lnTo>
                <a:lnTo>
                  <a:pt x="12830" y="2760"/>
                </a:lnTo>
                <a:lnTo>
                  <a:pt x="12946" y="2685"/>
                </a:lnTo>
                <a:lnTo>
                  <a:pt x="13053" y="2620"/>
                </a:lnTo>
                <a:lnTo>
                  <a:pt x="13151" y="2560"/>
                </a:lnTo>
                <a:lnTo>
                  <a:pt x="13239" y="2507"/>
                </a:lnTo>
                <a:lnTo>
                  <a:pt x="13315" y="2462"/>
                </a:lnTo>
                <a:lnTo>
                  <a:pt x="13382" y="2424"/>
                </a:lnTo>
                <a:lnTo>
                  <a:pt x="13437" y="2392"/>
                </a:lnTo>
                <a:lnTo>
                  <a:pt x="13512" y="2351"/>
                </a:lnTo>
                <a:lnTo>
                  <a:pt x="13537" y="2336"/>
                </a:lnTo>
                <a:lnTo>
                  <a:pt x="13349" y="2380"/>
                </a:lnTo>
                <a:lnTo>
                  <a:pt x="13164" y="2427"/>
                </a:lnTo>
                <a:lnTo>
                  <a:pt x="12980" y="2476"/>
                </a:lnTo>
                <a:lnTo>
                  <a:pt x="12799" y="2528"/>
                </a:lnTo>
                <a:lnTo>
                  <a:pt x="12620" y="2581"/>
                </a:lnTo>
                <a:lnTo>
                  <a:pt x="12441" y="2638"/>
                </a:lnTo>
                <a:lnTo>
                  <a:pt x="12266" y="2698"/>
                </a:lnTo>
                <a:lnTo>
                  <a:pt x="12092" y="2760"/>
                </a:lnTo>
                <a:lnTo>
                  <a:pt x="11919" y="2825"/>
                </a:lnTo>
                <a:lnTo>
                  <a:pt x="11749" y="2892"/>
                </a:lnTo>
                <a:lnTo>
                  <a:pt x="11579" y="2962"/>
                </a:lnTo>
                <a:lnTo>
                  <a:pt x="11411" y="3035"/>
                </a:lnTo>
                <a:lnTo>
                  <a:pt x="11245" y="3110"/>
                </a:lnTo>
                <a:lnTo>
                  <a:pt x="11079" y="3189"/>
                </a:lnTo>
                <a:lnTo>
                  <a:pt x="10915" y="3271"/>
                </a:lnTo>
                <a:lnTo>
                  <a:pt x="10753" y="3355"/>
                </a:lnTo>
                <a:lnTo>
                  <a:pt x="10591" y="3443"/>
                </a:lnTo>
                <a:lnTo>
                  <a:pt x="10431" y="3534"/>
                </a:lnTo>
                <a:lnTo>
                  <a:pt x="10271" y="3627"/>
                </a:lnTo>
                <a:lnTo>
                  <a:pt x="10112" y="3724"/>
                </a:lnTo>
                <a:lnTo>
                  <a:pt x="9954" y="3824"/>
                </a:lnTo>
                <a:lnTo>
                  <a:pt x="9797" y="3928"/>
                </a:lnTo>
                <a:lnTo>
                  <a:pt x="9640" y="4034"/>
                </a:lnTo>
                <a:lnTo>
                  <a:pt x="9483" y="4145"/>
                </a:lnTo>
                <a:lnTo>
                  <a:pt x="9328" y="4258"/>
                </a:lnTo>
                <a:lnTo>
                  <a:pt x="9172" y="4374"/>
                </a:lnTo>
                <a:lnTo>
                  <a:pt x="9018" y="4495"/>
                </a:lnTo>
                <a:lnTo>
                  <a:pt x="8863" y="4619"/>
                </a:lnTo>
                <a:lnTo>
                  <a:pt x="8709" y="4745"/>
                </a:lnTo>
                <a:lnTo>
                  <a:pt x="8554" y="4876"/>
                </a:lnTo>
                <a:lnTo>
                  <a:pt x="8401" y="5010"/>
                </a:lnTo>
                <a:lnTo>
                  <a:pt x="8246" y="5148"/>
                </a:lnTo>
                <a:lnTo>
                  <a:pt x="8217" y="5174"/>
                </a:lnTo>
                <a:lnTo>
                  <a:pt x="8184" y="5201"/>
                </a:lnTo>
                <a:lnTo>
                  <a:pt x="8167" y="5214"/>
                </a:lnTo>
                <a:lnTo>
                  <a:pt x="8149" y="5226"/>
                </a:lnTo>
                <a:lnTo>
                  <a:pt x="8141" y="5230"/>
                </a:lnTo>
                <a:lnTo>
                  <a:pt x="8132" y="5234"/>
                </a:lnTo>
                <a:lnTo>
                  <a:pt x="8124" y="5238"/>
                </a:lnTo>
                <a:lnTo>
                  <a:pt x="8115" y="5240"/>
                </a:lnTo>
                <a:lnTo>
                  <a:pt x="8107" y="5242"/>
                </a:lnTo>
                <a:lnTo>
                  <a:pt x="8099" y="5243"/>
                </a:lnTo>
                <a:lnTo>
                  <a:pt x="8091" y="5243"/>
                </a:lnTo>
                <a:lnTo>
                  <a:pt x="8083" y="5242"/>
                </a:lnTo>
                <a:lnTo>
                  <a:pt x="8076" y="5240"/>
                </a:lnTo>
                <a:lnTo>
                  <a:pt x="8069" y="5237"/>
                </a:lnTo>
                <a:lnTo>
                  <a:pt x="8063" y="5233"/>
                </a:lnTo>
                <a:lnTo>
                  <a:pt x="8057" y="5227"/>
                </a:lnTo>
                <a:lnTo>
                  <a:pt x="8051" y="5218"/>
                </a:lnTo>
                <a:lnTo>
                  <a:pt x="8046" y="5210"/>
                </a:lnTo>
                <a:lnTo>
                  <a:pt x="8041" y="5199"/>
                </a:lnTo>
                <a:lnTo>
                  <a:pt x="8037" y="5187"/>
                </a:lnTo>
                <a:lnTo>
                  <a:pt x="8034" y="5173"/>
                </a:lnTo>
                <a:lnTo>
                  <a:pt x="8031" y="5157"/>
                </a:lnTo>
                <a:lnTo>
                  <a:pt x="8030" y="5139"/>
                </a:lnTo>
                <a:lnTo>
                  <a:pt x="8028" y="5120"/>
                </a:lnTo>
                <a:lnTo>
                  <a:pt x="8027" y="5078"/>
                </a:lnTo>
                <a:lnTo>
                  <a:pt x="8025" y="5038"/>
                </a:lnTo>
                <a:lnTo>
                  <a:pt x="8024" y="4997"/>
                </a:lnTo>
                <a:lnTo>
                  <a:pt x="8023" y="4956"/>
                </a:lnTo>
                <a:lnTo>
                  <a:pt x="8022" y="4914"/>
                </a:lnTo>
                <a:lnTo>
                  <a:pt x="8020" y="4871"/>
                </a:lnTo>
                <a:lnTo>
                  <a:pt x="8019" y="4827"/>
                </a:lnTo>
                <a:lnTo>
                  <a:pt x="8017" y="4783"/>
                </a:lnTo>
                <a:lnTo>
                  <a:pt x="8016" y="4736"/>
                </a:lnTo>
                <a:lnTo>
                  <a:pt x="8014" y="4688"/>
                </a:lnTo>
                <a:lnTo>
                  <a:pt x="8012" y="4638"/>
                </a:lnTo>
                <a:lnTo>
                  <a:pt x="8009" y="4587"/>
                </a:lnTo>
                <a:lnTo>
                  <a:pt x="8006" y="4533"/>
                </a:lnTo>
                <a:lnTo>
                  <a:pt x="8002" y="4478"/>
                </a:lnTo>
                <a:lnTo>
                  <a:pt x="7998" y="4419"/>
                </a:lnTo>
                <a:lnTo>
                  <a:pt x="7993" y="4358"/>
                </a:lnTo>
                <a:lnTo>
                  <a:pt x="7984" y="4283"/>
                </a:lnTo>
                <a:lnTo>
                  <a:pt x="7975" y="4211"/>
                </a:lnTo>
                <a:lnTo>
                  <a:pt x="7964" y="4140"/>
                </a:lnTo>
                <a:lnTo>
                  <a:pt x="7950" y="4070"/>
                </a:lnTo>
                <a:lnTo>
                  <a:pt x="7936" y="4003"/>
                </a:lnTo>
                <a:lnTo>
                  <a:pt x="7920" y="3938"/>
                </a:lnTo>
                <a:lnTo>
                  <a:pt x="7903" y="3875"/>
                </a:lnTo>
                <a:lnTo>
                  <a:pt x="7885" y="3814"/>
                </a:lnTo>
                <a:lnTo>
                  <a:pt x="7865" y="3755"/>
                </a:lnTo>
                <a:lnTo>
                  <a:pt x="7845" y="3698"/>
                </a:lnTo>
                <a:lnTo>
                  <a:pt x="7825" y="3644"/>
                </a:lnTo>
                <a:lnTo>
                  <a:pt x="7804" y="3591"/>
                </a:lnTo>
                <a:lnTo>
                  <a:pt x="7783" y="3542"/>
                </a:lnTo>
                <a:lnTo>
                  <a:pt x="7761" y="3493"/>
                </a:lnTo>
                <a:lnTo>
                  <a:pt x="7739" y="3448"/>
                </a:lnTo>
                <a:lnTo>
                  <a:pt x="7718" y="3405"/>
                </a:lnTo>
                <a:lnTo>
                  <a:pt x="7696" y="3365"/>
                </a:lnTo>
                <a:lnTo>
                  <a:pt x="7675" y="3325"/>
                </a:lnTo>
                <a:lnTo>
                  <a:pt x="7655" y="3289"/>
                </a:lnTo>
                <a:lnTo>
                  <a:pt x="7635" y="3256"/>
                </a:lnTo>
                <a:lnTo>
                  <a:pt x="7597" y="3197"/>
                </a:lnTo>
                <a:lnTo>
                  <a:pt x="7564" y="3147"/>
                </a:lnTo>
                <a:lnTo>
                  <a:pt x="7536" y="3109"/>
                </a:lnTo>
                <a:lnTo>
                  <a:pt x="7516" y="3080"/>
                </a:lnTo>
                <a:lnTo>
                  <a:pt x="7502" y="3064"/>
                </a:lnTo>
                <a:lnTo>
                  <a:pt x="7497" y="3057"/>
                </a:lnTo>
                <a:lnTo>
                  <a:pt x="7501" y="3065"/>
                </a:lnTo>
                <a:lnTo>
                  <a:pt x="7513" y="3087"/>
                </a:lnTo>
                <a:lnTo>
                  <a:pt x="7531" y="3122"/>
                </a:lnTo>
                <a:lnTo>
                  <a:pt x="7554" y="3172"/>
                </a:lnTo>
                <a:lnTo>
                  <a:pt x="7567" y="3201"/>
                </a:lnTo>
                <a:lnTo>
                  <a:pt x="7582" y="3234"/>
                </a:lnTo>
                <a:lnTo>
                  <a:pt x="7596" y="3269"/>
                </a:lnTo>
                <a:lnTo>
                  <a:pt x="7610" y="3308"/>
                </a:lnTo>
                <a:lnTo>
                  <a:pt x="7626" y="3349"/>
                </a:lnTo>
                <a:lnTo>
                  <a:pt x="7642" y="3393"/>
                </a:lnTo>
                <a:lnTo>
                  <a:pt x="7658" y="3440"/>
                </a:lnTo>
                <a:lnTo>
                  <a:pt x="7673" y="3490"/>
                </a:lnTo>
                <a:lnTo>
                  <a:pt x="7689" y="3542"/>
                </a:lnTo>
                <a:lnTo>
                  <a:pt x="7703" y="3597"/>
                </a:lnTo>
                <a:lnTo>
                  <a:pt x="7718" y="3655"/>
                </a:lnTo>
                <a:lnTo>
                  <a:pt x="7732" y="3715"/>
                </a:lnTo>
                <a:lnTo>
                  <a:pt x="7744" y="3777"/>
                </a:lnTo>
                <a:lnTo>
                  <a:pt x="7757" y="3842"/>
                </a:lnTo>
                <a:lnTo>
                  <a:pt x="7767" y="3908"/>
                </a:lnTo>
                <a:lnTo>
                  <a:pt x="7776" y="3977"/>
                </a:lnTo>
                <a:lnTo>
                  <a:pt x="7785" y="4048"/>
                </a:lnTo>
                <a:lnTo>
                  <a:pt x="7791" y="4121"/>
                </a:lnTo>
                <a:lnTo>
                  <a:pt x="7795" y="4196"/>
                </a:lnTo>
                <a:lnTo>
                  <a:pt x="7798" y="4272"/>
                </a:lnTo>
                <a:lnTo>
                  <a:pt x="7798" y="4352"/>
                </a:lnTo>
                <a:lnTo>
                  <a:pt x="7797" y="4432"/>
                </a:lnTo>
                <a:lnTo>
                  <a:pt x="7793" y="4514"/>
                </a:lnTo>
                <a:lnTo>
                  <a:pt x="7786" y="4597"/>
                </a:lnTo>
                <a:lnTo>
                  <a:pt x="7777" y="4682"/>
                </a:lnTo>
                <a:lnTo>
                  <a:pt x="7767" y="4764"/>
                </a:lnTo>
                <a:lnTo>
                  <a:pt x="7756" y="4843"/>
                </a:lnTo>
                <a:lnTo>
                  <a:pt x="7743" y="4921"/>
                </a:lnTo>
                <a:lnTo>
                  <a:pt x="7730" y="4995"/>
                </a:lnTo>
                <a:lnTo>
                  <a:pt x="7716" y="5067"/>
                </a:lnTo>
                <a:lnTo>
                  <a:pt x="7701" y="5136"/>
                </a:lnTo>
                <a:lnTo>
                  <a:pt x="7685" y="5203"/>
                </a:lnTo>
                <a:lnTo>
                  <a:pt x="7668" y="5268"/>
                </a:lnTo>
                <a:lnTo>
                  <a:pt x="7651" y="5330"/>
                </a:lnTo>
                <a:lnTo>
                  <a:pt x="7632" y="5390"/>
                </a:lnTo>
                <a:lnTo>
                  <a:pt x="7614" y="5447"/>
                </a:lnTo>
                <a:lnTo>
                  <a:pt x="7595" y="5502"/>
                </a:lnTo>
                <a:lnTo>
                  <a:pt x="7575" y="5554"/>
                </a:lnTo>
                <a:lnTo>
                  <a:pt x="7557" y="5605"/>
                </a:lnTo>
                <a:lnTo>
                  <a:pt x="7537" y="5652"/>
                </a:lnTo>
                <a:lnTo>
                  <a:pt x="7517" y="5698"/>
                </a:lnTo>
                <a:lnTo>
                  <a:pt x="7497" y="5741"/>
                </a:lnTo>
                <a:lnTo>
                  <a:pt x="7478" y="5781"/>
                </a:lnTo>
                <a:lnTo>
                  <a:pt x="7459" y="5819"/>
                </a:lnTo>
                <a:lnTo>
                  <a:pt x="7439" y="5855"/>
                </a:lnTo>
                <a:lnTo>
                  <a:pt x="7421" y="5889"/>
                </a:lnTo>
                <a:lnTo>
                  <a:pt x="7402" y="5921"/>
                </a:lnTo>
                <a:lnTo>
                  <a:pt x="7385" y="5950"/>
                </a:lnTo>
                <a:lnTo>
                  <a:pt x="7367" y="5977"/>
                </a:lnTo>
                <a:lnTo>
                  <a:pt x="7352" y="6002"/>
                </a:lnTo>
                <a:lnTo>
                  <a:pt x="7335" y="6024"/>
                </a:lnTo>
                <a:lnTo>
                  <a:pt x="7321" y="6044"/>
                </a:lnTo>
                <a:lnTo>
                  <a:pt x="7307" y="6062"/>
                </a:lnTo>
                <a:lnTo>
                  <a:pt x="7294" y="6078"/>
                </a:lnTo>
                <a:lnTo>
                  <a:pt x="7282" y="6091"/>
                </a:lnTo>
                <a:lnTo>
                  <a:pt x="7272" y="6104"/>
                </a:lnTo>
                <a:lnTo>
                  <a:pt x="7182" y="6197"/>
                </a:lnTo>
                <a:lnTo>
                  <a:pt x="7094" y="6291"/>
                </a:lnTo>
                <a:lnTo>
                  <a:pt x="7009" y="6383"/>
                </a:lnTo>
                <a:lnTo>
                  <a:pt x="6925" y="6476"/>
                </a:lnTo>
                <a:lnTo>
                  <a:pt x="6842" y="6567"/>
                </a:lnTo>
                <a:lnTo>
                  <a:pt x="6759" y="6659"/>
                </a:lnTo>
                <a:lnTo>
                  <a:pt x="6678" y="6752"/>
                </a:lnTo>
                <a:lnTo>
                  <a:pt x="6597" y="6846"/>
                </a:lnTo>
                <a:lnTo>
                  <a:pt x="6514" y="6940"/>
                </a:lnTo>
                <a:lnTo>
                  <a:pt x="6432" y="7037"/>
                </a:lnTo>
                <a:lnTo>
                  <a:pt x="6348" y="7137"/>
                </a:lnTo>
                <a:lnTo>
                  <a:pt x="6263" y="7238"/>
                </a:lnTo>
                <a:lnTo>
                  <a:pt x="6176" y="7343"/>
                </a:lnTo>
                <a:lnTo>
                  <a:pt x="6088" y="7451"/>
                </a:lnTo>
                <a:lnTo>
                  <a:pt x="5996" y="7563"/>
                </a:lnTo>
                <a:lnTo>
                  <a:pt x="5902" y="7678"/>
                </a:lnTo>
                <a:lnTo>
                  <a:pt x="5893" y="7688"/>
                </a:lnTo>
                <a:lnTo>
                  <a:pt x="5883" y="7696"/>
                </a:lnTo>
                <a:lnTo>
                  <a:pt x="5869" y="7703"/>
                </a:lnTo>
                <a:lnTo>
                  <a:pt x="5855" y="7709"/>
                </a:lnTo>
                <a:lnTo>
                  <a:pt x="5848" y="7711"/>
                </a:lnTo>
                <a:lnTo>
                  <a:pt x="5840" y="7713"/>
                </a:lnTo>
                <a:lnTo>
                  <a:pt x="5832" y="7715"/>
                </a:lnTo>
                <a:lnTo>
                  <a:pt x="5825" y="7715"/>
                </a:lnTo>
                <a:lnTo>
                  <a:pt x="5817" y="7715"/>
                </a:lnTo>
                <a:lnTo>
                  <a:pt x="5809" y="7715"/>
                </a:lnTo>
                <a:lnTo>
                  <a:pt x="5800" y="7714"/>
                </a:lnTo>
                <a:lnTo>
                  <a:pt x="5793" y="7712"/>
                </a:lnTo>
                <a:lnTo>
                  <a:pt x="5785" y="7709"/>
                </a:lnTo>
                <a:lnTo>
                  <a:pt x="5778" y="7705"/>
                </a:lnTo>
                <a:lnTo>
                  <a:pt x="5770" y="7701"/>
                </a:lnTo>
                <a:lnTo>
                  <a:pt x="5763" y="7696"/>
                </a:lnTo>
                <a:lnTo>
                  <a:pt x="5756" y="7690"/>
                </a:lnTo>
                <a:lnTo>
                  <a:pt x="5750" y="7681"/>
                </a:lnTo>
                <a:lnTo>
                  <a:pt x="5744" y="7673"/>
                </a:lnTo>
                <a:lnTo>
                  <a:pt x="5738" y="7664"/>
                </a:lnTo>
                <a:lnTo>
                  <a:pt x="5732" y="7654"/>
                </a:lnTo>
                <a:lnTo>
                  <a:pt x="5728" y="7641"/>
                </a:lnTo>
                <a:lnTo>
                  <a:pt x="5724" y="7629"/>
                </a:lnTo>
                <a:lnTo>
                  <a:pt x="5721" y="7614"/>
                </a:lnTo>
                <a:lnTo>
                  <a:pt x="5718" y="7599"/>
                </a:lnTo>
                <a:lnTo>
                  <a:pt x="5716" y="7581"/>
                </a:lnTo>
                <a:lnTo>
                  <a:pt x="5715" y="7564"/>
                </a:lnTo>
                <a:lnTo>
                  <a:pt x="5714" y="7544"/>
                </a:lnTo>
                <a:lnTo>
                  <a:pt x="5714" y="7477"/>
                </a:lnTo>
                <a:lnTo>
                  <a:pt x="5713" y="7407"/>
                </a:lnTo>
                <a:lnTo>
                  <a:pt x="5711" y="7334"/>
                </a:lnTo>
                <a:lnTo>
                  <a:pt x="5709" y="7257"/>
                </a:lnTo>
                <a:lnTo>
                  <a:pt x="5706" y="7178"/>
                </a:lnTo>
                <a:lnTo>
                  <a:pt x="5702" y="7098"/>
                </a:lnTo>
                <a:lnTo>
                  <a:pt x="5698" y="7018"/>
                </a:lnTo>
                <a:lnTo>
                  <a:pt x="5695" y="6935"/>
                </a:lnTo>
                <a:lnTo>
                  <a:pt x="5691" y="6854"/>
                </a:lnTo>
                <a:lnTo>
                  <a:pt x="5686" y="6772"/>
                </a:lnTo>
                <a:lnTo>
                  <a:pt x="5682" y="6692"/>
                </a:lnTo>
                <a:lnTo>
                  <a:pt x="5678" y="6614"/>
                </a:lnTo>
                <a:lnTo>
                  <a:pt x="5673" y="6539"/>
                </a:lnTo>
                <a:lnTo>
                  <a:pt x="5668" y="6465"/>
                </a:lnTo>
                <a:lnTo>
                  <a:pt x="5664" y="6395"/>
                </a:lnTo>
                <a:lnTo>
                  <a:pt x="5660" y="6330"/>
                </a:lnTo>
                <a:lnTo>
                  <a:pt x="5647" y="6152"/>
                </a:lnTo>
                <a:lnTo>
                  <a:pt x="5631" y="5983"/>
                </a:lnTo>
                <a:lnTo>
                  <a:pt x="5612" y="5820"/>
                </a:lnTo>
                <a:lnTo>
                  <a:pt x="5589" y="5665"/>
                </a:lnTo>
                <a:lnTo>
                  <a:pt x="5563" y="5516"/>
                </a:lnTo>
                <a:lnTo>
                  <a:pt x="5536" y="5375"/>
                </a:lnTo>
                <a:lnTo>
                  <a:pt x="5506" y="5241"/>
                </a:lnTo>
                <a:lnTo>
                  <a:pt x="5473" y="5113"/>
                </a:lnTo>
                <a:lnTo>
                  <a:pt x="5439" y="4992"/>
                </a:lnTo>
                <a:lnTo>
                  <a:pt x="5404" y="4877"/>
                </a:lnTo>
                <a:lnTo>
                  <a:pt x="5367" y="4769"/>
                </a:lnTo>
                <a:lnTo>
                  <a:pt x="5328" y="4668"/>
                </a:lnTo>
                <a:lnTo>
                  <a:pt x="5290" y="4572"/>
                </a:lnTo>
                <a:lnTo>
                  <a:pt x="5251" y="4483"/>
                </a:lnTo>
                <a:lnTo>
                  <a:pt x="5212" y="4399"/>
                </a:lnTo>
                <a:lnTo>
                  <a:pt x="5173" y="4321"/>
                </a:lnTo>
                <a:lnTo>
                  <a:pt x="5134" y="4249"/>
                </a:lnTo>
                <a:lnTo>
                  <a:pt x="5096" y="4182"/>
                </a:lnTo>
                <a:lnTo>
                  <a:pt x="5059" y="4121"/>
                </a:lnTo>
                <a:lnTo>
                  <a:pt x="5022" y="4064"/>
                </a:lnTo>
                <a:lnTo>
                  <a:pt x="4987" y="4014"/>
                </a:lnTo>
                <a:lnTo>
                  <a:pt x="4954" y="3968"/>
                </a:lnTo>
                <a:lnTo>
                  <a:pt x="4924" y="3927"/>
                </a:lnTo>
                <a:lnTo>
                  <a:pt x="4895" y="3891"/>
                </a:lnTo>
                <a:lnTo>
                  <a:pt x="4868" y="3860"/>
                </a:lnTo>
                <a:lnTo>
                  <a:pt x="4844" y="3833"/>
                </a:lnTo>
                <a:lnTo>
                  <a:pt x="4823" y="3811"/>
                </a:lnTo>
                <a:lnTo>
                  <a:pt x="4805" y="3793"/>
                </a:lnTo>
                <a:lnTo>
                  <a:pt x="4780" y="3770"/>
                </a:lnTo>
                <a:lnTo>
                  <a:pt x="4772" y="3761"/>
                </a:lnTo>
                <a:lnTo>
                  <a:pt x="4778" y="3773"/>
                </a:lnTo>
                <a:lnTo>
                  <a:pt x="4797" y="3805"/>
                </a:lnTo>
                <a:lnTo>
                  <a:pt x="4825" y="3858"/>
                </a:lnTo>
                <a:lnTo>
                  <a:pt x="4862" y="3931"/>
                </a:lnTo>
                <a:lnTo>
                  <a:pt x="4883" y="3977"/>
                </a:lnTo>
                <a:lnTo>
                  <a:pt x="4906" y="4026"/>
                </a:lnTo>
                <a:lnTo>
                  <a:pt x="4930" y="4081"/>
                </a:lnTo>
                <a:lnTo>
                  <a:pt x="4954" y="4141"/>
                </a:lnTo>
                <a:lnTo>
                  <a:pt x="4980" y="4205"/>
                </a:lnTo>
                <a:lnTo>
                  <a:pt x="5007" y="4275"/>
                </a:lnTo>
                <a:lnTo>
                  <a:pt x="5034" y="4350"/>
                </a:lnTo>
                <a:lnTo>
                  <a:pt x="5061" y="4428"/>
                </a:lnTo>
                <a:lnTo>
                  <a:pt x="5088" y="4513"/>
                </a:lnTo>
                <a:lnTo>
                  <a:pt x="5115" y="4601"/>
                </a:lnTo>
                <a:lnTo>
                  <a:pt x="5142" y="4695"/>
                </a:lnTo>
                <a:lnTo>
                  <a:pt x="5168" y="4794"/>
                </a:lnTo>
                <a:lnTo>
                  <a:pt x="5192" y="4897"/>
                </a:lnTo>
                <a:lnTo>
                  <a:pt x="5217" y="5004"/>
                </a:lnTo>
                <a:lnTo>
                  <a:pt x="5240" y="5116"/>
                </a:lnTo>
                <a:lnTo>
                  <a:pt x="5261" y="5233"/>
                </a:lnTo>
                <a:lnTo>
                  <a:pt x="5281" y="5354"/>
                </a:lnTo>
                <a:lnTo>
                  <a:pt x="5300" y="5480"/>
                </a:lnTo>
                <a:lnTo>
                  <a:pt x="5315" y="5610"/>
                </a:lnTo>
                <a:lnTo>
                  <a:pt x="5329" y="5745"/>
                </a:lnTo>
                <a:lnTo>
                  <a:pt x="5341" y="5883"/>
                </a:lnTo>
                <a:lnTo>
                  <a:pt x="5349" y="6026"/>
                </a:lnTo>
                <a:lnTo>
                  <a:pt x="5354" y="6174"/>
                </a:lnTo>
                <a:lnTo>
                  <a:pt x="5357" y="6325"/>
                </a:lnTo>
                <a:lnTo>
                  <a:pt x="5357" y="6391"/>
                </a:lnTo>
                <a:lnTo>
                  <a:pt x="5356" y="6456"/>
                </a:lnTo>
                <a:lnTo>
                  <a:pt x="5355" y="6522"/>
                </a:lnTo>
                <a:lnTo>
                  <a:pt x="5354" y="6587"/>
                </a:lnTo>
                <a:lnTo>
                  <a:pt x="5349" y="6718"/>
                </a:lnTo>
                <a:lnTo>
                  <a:pt x="5343" y="6847"/>
                </a:lnTo>
                <a:lnTo>
                  <a:pt x="5335" y="6975"/>
                </a:lnTo>
                <a:lnTo>
                  <a:pt x="5324" y="7103"/>
                </a:lnTo>
                <a:lnTo>
                  <a:pt x="5313" y="7229"/>
                </a:lnTo>
                <a:lnTo>
                  <a:pt x="5301" y="7352"/>
                </a:lnTo>
                <a:lnTo>
                  <a:pt x="5286" y="7472"/>
                </a:lnTo>
                <a:lnTo>
                  <a:pt x="5272" y="7591"/>
                </a:lnTo>
                <a:lnTo>
                  <a:pt x="5256" y="7706"/>
                </a:lnTo>
                <a:lnTo>
                  <a:pt x="5241" y="7817"/>
                </a:lnTo>
                <a:lnTo>
                  <a:pt x="5224" y="7925"/>
                </a:lnTo>
                <a:lnTo>
                  <a:pt x="5208" y="8028"/>
                </a:lnTo>
                <a:lnTo>
                  <a:pt x="5191" y="8127"/>
                </a:lnTo>
                <a:lnTo>
                  <a:pt x="5175" y="8220"/>
                </a:lnTo>
                <a:lnTo>
                  <a:pt x="5168" y="8255"/>
                </a:lnTo>
                <a:lnTo>
                  <a:pt x="5158" y="8292"/>
                </a:lnTo>
                <a:lnTo>
                  <a:pt x="5147" y="8331"/>
                </a:lnTo>
                <a:lnTo>
                  <a:pt x="5135" y="8370"/>
                </a:lnTo>
                <a:lnTo>
                  <a:pt x="5120" y="8410"/>
                </a:lnTo>
                <a:lnTo>
                  <a:pt x="5105" y="8451"/>
                </a:lnTo>
                <a:lnTo>
                  <a:pt x="5087" y="8493"/>
                </a:lnTo>
                <a:lnTo>
                  <a:pt x="5070" y="8537"/>
                </a:lnTo>
                <a:lnTo>
                  <a:pt x="5050" y="8579"/>
                </a:lnTo>
                <a:lnTo>
                  <a:pt x="5031" y="8622"/>
                </a:lnTo>
                <a:lnTo>
                  <a:pt x="5009" y="8667"/>
                </a:lnTo>
                <a:lnTo>
                  <a:pt x="4988" y="8710"/>
                </a:lnTo>
                <a:lnTo>
                  <a:pt x="4944" y="8795"/>
                </a:lnTo>
                <a:lnTo>
                  <a:pt x="4900" y="8879"/>
                </a:lnTo>
                <a:lnTo>
                  <a:pt x="4855" y="8958"/>
                </a:lnTo>
                <a:lnTo>
                  <a:pt x="4812" y="9033"/>
                </a:lnTo>
                <a:lnTo>
                  <a:pt x="4771" y="9101"/>
                </a:lnTo>
                <a:lnTo>
                  <a:pt x="4734" y="9162"/>
                </a:lnTo>
                <a:lnTo>
                  <a:pt x="4702" y="9215"/>
                </a:lnTo>
                <a:lnTo>
                  <a:pt x="4675" y="9256"/>
                </a:lnTo>
                <a:lnTo>
                  <a:pt x="4656" y="9286"/>
                </a:lnTo>
                <a:lnTo>
                  <a:pt x="4644" y="9302"/>
                </a:lnTo>
                <a:lnTo>
                  <a:pt x="4524" y="9469"/>
                </a:lnTo>
                <a:lnTo>
                  <a:pt x="4405" y="9635"/>
                </a:lnTo>
                <a:lnTo>
                  <a:pt x="4289" y="9800"/>
                </a:lnTo>
                <a:lnTo>
                  <a:pt x="4175" y="9964"/>
                </a:lnTo>
                <a:lnTo>
                  <a:pt x="4063" y="10127"/>
                </a:lnTo>
                <a:lnTo>
                  <a:pt x="3953" y="10286"/>
                </a:lnTo>
                <a:lnTo>
                  <a:pt x="3846" y="10446"/>
                </a:lnTo>
                <a:lnTo>
                  <a:pt x="3741" y="10604"/>
                </a:lnTo>
                <a:lnTo>
                  <a:pt x="3639" y="10758"/>
                </a:lnTo>
                <a:lnTo>
                  <a:pt x="3538" y="10912"/>
                </a:lnTo>
                <a:lnTo>
                  <a:pt x="3440" y="11063"/>
                </a:lnTo>
                <a:lnTo>
                  <a:pt x="3345" y="11212"/>
                </a:lnTo>
                <a:lnTo>
                  <a:pt x="3252" y="11358"/>
                </a:lnTo>
                <a:lnTo>
                  <a:pt x="3162" y="11502"/>
                </a:lnTo>
                <a:lnTo>
                  <a:pt x="3073" y="11644"/>
                </a:lnTo>
                <a:lnTo>
                  <a:pt x="2989" y="11782"/>
                </a:lnTo>
                <a:lnTo>
                  <a:pt x="2905" y="11917"/>
                </a:lnTo>
                <a:lnTo>
                  <a:pt x="2825" y="12049"/>
                </a:lnTo>
                <a:lnTo>
                  <a:pt x="2748" y="12177"/>
                </a:lnTo>
                <a:lnTo>
                  <a:pt x="2672" y="12302"/>
                </a:lnTo>
                <a:lnTo>
                  <a:pt x="2531" y="12542"/>
                </a:lnTo>
                <a:lnTo>
                  <a:pt x="2400" y="12766"/>
                </a:lnTo>
                <a:lnTo>
                  <a:pt x="2281" y="12973"/>
                </a:lnTo>
                <a:lnTo>
                  <a:pt x="2173" y="13163"/>
                </a:lnTo>
                <a:lnTo>
                  <a:pt x="2076" y="13334"/>
                </a:lnTo>
                <a:lnTo>
                  <a:pt x="1991" y="13485"/>
                </a:lnTo>
                <a:lnTo>
                  <a:pt x="1868" y="13707"/>
                </a:lnTo>
                <a:lnTo>
                  <a:pt x="1750" y="13920"/>
                </a:lnTo>
                <a:lnTo>
                  <a:pt x="1638" y="14125"/>
                </a:lnTo>
                <a:lnTo>
                  <a:pt x="1530" y="14324"/>
                </a:lnTo>
                <a:lnTo>
                  <a:pt x="1426" y="14515"/>
                </a:lnTo>
                <a:lnTo>
                  <a:pt x="1326" y="14700"/>
                </a:lnTo>
                <a:lnTo>
                  <a:pt x="1230" y="14880"/>
                </a:lnTo>
                <a:lnTo>
                  <a:pt x="1137" y="15055"/>
                </a:lnTo>
                <a:lnTo>
                  <a:pt x="1047" y="15225"/>
                </a:lnTo>
                <a:lnTo>
                  <a:pt x="959" y="15391"/>
                </a:lnTo>
                <a:lnTo>
                  <a:pt x="873" y="15553"/>
                </a:lnTo>
                <a:lnTo>
                  <a:pt x="789" y="15713"/>
                </a:lnTo>
                <a:lnTo>
                  <a:pt x="706" y="15870"/>
                </a:lnTo>
                <a:lnTo>
                  <a:pt x="623" y="16025"/>
                </a:lnTo>
                <a:lnTo>
                  <a:pt x="542" y="16180"/>
                </a:lnTo>
                <a:lnTo>
                  <a:pt x="459" y="16333"/>
                </a:lnTo>
                <a:lnTo>
                  <a:pt x="435" y="16375"/>
                </a:lnTo>
                <a:lnTo>
                  <a:pt x="410" y="16410"/>
                </a:lnTo>
                <a:lnTo>
                  <a:pt x="383" y="16438"/>
                </a:lnTo>
                <a:lnTo>
                  <a:pt x="356" y="16459"/>
                </a:lnTo>
                <a:lnTo>
                  <a:pt x="330" y="16475"/>
                </a:lnTo>
                <a:lnTo>
                  <a:pt x="303" y="16485"/>
                </a:lnTo>
                <a:lnTo>
                  <a:pt x="276" y="16488"/>
                </a:lnTo>
                <a:lnTo>
                  <a:pt x="249" y="16486"/>
                </a:lnTo>
                <a:lnTo>
                  <a:pt x="224" y="16479"/>
                </a:lnTo>
                <a:lnTo>
                  <a:pt x="198" y="16466"/>
                </a:lnTo>
                <a:lnTo>
                  <a:pt x="173" y="16449"/>
                </a:lnTo>
                <a:lnTo>
                  <a:pt x="148" y="16427"/>
                </a:lnTo>
                <a:lnTo>
                  <a:pt x="126" y="16400"/>
                </a:lnTo>
                <a:lnTo>
                  <a:pt x="104" y="16368"/>
                </a:lnTo>
                <a:lnTo>
                  <a:pt x="84" y="16333"/>
                </a:lnTo>
                <a:lnTo>
                  <a:pt x="66" y="16294"/>
                </a:lnTo>
                <a:lnTo>
                  <a:pt x="49" y="16251"/>
                </a:lnTo>
                <a:lnTo>
                  <a:pt x="35" y="16205"/>
                </a:lnTo>
                <a:lnTo>
                  <a:pt x="23" y="16154"/>
                </a:lnTo>
                <a:lnTo>
                  <a:pt x="13" y="16102"/>
                </a:lnTo>
                <a:lnTo>
                  <a:pt x="6" y="16045"/>
                </a:lnTo>
                <a:lnTo>
                  <a:pt x="1" y="15986"/>
                </a:lnTo>
                <a:lnTo>
                  <a:pt x="0" y="15924"/>
                </a:lnTo>
                <a:lnTo>
                  <a:pt x="1" y="15860"/>
                </a:lnTo>
                <a:lnTo>
                  <a:pt x="6" y="15794"/>
                </a:lnTo>
                <a:lnTo>
                  <a:pt x="14" y="15727"/>
                </a:lnTo>
                <a:lnTo>
                  <a:pt x="26" y="15657"/>
                </a:lnTo>
                <a:lnTo>
                  <a:pt x="42" y="15586"/>
                </a:lnTo>
                <a:lnTo>
                  <a:pt x="62" y="15513"/>
                </a:lnTo>
                <a:lnTo>
                  <a:pt x="86" y="15440"/>
                </a:lnTo>
                <a:lnTo>
                  <a:pt x="113" y="15365"/>
                </a:lnTo>
                <a:lnTo>
                  <a:pt x="146" y="15290"/>
                </a:lnTo>
                <a:lnTo>
                  <a:pt x="204" y="15166"/>
                </a:lnTo>
                <a:lnTo>
                  <a:pt x="266" y="15040"/>
                </a:lnTo>
                <a:lnTo>
                  <a:pt x="330" y="14911"/>
                </a:lnTo>
                <a:lnTo>
                  <a:pt x="396" y="14779"/>
                </a:lnTo>
                <a:lnTo>
                  <a:pt x="534" y="14509"/>
                </a:lnTo>
                <a:lnTo>
                  <a:pt x="675" y="14231"/>
                </a:lnTo>
                <a:lnTo>
                  <a:pt x="746" y="14089"/>
                </a:lnTo>
                <a:lnTo>
                  <a:pt x="817" y="13946"/>
                </a:lnTo>
                <a:lnTo>
                  <a:pt x="887" y="13800"/>
                </a:lnTo>
                <a:lnTo>
                  <a:pt x="955" y="13654"/>
                </a:lnTo>
                <a:lnTo>
                  <a:pt x="1022" y="13507"/>
                </a:lnTo>
                <a:lnTo>
                  <a:pt x="1087" y="13357"/>
                </a:lnTo>
                <a:lnTo>
                  <a:pt x="1149" y="13208"/>
                </a:lnTo>
                <a:lnTo>
                  <a:pt x="1208" y="13056"/>
                </a:lnTo>
                <a:lnTo>
                  <a:pt x="1263" y="12906"/>
                </a:lnTo>
                <a:lnTo>
                  <a:pt x="1316" y="12753"/>
                </a:lnTo>
                <a:lnTo>
                  <a:pt x="1362" y="12601"/>
                </a:lnTo>
                <a:lnTo>
                  <a:pt x="1404" y="12448"/>
                </a:lnTo>
                <a:lnTo>
                  <a:pt x="1441" y="12296"/>
                </a:lnTo>
                <a:lnTo>
                  <a:pt x="1473" y="12143"/>
                </a:lnTo>
                <a:lnTo>
                  <a:pt x="1498" y="11991"/>
                </a:lnTo>
                <a:lnTo>
                  <a:pt x="1517" y="11838"/>
                </a:lnTo>
                <a:lnTo>
                  <a:pt x="1528" y="11687"/>
                </a:lnTo>
                <a:lnTo>
                  <a:pt x="1532" y="11535"/>
                </a:lnTo>
                <a:lnTo>
                  <a:pt x="1528" y="11385"/>
                </a:lnTo>
                <a:lnTo>
                  <a:pt x="1515" y="11235"/>
                </a:lnTo>
                <a:lnTo>
                  <a:pt x="1494" y="11086"/>
                </a:lnTo>
                <a:lnTo>
                  <a:pt x="1463" y="10938"/>
                </a:lnTo>
                <a:lnTo>
                  <a:pt x="1423" y="10791"/>
                </a:lnTo>
                <a:lnTo>
                  <a:pt x="1372" y="10646"/>
                </a:lnTo>
                <a:lnTo>
                  <a:pt x="1339" y="10560"/>
                </a:lnTo>
                <a:lnTo>
                  <a:pt x="1307" y="10473"/>
                </a:lnTo>
                <a:lnTo>
                  <a:pt x="1275" y="10386"/>
                </a:lnTo>
                <a:lnTo>
                  <a:pt x="1246" y="10301"/>
                </a:lnTo>
                <a:lnTo>
                  <a:pt x="1217" y="10215"/>
                </a:lnTo>
                <a:lnTo>
                  <a:pt x="1190" y="10130"/>
                </a:lnTo>
                <a:lnTo>
                  <a:pt x="1163" y="10044"/>
                </a:lnTo>
                <a:lnTo>
                  <a:pt x="1137" y="9959"/>
                </a:lnTo>
                <a:lnTo>
                  <a:pt x="1113" y="9874"/>
                </a:lnTo>
                <a:lnTo>
                  <a:pt x="1089" y="9789"/>
                </a:lnTo>
                <a:lnTo>
                  <a:pt x="1067" y="9704"/>
                </a:lnTo>
                <a:lnTo>
                  <a:pt x="1046" y="9619"/>
                </a:lnTo>
                <a:lnTo>
                  <a:pt x="1025" y="9533"/>
                </a:lnTo>
                <a:lnTo>
                  <a:pt x="1007" y="9448"/>
                </a:lnTo>
                <a:lnTo>
                  <a:pt x="988" y="9361"/>
                </a:lnTo>
                <a:lnTo>
                  <a:pt x="972" y="9276"/>
                </a:lnTo>
                <a:lnTo>
                  <a:pt x="955" y="9188"/>
                </a:lnTo>
                <a:lnTo>
                  <a:pt x="940" y="9101"/>
                </a:lnTo>
                <a:lnTo>
                  <a:pt x="926" y="9014"/>
                </a:lnTo>
                <a:lnTo>
                  <a:pt x="913" y="8925"/>
                </a:lnTo>
                <a:lnTo>
                  <a:pt x="901" y="8837"/>
                </a:lnTo>
                <a:lnTo>
                  <a:pt x="890" y="8747"/>
                </a:lnTo>
                <a:lnTo>
                  <a:pt x="881" y="8656"/>
                </a:lnTo>
                <a:lnTo>
                  <a:pt x="873" y="8566"/>
                </a:lnTo>
                <a:lnTo>
                  <a:pt x="864" y="8474"/>
                </a:lnTo>
                <a:lnTo>
                  <a:pt x="858" y="8381"/>
                </a:lnTo>
                <a:lnTo>
                  <a:pt x="852" y="8287"/>
                </a:lnTo>
                <a:lnTo>
                  <a:pt x="848" y="8192"/>
                </a:lnTo>
                <a:lnTo>
                  <a:pt x="844" y="8097"/>
                </a:lnTo>
                <a:lnTo>
                  <a:pt x="842" y="8000"/>
                </a:lnTo>
                <a:lnTo>
                  <a:pt x="841" y="7901"/>
                </a:lnTo>
                <a:lnTo>
                  <a:pt x="840" y="7802"/>
                </a:lnTo>
                <a:lnTo>
                  <a:pt x="850" y="7398"/>
                </a:lnTo>
                <a:lnTo>
                  <a:pt x="880" y="6999"/>
                </a:lnTo>
                <a:lnTo>
                  <a:pt x="929" y="6607"/>
                </a:lnTo>
                <a:lnTo>
                  <a:pt x="998" y="6221"/>
                </a:lnTo>
                <a:lnTo>
                  <a:pt x="1085" y="5842"/>
                </a:lnTo>
                <a:lnTo>
                  <a:pt x="1190" y="5471"/>
                </a:lnTo>
                <a:lnTo>
                  <a:pt x="1313" y="5108"/>
                </a:lnTo>
                <a:lnTo>
                  <a:pt x="1452" y="4753"/>
                </a:lnTo>
                <a:lnTo>
                  <a:pt x="1607" y="4406"/>
                </a:lnTo>
                <a:lnTo>
                  <a:pt x="1779" y="4070"/>
                </a:lnTo>
                <a:lnTo>
                  <a:pt x="1967" y="3744"/>
                </a:lnTo>
                <a:lnTo>
                  <a:pt x="2169" y="3427"/>
                </a:lnTo>
                <a:lnTo>
                  <a:pt x="2385" y="3121"/>
                </a:lnTo>
                <a:lnTo>
                  <a:pt x="2615" y="2828"/>
                </a:lnTo>
                <a:lnTo>
                  <a:pt x="2859" y="2544"/>
                </a:lnTo>
                <a:lnTo>
                  <a:pt x="3115" y="2274"/>
                </a:lnTo>
                <a:lnTo>
                  <a:pt x="3384" y="2017"/>
                </a:lnTo>
                <a:lnTo>
                  <a:pt x="3666" y="1772"/>
                </a:lnTo>
                <a:lnTo>
                  <a:pt x="3957" y="1542"/>
                </a:lnTo>
                <a:lnTo>
                  <a:pt x="4261" y="1325"/>
                </a:lnTo>
                <a:lnTo>
                  <a:pt x="4574" y="1123"/>
                </a:lnTo>
                <a:lnTo>
                  <a:pt x="4898" y="936"/>
                </a:lnTo>
                <a:lnTo>
                  <a:pt x="5231" y="765"/>
                </a:lnTo>
                <a:lnTo>
                  <a:pt x="5572" y="609"/>
                </a:lnTo>
                <a:lnTo>
                  <a:pt x="5922" y="470"/>
                </a:lnTo>
                <a:lnTo>
                  <a:pt x="6279" y="348"/>
                </a:lnTo>
                <a:lnTo>
                  <a:pt x="6644" y="244"/>
                </a:lnTo>
                <a:lnTo>
                  <a:pt x="7016" y="158"/>
                </a:lnTo>
                <a:lnTo>
                  <a:pt x="7394" y="90"/>
                </a:lnTo>
                <a:lnTo>
                  <a:pt x="7778" y="40"/>
                </a:lnTo>
                <a:lnTo>
                  <a:pt x="8167" y="10"/>
                </a:lnTo>
                <a:lnTo>
                  <a:pt x="8561" y="0"/>
                </a:lnTo>
                <a:lnTo>
                  <a:pt x="16416" y="0"/>
                </a:lnTo>
                <a:lnTo>
                  <a:pt x="16416" y="780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6F2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" name="Freeform 8">
            <a:extLst>
              <a:ext uri="{FF2B5EF4-FFF2-40B4-BE49-F238E27FC236}">
                <a16:creationId xmlns:a16="http://schemas.microsoft.com/office/drawing/2014/main" id="{C0636D6B-2658-D54C-83A4-607AA2EF1ADE}"/>
              </a:ext>
            </a:extLst>
          </p:cNvPr>
          <p:cNvSpPr>
            <a:spLocks/>
          </p:cNvSpPr>
          <p:nvPr/>
        </p:nvSpPr>
        <p:spPr bwMode="auto">
          <a:xfrm>
            <a:off x="275657" y="3956728"/>
            <a:ext cx="194877" cy="175521"/>
          </a:xfrm>
          <a:custGeom>
            <a:avLst/>
            <a:gdLst>
              <a:gd name="T0" fmla="*/ 0 w 16416"/>
              <a:gd name="T1" fmla="*/ 0 h 16488"/>
              <a:gd name="T2" fmla="*/ 0 w 16416"/>
              <a:gd name="T3" fmla="*/ 0 h 16488"/>
              <a:gd name="T4" fmla="*/ 0 w 16416"/>
              <a:gd name="T5" fmla="*/ 0 h 16488"/>
              <a:gd name="T6" fmla="*/ 0 w 16416"/>
              <a:gd name="T7" fmla="*/ 0 h 16488"/>
              <a:gd name="T8" fmla="*/ 0 w 16416"/>
              <a:gd name="T9" fmla="*/ 0 h 16488"/>
              <a:gd name="T10" fmla="*/ 0 w 16416"/>
              <a:gd name="T11" fmla="*/ 0 h 16488"/>
              <a:gd name="T12" fmla="*/ 0 w 16416"/>
              <a:gd name="T13" fmla="*/ 0 h 16488"/>
              <a:gd name="T14" fmla="*/ 0 w 16416"/>
              <a:gd name="T15" fmla="*/ 0 h 16488"/>
              <a:gd name="T16" fmla="*/ 0 w 16416"/>
              <a:gd name="T17" fmla="*/ 0 h 16488"/>
              <a:gd name="T18" fmla="*/ 0 w 16416"/>
              <a:gd name="T19" fmla="*/ 0 h 16488"/>
              <a:gd name="T20" fmla="*/ 0 w 16416"/>
              <a:gd name="T21" fmla="*/ 0 h 16488"/>
              <a:gd name="T22" fmla="*/ 0 w 16416"/>
              <a:gd name="T23" fmla="*/ 0 h 16488"/>
              <a:gd name="T24" fmla="*/ 0 w 16416"/>
              <a:gd name="T25" fmla="*/ 0 h 16488"/>
              <a:gd name="T26" fmla="*/ 0 w 16416"/>
              <a:gd name="T27" fmla="*/ 0 h 16488"/>
              <a:gd name="T28" fmla="*/ 0 w 16416"/>
              <a:gd name="T29" fmla="*/ 0 h 16488"/>
              <a:gd name="T30" fmla="*/ 0 w 16416"/>
              <a:gd name="T31" fmla="*/ 0 h 16488"/>
              <a:gd name="T32" fmla="*/ 0 w 16416"/>
              <a:gd name="T33" fmla="*/ 0 h 16488"/>
              <a:gd name="T34" fmla="*/ 0 w 16416"/>
              <a:gd name="T35" fmla="*/ 0 h 16488"/>
              <a:gd name="T36" fmla="*/ 0 w 16416"/>
              <a:gd name="T37" fmla="*/ 0 h 16488"/>
              <a:gd name="T38" fmla="*/ 0 w 16416"/>
              <a:gd name="T39" fmla="*/ 0 h 16488"/>
              <a:gd name="T40" fmla="*/ 0 w 16416"/>
              <a:gd name="T41" fmla="*/ 0 h 16488"/>
              <a:gd name="T42" fmla="*/ 0 w 16416"/>
              <a:gd name="T43" fmla="*/ 0 h 16488"/>
              <a:gd name="T44" fmla="*/ 0 w 16416"/>
              <a:gd name="T45" fmla="*/ 0 h 16488"/>
              <a:gd name="T46" fmla="*/ 0 w 16416"/>
              <a:gd name="T47" fmla="*/ 0 h 16488"/>
              <a:gd name="T48" fmla="*/ 0 w 16416"/>
              <a:gd name="T49" fmla="*/ 0 h 16488"/>
              <a:gd name="T50" fmla="*/ 0 w 16416"/>
              <a:gd name="T51" fmla="*/ 0 h 16488"/>
              <a:gd name="T52" fmla="*/ 0 w 16416"/>
              <a:gd name="T53" fmla="*/ 0 h 16488"/>
              <a:gd name="T54" fmla="*/ 0 w 16416"/>
              <a:gd name="T55" fmla="*/ 0 h 16488"/>
              <a:gd name="T56" fmla="*/ 0 w 16416"/>
              <a:gd name="T57" fmla="*/ 0 h 16488"/>
              <a:gd name="T58" fmla="*/ 0 w 16416"/>
              <a:gd name="T59" fmla="*/ 0 h 16488"/>
              <a:gd name="T60" fmla="*/ 0 w 16416"/>
              <a:gd name="T61" fmla="*/ 0 h 16488"/>
              <a:gd name="T62" fmla="*/ 0 w 16416"/>
              <a:gd name="T63" fmla="*/ 0 h 16488"/>
              <a:gd name="T64" fmla="*/ 0 w 16416"/>
              <a:gd name="T65" fmla="*/ 0 h 16488"/>
              <a:gd name="T66" fmla="*/ 0 w 16416"/>
              <a:gd name="T67" fmla="*/ 0 h 16488"/>
              <a:gd name="T68" fmla="*/ 0 w 16416"/>
              <a:gd name="T69" fmla="*/ 0 h 16488"/>
              <a:gd name="T70" fmla="*/ 0 w 16416"/>
              <a:gd name="T71" fmla="*/ 0 h 16488"/>
              <a:gd name="T72" fmla="*/ 0 w 16416"/>
              <a:gd name="T73" fmla="*/ 0 h 16488"/>
              <a:gd name="T74" fmla="*/ 0 w 16416"/>
              <a:gd name="T75" fmla="*/ 0 h 16488"/>
              <a:gd name="T76" fmla="*/ 0 w 16416"/>
              <a:gd name="T77" fmla="*/ 0 h 16488"/>
              <a:gd name="T78" fmla="*/ 0 w 16416"/>
              <a:gd name="T79" fmla="*/ 0 h 16488"/>
              <a:gd name="T80" fmla="*/ 0 w 16416"/>
              <a:gd name="T81" fmla="*/ 0 h 16488"/>
              <a:gd name="T82" fmla="*/ 0 w 16416"/>
              <a:gd name="T83" fmla="*/ 0 h 16488"/>
              <a:gd name="T84" fmla="*/ 0 w 16416"/>
              <a:gd name="T85" fmla="*/ 0 h 16488"/>
              <a:gd name="T86" fmla="*/ 0 w 16416"/>
              <a:gd name="T87" fmla="*/ 0 h 16488"/>
              <a:gd name="T88" fmla="*/ 0 w 16416"/>
              <a:gd name="T89" fmla="*/ 0 h 16488"/>
              <a:gd name="T90" fmla="*/ 0 w 16416"/>
              <a:gd name="T91" fmla="*/ 0 h 16488"/>
              <a:gd name="T92" fmla="*/ 0 w 16416"/>
              <a:gd name="T93" fmla="*/ 0 h 16488"/>
              <a:gd name="T94" fmla="*/ 0 w 16416"/>
              <a:gd name="T95" fmla="*/ 0 h 16488"/>
              <a:gd name="T96" fmla="*/ 0 w 16416"/>
              <a:gd name="T97" fmla="*/ 0 h 16488"/>
              <a:gd name="T98" fmla="*/ 0 w 16416"/>
              <a:gd name="T99" fmla="*/ 0 h 16488"/>
              <a:gd name="T100" fmla="*/ 0 w 16416"/>
              <a:gd name="T101" fmla="*/ 0 h 16488"/>
              <a:gd name="T102" fmla="*/ 0 w 16416"/>
              <a:gd name="T103" fmla="*/ 0 h 16488"/>
              <a:gd name="T104" fmla="*/ 0 w 16416"/>
              <a:gd name="T105" fmla="*/ 0 h 16488"/>
              <a:gd name="T106" fmla="*/ 0 w 16416"/>
              <a:gd name="T107" fmla="*/ 0 h 16488"/>
              <a:gd name="T108" fmla="*/ 0 w 16416"/>
              <a:gd name="T109" fmla="*/ 0 h 16488"/>
              <a:gd name="T110" fmla="*/ 0 w 16416"/>
              <a:gd name="T111" fmla="*/ 0 h 16488"/>
              <a:gd name="T112" fmla="*/ 0 w 16416"/>
              <a:gd name="T113" fmla="*/ 0 h 16488"/>
              <a:gd name="T114" fmla="*/ 0 w 16416"/>
              <a:gd name="T115" fmla="*/ 0 h 16488"/>
              <a:gd name="T116" fmla="*/ 0 w 16416"/>
              <a:gd name="T117" fmla="*/ 0 h 16488"/>
              <a:gd name="T118" fmla="*/ 0 w 16416"/>
              <a:gd name="T119" fmla="*/ 0 h 16488"/>
              <a:gd name="T120" fmla="*/ 0 w 16416"/>
              <a:gd name="T121" fmla="*/ 0 h 16488"/>
              <a:gd name="T122" fmla="*/ 0 w 16416"/>
              <a:gd name="T123" fmla="*/ 0 h 16488"/>
              <a:gd name="T124" fmla="*/ 0 w 16416"/>
              <a:gd name="T125" fmla="*/ 0 h 1648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6416" h="16488">
                <a:moveTo>
                  <a:pt x="16416" y="7802"/>
                </a:moveTo>
                <a:lnTo>
                  <a:pt x="16406" y="8206"/>
                </a:lnTo>
                <a:lnTo>
                  <a:pt x="16376" y="8605"/>
                </a:lnTo>
                <a:lnTo>
                  <a:pt x="16327" y="8997"/>
                </a:lnTo>
                <a:lnTo>
                  <a:pt x="16259" y="9384"/>
                </a:lnTo>
                <a:lnTo>
                  <a:pt x="16174" y="9763"/>
                </a:lnTo>
                <a:lnTo>
                  <a:pt x="16070" y="10134"/>
                </a:lnTo>
                <a:lnTo>
                  <a:pt x="15949" y="10498"/>
                </a:lnTo>
                <a:lnTo>
                  <a:pt x="15811" y="10853"/>
                </a:lnTo>
                <a:lnTo>
                  <a:pt x="15657" y="11198"/>
                </a:lnTo>
                <a:lnTo>
                  <a:pt x="15487" y="11535"/>
                </a:lnTo>
                <a:lnTo>
                  <a:pt x="15300" y="11863"/>
                </a:lnTo>
                <a:lnTo>
                  <a:pt x="15099" y="12179"/>
                </a:lnTo>
                <a:lnTo>
                  <a:pt x="14884" y="12485"/>
                </a:lnTo>
                <a:lnTo>
                  <a:pt x="14654" y="12779"/>
                </a:lnTo>
                <a:lnTo>
                  <a:pt x="14411" y="13062"/>
                </a:lnTo>
                <a:lnTo>
                  <a:pt x="14156" y="13332"/>
                </a:lnTo>
                <a:lnTo>
                  <a:pt x="13886" y="13590"/>
                </a:lnTo>
                <a:lnTo>
                  <a:pt x="13604" y="13834"/>
                </a:lnTo>
                <a:lnTo>
                  <a:pt x="13312" y="14065"/>
                </a:lnTo>
                <a:lnTo>
                  <a:pt x="13007" y="14282"/>
                </a:lnTo>
                <a:lnTo>
                  <a:pt x="12692" y="14484"/>
                </a:lnTo>
                <a:lnTo>
                  <a:pt x="12366" y="14671"/>
                </a:lnTo>
                <a:lnTo>
                  <a:pt x="12030" y="14842"/>
                </a:lnTo>
                <a:lnTo>
                  <a:pt x="11685" y="14998"/>
                </a:lnTo>
                <a:lnTo>
                  <a:pt x="11332" y="15136"/>
                </a:lnTo>
                <a:lnTo>
                  <a:pt x="10969" y="15259"/>
                </a:lnTo>
                <a:lnTo>
                  <a:pt x="10598" y="15363"/>
                </a:lnTo>
                <a:lnTo>
                  <a:pt x="10220" y="15449"/>
                </a:lnTo>
                <a:lnTo>
                  <a:pt x="9834" y="15517"/>
                </a:lnTo>
                <a:lnTo>
                  <a:pt x="9442" y="15567"/>
                </a:lnTo>
                <a:lnTo>
                  <a:pt x="9044" y="15597"/>
                </a:lnTo>
                <a:lnTo>
                  <a:pt x="8640" y="15607"/>
                </a:lnTo>
                <a:lnTo>
                  <a:pt x="8489" y="15605"/>
                </a:lnTo>
                <a:lnTo>
                  <a:pt x="8331" y="15599"/>
                </a:lnTo>
                <a:lnTo>
                  <a:pt x="8166" y="15589"/>
                </a:lnTo>
                <a:lnTo>
                  <a:pt x="7994" y="15576"/>
                </a:lnTo>
                <a:lnTo>
                  <a:pt x="7818" y="15557"/>
                </a:lnTo>
                <a:lnTo>
                  <a:pt x="7637" y="15536"/>
                </a:lnTo>
                <a:lnTo>
                  <a:pt x="7453" y="15508"/>
                </a:lnTo>
                <a:lnTo>
                  <a:pt x="7266" y="15476"/>
                </a:lnTo>
                <a:lnTo>
                  <a:pt x="7078" y="15439"/>
                </a:lnTo>
                <a:lnTo>
                  <a:pt x="6889" y="15397"/>
                </a:lnTo>
                <a:lnTo>
                  <a:pt x="6701" y="15349"/>
                </a:lnTo>
                <a:lnTo>
                  <a:pt x="6513" y="15296"/>
                </a:lnTo>
                <a:lnTo>
                  <a:pt x="6328" y="15237"/>
                </a:lnTo>
                <a:lnTo>
                  <a:pt x="6145" y="15172"/>
                </a:lnTo>
                <a:lnTo>
                  <a:pt x="5967" y="15101"/>
                </a:lnTo>
                <a:lnTo>
                  <a:pt x="5794" y="15024"/>
                </a:lnTo>
                <a:lnTo>
                  <a:pt x="5626" y="14940"/>
                </a:lnTo>
                <a:lnTo>
                  <a:pt x="5464" y="14851"/>
                </a:lnTo>
                <a:lnTo>
                  <a:pt x="5311" y="14753"/>
                </a:lnTo>
                <a:lnTo>
                  <a:pt x="5166" y="14649"/>
                </a:lnTo>
                <a:lnTo>
                  <a:pt x="5030" y="14538"/>
                </a:lnTo>
                <a:lnTo>
                  <a:pt x="4904" y="14420"/>
                </a:lnTo>
                <a:lnTo>
                  <a:pt x="4789" y="14293"/>
                </a:lnTo>
                <a:lnTo>
                  <a:pt x="4686" y="14159"/>
                </a:lnTo>
                <a:lnTo>
                  <a:pt x="4596" y="14018"/>
                </a:lnTo>
                <a:lnTo>
                  <a:pt x="4521" y="13868"/>
                </a:lnTo>
                <a:lnTo>
                  <a:pt x="4459" y="13710"/>
                </a:lnTo>
                <a:lnTo>
                  <a:pt x="4414" y="13544"/>
                </a:lnTo>
                <a:lnTo>
                  <a:pt x="4385" y="13369"/>
                </a:lnTo>
                <a:lnTo>
                  <a:pt x="4373" y="13185"/>
                </a:lnTo>
                <a:lnTo>
                  <a:pt x="4380" y="12993"/>
                </a:lnTo>
                <a:lnTo>
                  <a:pt x="4406" y="12792"/>
                </a:lnTo>
                <a:lnTo>
                  <a:pt x="4412" y="12762"/>
                </a:lnTo>
                <a:lnTo>
                  <a:pt x="4419" y="12726"/>
                </a:lnTo>
                <a:lnTo>
                  <a:pt x="4427" y="12683"/>
                </a:lnTo>
                <a:lnTo>
                  <a:pt x="4438" y="12635"/>
                </a:lnTo>
                <a:lnTo>
                  <a:pt x="4452" y="12581"/>
                </a:lnTo>
                <a:lnTo>
                  <a:pt x="4466" y="12525"/>
                </a:lnTo>
                <a:lnTo>
                  <a:pt x="4485" y="12463"/>
                </a:lnTo>
                <a:lnTo>
                  <a:pt x="4505" y="12397"/>
                </a:lnTo>
                <a:lnTo>
                  <a:pt x="4528" y="12329"/>
                </a:lnTo>
                <a:lnTo>
                  <a:pt x="4554" y="12259"/>
                </a:lnTo>
                <a:lnTo>
                  <a:pt x="4568" y="12222"/>
                </a:lnTo>
                <a:lnTo>
                  <a:pt x="4584" y="12186"/>
                </a:lnTo>
                <a:lnTo>
                  <a:pt x="4599" y="12149"/>
                </a:lnTo>
                <a:lnTo>
                  <a:pt x="4617" y="12111"/>
                </a:lnTo>
                <a:lnTo>
                  <a:pt x="4634" y="12073"/>
                </a:lnTo>
                <a:lnTo>
                  <a:pt x="4653" y="12035"/>
                </a:lnTo>
                <a:lnTo>
                  <a:pt x="4671" y="11997"/>
                </a:lnTo>
                <a:lnTo>
                  <a:pt x="4692" y="11959"/>
                </a:lnTo>
                <a:lnTo>
                  <a:pt x="4713" y="11922"/>
                </a:lnTo>
                <a:lnTo>
                  <a:pt x="4735" y="11884"/>
                </a:lnTo>
                <a:lnTo>
                  <a:pt x="4759" y="11846"/>
                </a:lnTo>
                <a:lnTo>
                  <a:pt x="4782" y="11807"/>
                </a:lnTo>
                <a:lnTo>
                  <a:pt x="4812" y="11764"/>
                </a:lnTo>
                <a:lnTo>
                  <a:pt x="4844" y="11720"/>
                </a:lnTo>
                <a:lnTo>
                  <a:pt x="4878" y="11675"/>
                </a:lnTo>
                <a:lnTo>
                  <a:pt x="4915" y="11628"/>
                </a:lnTo>
                <a:lnTo>
                  <a:pt x="4956" y="11581"/>
                </a:lnTo>
                <a:lnTo>
                  <a:pt x="4998" y="11533"/>
                </a:lnTo>
                <a:lnTo>
                  <a:pt x="5043" y="11485"/>
                </a:lnTo>
                <a:lnTo>
                  <a:pt x="5091" y="11435"/>
                </a:lnTo>
                <a:lnTo>
                  <a:pt x="5143" y="11386"/>
                </a:lnTo>
                <a:lnTo>
                  <a:pt x="5198" y="11337"/>
                </a:lnTo>
                <a:lnTo>
                  <a:pt x="5255" y="11286"/>
                </a:lnTo>
                <a:lnTo>
                  <a:pt x="5316" y="11235"/>
                </a:lnTo>
                <a:lnTo>
                  <a:pt x="5380" y="11183"/>
                </a:lnTo>
                <a:lnTo>
                  <a:pt x="5447" y="11131"/>
                </a:lnTo>
                <a:lnTo>
                  <a:pt x="5518" y="11080"/>
                </a:lnTo>
                <a:lnTo>
                  <a:pt x="5592" y="11027"/>
                </a:lnTo>
                <a:lnTo>
                  <a:pt x="5670" y="10975"/>
                </a:lnTo>
                <a:lnTo>
                  <a:pt x="5752" y="10922"/>
                </a:lnTo>
                <a:lnTo>
                  <a:pt x="5837" y="10871"/>
                </a:lnTo>
                <a:lnTo>
                  <a:pt x="5927" y="10818"/>
                </a:lnTo>
                <a:lnTo>
                  <a:pt x="6020" y="10766"/>
                </a:lnTo>
                <a:lnTo>
                  <a:pt x="6117" y="10713"/>
                </a:lnTo>
                <a:lnTo>
                  <a:pt x="6218" y="10662"/>
                </a:lnTo>
                <a:lnTo>
                  <a:pt x="6324" y="10610"/>
                </a:lnTo>
                <a:lnTo>
                  <a:pt x="6433" y="10559"/>
                </a:lnTo>
                <a:lnTo>
                  <a:pt x="6546" y="10507"/>
                </a:lnTo>
                <a:lnTo>
                  <a:pt x="6665" y="10456"/>
                </a:lnTo>
                <a:lnTo>
                  <a:pt x="6787" y="10406"/>
                </a:lnTo>
                <a:lnTo>
                  <a:pt x="6914" y="10357"/>
                </a:lnTo>
                <a:lnTo>
                  <a:pt x="7046" y="10307"/>
                </a:lnTo>
                <a:lnTo>
                  <a:pt x="7182" y="10259"/>
                </a:lnTo>
                <a:lnTo>
                  <a:pt x="7323" y="10210"/>
                </a:lnTo>
                <a:lnTo>
                  <a:pt x="7533" y="10145"/>
                </a:lnTo>
                <a:lnTo>
                  <a:pt x="7740" y="10090"/>
                </a:lnTo>
                <a:lnTo>
                  <a:pt x="7944" y="10041"/>
                </a:lnTo>
                <a:lnTo>
                  <a:pt x="8145" y="10002"/>
                </a:lnTo>
                <a:lnTo>
                  <a:pt x="8342" y="9970"/>
                </a:lnTo>
                <a:lnTo>
                  <a:pt x="8535" y="9944"/>
                </a:lnTo>
                <a:lnTo>
                  <a:pt x="8724" y="9927"/>
                </a:lnTo>
                <a:lnTo>
                  <a:pt x="8909" y="9914"/>
                </a:lnTo>
                <a:lnTo>
                  <a:pt x="9088" y="9908"/>
                </a:lnTo>
                <a:lnTo>
                  <a:pt x="9263" y="9907"/>
                </a:lnTo>
                <a:lnTo>
                  <a:pt x="9432" y="9911"/>
                </a:lnTo>
                <a:lnTo>
                  <a:pt x="9597" y="9920"/>
                </a:lnTo>
                <a:lnTo>
                  <a:pt x="9755" y="9932"/>
                </a:lnTo>
                <a:lnTo>
                  <a:pt x="9908" y="9948"/>
                </a:lnTo>
                <a:lnTo>
                  <a:pt x="10054" y="9967"/>
                </a:lnTo>
                <a:lnTo>
                  <a:pt x="10194" y="9989"/>
                </a:lnTo>
                <a:lnTo>
                  <a:pt x="10328" y="10013"/>
                </a:lnTo>
                <a:lnTo>
                  <a:pt x="10455" y="10039"/>
                </a:lnTo>
                <a:lnTo>
                  <a:pt x="10574" y="10066"/>
                </a:lnTo>
                <a:lnTo>
                  <a:pt x="10687" y="10094"/>
                </a:lnTo>
                <a:lnTo>
                  <a:pt x="10791" y="10122"/>
                </a:lnTo>
                <a:lnTo>
                  <a:pt x="10888" y="10149"/>
                </a:lnTo>
                <a:lnTo>
                  <a:pt x="10977" y="10177"/>
                </a:lnTo>
                <a:lnTo>
                  <a:pt x="11058" y="10204"/>
                </a:lnTo>
                <a:lnTo>
                  <a:pt x="11129" y="10229"/>
                </a:lnTo>
                <a:lnTo>
                  <a:pt x="11193" y="10252"/>
                </a:lnTo>
                <a:lnTo>
                  <a:pt x="11246" y="10273"/>
                </a:lnTo>
                <a:lnTo>
                  <a:pt x="11292" y="10292"/>
                </a:lnTo>
                <a:lnTo>
                  <a:pt x="11351" y="10317"/>
                </a:lnTo>
                <a:lnTo>
                  <a:pt x="11373" y="10327"/>
                </a:lnTo>
                <a:lnTo>
                  <a:pt x="11355" y="10313"/>
                </a:lnTo>
                <a:lnTo>
                  <a:pt x="11305" y="10275"/>
                </a:lnTo>
                <a:lnTo>
                  <a:pt x="11268" y="10248"/>
                </a:lnTo>
                <a:lnTo>
                  <a:pt x="11223" y="10218"/>
                </a:lnTo>
                <a:lnTo>
                  <a:pt x="11168" y="10183"/>
                </a:lnTo>
                <a:lnTo>
                  <a:pt x="11106" y="10145"/>
                </a:lnTo>
                <a:lnTo>
                  <a:pt x="11036" y="10106"/>
                </a:lnTo>
                <a:lnTo>
                  <a:pt x="10958" y="10064"/>
                </a:lnTo>
                <a:lnTo>
                  <a:pt x="10872" y="10021"/>
                </a:lnTo>
                <a:lnTo>
                  <a:pt x="10778" y="9976"/>
                </a:lnTo>
                <a:lnTo>
                  <a:pt x="10676" y="9932"/>
                </a:lnTo>
                <a:lnTo>
                  <a:pt x="10566" y="9888"/>
                </a:lnTo>
                <a:lnTo>
                  <a:pt x="10449" y="9844"/>
                </a:lnTo>
                <a:lnTo>
                  <a:pt x="10324" y="9803"/>
                </a:lnTo>
                <a:lnTo>
                  <a:pt x="10191" y="9764"/>
                </a:lnTo>
                <a:lnTo>
                  <a:pt x="10051" y="9728"/>
                </a:lnTo>
                <a:lnTo>
                  <a:pt x="9903" y="9694"/>
                </a:lnTo>
                <a:lnTo>
                  <a:pt x="9747" y="9665"/>
                </a:lnTo>
                <a:lnTo>
                  <a:pt x="9584" y="9640"/>
                </a:lnTo>
                <a:lnTo>
                  <a:pt x="9413" y="9621"/>
                </a:lnTo>
                <a:lnTo>
                  <a:pt x="9235" y="9607"/>
                </a:lnTo>
                <a:lnTo>
                  <a:pt x="9051" y="9599"/>
                </a:lnTo>
                <a:lnTo>
                  <a:pt x="8858" y="9598"/>
                </a:lnTo>
                <a:lnTo>
                  <a:pt x="8658" y="9605"/>
                </a:lnTo>
                <a:lnTo>
                  <a:pt x="8451" y="9620"/>
                </a:lnTo>
                <a:lnTo>
                  <a:pt x="8237" y="9643"/>
                </a:lnTo>
                <a:lnTo>
                  <a:pt x="8015" y="9675"/>
                </a:lnTo>
                <a:lnTo>
                  <a:pt x="7788" y="9718"/>
                </a:lnTo>
                <a:lnTo>
                  <a:pt x="7553" y="9770"/>
                </a:lnTo>
                <a:lnTo>
                  <a:pt x="7311" y="9834"/>
                </a:lnTo>
                <a:lnTo>
                  <a:pt x="7212" y="9862"/>
                </a:lnTo>
                <a:lnTo>
                  <a:pt x="7116" y="9891"/>
                </a:lnTo>
                <a:lnTo>
                  <a:pt x="7023" y="9920"/>
                </a:lnTo>
                <a:lnTo>
                  <a:pt x="6932" y="9949"/>
                </a:lnTo>
                <a:lnTo>
                  <a:pt x="6842" y="9979"/>
                </a:lnTo>
                <a:lnTo>
                  <a:pt x="6754" y="10010"/>
                </a:lnTo>
                <a:lnTo>
                  <a:pt x="6668" y="10041"/>
                </a:lnTo>
                <a:lnTo>
                  <a:pt x="6583" y="10073"/>
                </a:lnTo>
                <a:lnTo>
                  <a:pt x="6500" y="10105"/>
                </a:lnTo>
                <a:lnTo>
                  <a:pt x="6417" y="10138"/>
                </a:lnTo>
                <a:lnTo>
                  <a:pt x="6337" y="10171"/>
                </a:lnTo>
                <a:lnTo>
                  <a:pt x="6257" y="10205"/>
                </a:lnTo>
                <a:lnTo>
                  <a:pt x="6177" y="10240"/>
                </a:lnTo>
                <a:lnTo>
                  <a:pt x="6098" y="10275"/>
                </a:lnTo>
                <a:lnTo>
                  <a:pt x="6020" y="10310"/>
                </a:lnTo>
                <a:lnTo>
                  <a:pt x="5942" y="10347"/>
                </a:lnTo>
                <a:lnTo>
                  <a:pt x="5912" y="10361"/>
                </a:lnTo>
                <a:lnTo>
                  <a:pt x="5883" y="10372"/>
                </a:lnTo>
                <a:lnTo>
                  <a:pt x="5855" y="10381"/>
                </a:lnTo>
                <a:lnTo>
                  <a:pt x="5829" y="10388"/>
                </a:lnTo>
                <a:lnTo>
                  <a:pt x="5804" y="10395"/>
                </a:lnTo>
                <a:lnTo>
                  <a:pt x="5782" y="10398"/>
                </a:lnTo>
                <a:lnTo>
                  <a:pt x="5760" y="10400"/>
                </a:lnTo>
                <a:lnTo>
                  <a:pt x="5741" y="10401"/>
                </a:lnTo>
                <a:lnTo>
                  <a:pt x="5721" y="10400"/>
                </a:lnTo>
                <a:lnTo>
                  <a:pt x="5704" y="10397"/>
                </a:lnTo>
                <a:lnTo>
                  <a:pt x="5688" y="10394"/>
                </a:lnTo>
                <a:lnTo>
                  <a:pt x="5674" y="10387"/>
                </a:lnTo>
                <a:lnTo>
                  <a:pt x="5660" y="10381"/>
                </a:lnTo>
                <a:lnTo>
                  <a:pt x="5648" y="10374"/>
                </a:lnTo>
                <a:lnTo>
                  <a:pt x="5638" y="10366"/>
                </a:lnTo>
                <a:lnTo>
                  <a:pt x="5627" y="10357"/>
                </a:lnTo>
                <a:lnTo>
                  <a:pt x="5619" y="10346"/>
                </a:lnTo>
                <a:lnTo>
                  <a:pt x="5612" y="10336"/>
                </a:lnTo>
                <a:lnTo>
                  <a:pt x="5606" y="10324"/>
                </a:lnTo>
                <a:lnTo>
                  <a:pt x="5600" y="10312"/>
                </a:lnTo>
                <a:lnTo>
                  <a:pt x="5596" y="10300"/>
                </a:lnTo>
                <a:lnTo>
                  <a:pt x="5593" y="10286"/>
                </a:lnTo>
                <a:lnTo>
                  <a:pt x="5592" y="10274"/>
                </a:lnTo>
                <a:lnTo>
                  <a:pt x="5591" y="10261"/>
                </a:lnTo>
                <a:lnTo>
                  <a:pt x="5591" y="10247"/>
                </a:lnTo>
                <a:lnTo>
                  <a:pt x="5592" y="10234"/>
                </a:lnTo>
                <a:lnTo>
                  <a:pt x="5594" y="10220"/>
                </a:lnTo>
                <a:lnTo>
                  <a:pt x="5596" y="10207"/>
                </a:lnTo>
                <a:lnTo>
                  <a:pt x="5600" y="10195"/>
                </a:lnTo>
                <a:lnTo>
                  <a:pt x="5606" y="10182"/>
                </a:lnTo>
                <a:lnTo>
                  <a:pt x="5611" y="10170"/>
                </a:lnTo>
                <a:lnTo>
                  <a:pt x="5617" y="10159"/>
                </a:lnTo>
                <a:lnTo>
                  <a:pt x="5674" y="10062"/>
                </a:lnTo>
                <a:lnTo>
                  <a:pt x="5730" y="9966"/>
                </a:lnTo>
                <a:lnTo>
                  <a:pt x="5787" y="9869"/>
                </a:lnTo>
                <a:lnTo>
                  <a:pt x="5845" y="9773"/>
                </a:lnTo>
                <a:lnTo>
                  <a:pt x="5902" y="9678"/>
                </a:lnTo>
                <a:lnTo>
                  <a:pt x="5960" y="9584"/>
                </a:lnTo>
                <a:lnTo>
                  <a:pt x="6018" y="9490"/>
                </a:lnTo>
                <a:lnTo>
                  <a:pt x="6076" y="9396"/>
                </a:lnTo>
                <a:lnTo>
                  <a:pt x="6136" y="9304"/>
                </a:lnTo>
                <a:lnTo>
                  <a:pt x="6196" y="9213"/>
                </a:lnTo>
                <a:lnTo>
                  <a:pt x="6257" y="9122"/>
                </a:lnTo>
                <a:lnTo>
                  <a:pt x="6320" y="9032"/>
                </a:lnTo>
                <a:lnTo>
                  <a:pt x="6382" y="8944"/>
                </a:lnTo>
                <a:lnTo>
                  <a:pt x="6446" y="8857"/>
                </a:lnTo>
                <a:lnTo>
                  <a:pt x="6512" y="8772"/>
                </a:lnTo>
                <a:lnTo>
                  <a:pt x="6578" y="8687"/>
                </a:lnTo>
                <a:lnTo>
                  <a:pt x="6622" y="8632"/>
                </a:lnTo>
                <a:lnTo>
                  <a:pt x="6671" y="8575"/>
                </a:lnTo>
                <a:lnTo>
                  <a:pt x="6723" y="8514"/>
                </a:lnTo>
                <a:lnTo>
                  <a:pt x="6780" y="8449"/>
                </a:lnTo>
                <a:lnTo>
                  <a:pt x="6840" y="8382"/>
                </a:lnTo>
                <a:lnTo>
                  <a:pt x="6905" y="8313"/>
                </a:lnTo>
                <a:lnTo>
                  <a:pt x="6973" y="8241"/>
                </a:lnTo>
                <a:lnTo>
                  <a:pt x="7045" y="8167"/>
                </a:lnTo>
                <a:lnTo>
                  <a:pt x="7120" y="8090"/>
                </a:lnTo>
                <a:lnTo>
                  <a:pt x="7200" y="8012"/>
                </a:lnTo>
                <a:lnTo>
                  <a:pt x="7284" y="7933"/>
                </a:lnTo>
                <a:lnTo>
                  <a:pt x="7371" y="7851"/>
                </a:lnTo>
                <a:lnTo>
                  <a:pt x="7463" y="7769"/>
                </a:lnTo>
                <a:lnTo>
                  <a:pt x="7559" y="7686"/>
                </a:lnTo>
                <a:lnTo>
                  <a:pt x="7658" y="7602"/>
                </a:lnTo>
                <a:lnTo>
                  <a:pt x="7761" y="7517"/>
                </a:lnTo>
                <a:lnTo>
                  <a:pt x="7868" y="7433"/>
                </a:lnTo>
                <a:lnTo>
                  <a:pt x="7979" y="7347"/>
                </a:lnTo>
                <a:lnTo>
                  <a:pt x="8094" y="7263"/>
                </a:lnTo>
                <a:lnTo>
                  <a:pt x="8212" y="7178"/>
                </a:lnTo>
                <a:lnTo>
                  <a:pt x="8335" y="7094"/>
                </a:lnTo>
                <a:lnTo>
                  <a:pt x="8461" y="7010"/>
                </a:lnTo>
                <a:lnTo>
                  <a:pt x="8591" y="6928"/>
                </a:lnTo>
                <a:lnTo>
                  <a:pt x="8725" y="6847"/>
                </a:lnTo>
                <a:lnTo>
                  <a:pt x="8862" y="6766"/>
                </a:lnTo>
                <a:lnTo>
                  <a:pt x="9004" y="6687"/>
                </a:lnTo>
                <a:lnTo>
                  <a:pt x="9150" y="6611"/>
                </a:lnTo>
                <a:lnTo>
                  <a:pt x="9298" y="6535"/>
                </a:lnTo>
                <a:lnTo>
                  <a:pt x="9450" y="6462"/>
                </a:lnTo>
                <a:lnTo>
                  <a:pt x="9607" y="6392"/>
                </a:lnTo>
                <a:lnTo>
                  <a:pt x="9768" y="6324"/>
                </a:lnTo>
                <a:lnTo>
                  <a:pt x="9932" y="6259"/>
                </a:lnTo>
                <a:lnTo>
                  <a:pt x="10051" y="6214"/>
                </a:lnTo>
                <a:lnTo>
                  <a:pt x="10171" y="6171"/>
                </a:lnTo>
                <a:lnTo>
                  <a:pt x="10290" y="6130"/>
                </a:lnTo>
                <a:lnTo>
                  <a:pt x="10408" y="6091"/>
                </a:lnTo>
                <a:lnTo>
                  <a:pt x="10525" y="6054"/>
                </a:lnTo>
                <a:lnTo>
                  <a:pt x="10641" y="6018"/>
                </a:lnTo>
                <a:lnTo>
                  <a:pt x="10757" y="5985"/>
                </a:lnTo>
                <a:lnTo>
                  <a:pt x="10870" y="5953"/>
                </a:lnTo>
                <a:lnTo>
                  <a:pt x="10981" y="5923"/>
                </a:lnTo>
                <a:lnTo>
                  <a:pt x="11092" y="5895"/>
                </a:lnTo>
                <a:lnTo>
                  <a:pt x="11199" y="5869"/>
                </a:lnTo>
                <a:lnTo>
                  <a:pt x="11303" y="5844"/>
                </a:lnTo>
                <a:lnTo>
                  <a:pt x="11405" y="5820"/>
                </a:lnTo>
                <a:lnTo>
                  <a:pt x="11504" y="5799"/>
                </a:lnTo>
                <a:lnTo>
                  <a:pt x="11600" y="5779"/>
                </a:lnTo>
                <a:lnTo>
                  <a:pt x="11691" y="5759"/>
                </a:lnTo>
                <a:lnTo>
                  <a:pt x="11780" y="5743"/>
                </a:lnTo>
                <a:lnTo>
                  <a:pt x="11864" y="5726"/>
                </a:lnTo>
                <a:lnTo>
                  <a:pt x="11945" y="5712"/>
                </a:lnTo>
                <a:lnTo>
                  <a:pt x="12020" y="5699"/>
                </a:lnTo>
                <a:lnTo>
                  <a:pt x="12157" y="5676"/>
                </a:lnTo>
                <a:lnTo>
                  <a:pt x="12273" y="5658"/>
                </a:lnTo>
                <a:lnTo>
                  <a:pt x="12367" y="5645"/>
                </a:lnTo>
                <a:lnTo>
                  <a:pt x="12437" y="5636"/>
                </a:lnTo>
                <a:lnTo>
                  <a:pt x="12479" y="5631"/>
                </a:lnTo>
                <a:lnTo>
                  <a:pt x="12495" y="5630"/>
                </a:lnTo>
                <a:lnTo>
                  <a:pt x="12480" y="5629"/>
                </a:lnTo>
                <a:lnTo>
                  <a:pt x="12438" y="5627"/>
                </a:lnTo>
                <a:lnTo>
                  <a:pt x="12369" y="5623"/>
                </a:lnTo>
                <a:lnTo>
                  <a:pt x="12277" y="5621"/>
                </a:lnTo>
                <a:lnTo>
                  <a:pt x="12162" y="5620"/>
                </a:lnTo>
                <a:lnTo>
                  <a:pt x="12028" y="5622"/>
                </a:lnTo>
                <a:lnTo>
                  <a:pt x="11953" y="5624"/>
                </a:lnTo>
                <a:lnTo>
                  <a:pt x="11875" y="5627"/>
                </a:lnTo>
                <a:lnTo>
                  <a:pt x="11792" y="5631"/>
                </a:lnTo>
                <a:lnTo>
                  <a:pt x="11705" y="5636"/>
                </a:lnTo>
                <a:lnTo>
                  <a:pt x="11614" y="5641"/>
                </a:lnTo>
                <a:lnTo>
                  <a:pt x="11520" y="5649"/>
                </a:lnTo>
                <a:lnTo>
                  <a:pt x="11423" y="5657"/>
                </a:lnTo>
                <a:lnTo>
                  <a:pt x="11323" y="5668"/>
                </a:lnTo>
                <a:lnTo>
                  <a:pt x="11220" y="5680"/>
                </a:lnTo>
                <a:lnTo>
                  <a:pt x="11115" y="5694"/>
                </a:lnTo>
                <a:lnTo>
                  <a:pt x="11008" y="5710"/>
                </a:lnTo>
                <a:lnTo>
                  <a:pt x="10899" y="5728"/>
                </a:lnTo>
                <a:lnTo>
                  <a:pt x="10788" y="5747"/>
                </a:lnTo>
                <a:lnTo>
                  <a:pt x="10675" y="5769"/>
                </a:lnTo>
                <a:lnTo>
                  <a:pt x="10561" y="5793"/>
                </a:lnTo>
                <a:lnTo>
                  <a:pt x="10446" y="5820"/>
                </a:lnTo>
                <a:lnTo>
                  <a:pt x="10330" y="5849"/>
                </a:lnTo>
                <a:lnTo>
                  <a:pt x="10214" y="5881"/>
                </a:lnTo>
                <a:lnTo>
                  <a:pt x="10096" y="5916"/>
                </a:lnTo>
                <a:lnTo>
                  <a:pt x="9980" y="5953"/>
                </a:lnTo>
                <a:lnTo>
                  <a:pt x="9884" y="5985"/>
                </a:lnTo>
                <a:lnTo>
                  <a:pt x="9790" y="6017"/>
                </a:lnTo>
                <a:lnTo>
                  <a:pt x="9700" y="6050"/>
                </a:lnTo>
                <a:lnTo>
                  <a:pt x="9611" y="6082"/>
                </a:lnTo>
                <a:lnTo>
                  <a:pt x="9525" y="6115"/>
                </a:lnTo>
                <a:lnTo>
                  <a:pt x="9441" y="6147"/>
                </a:lnTo>
                <a:lnTo>
                  <a:pt x="9359" y="6180"/>
                </a:lnTo>
                <a:lnTo>
                  <a:pt x="9279" y="6213"/>
                </a:lnTo>
                <a:lnTo>
                  <a:pt x="9201" y="6246"/>
                </a:lnTo>
                <a:lnTo>
                  <a:pt x="9126" y="6279"/>
                </a:lnTo>
                <a:lnTo>
                  <a:pt x="9052" y="6312"/>
                </a:lnTo>
                <a:lnTo>
                  <a:pt x="8980" y="6345"/>
                </a:lnTo>
                <a:lnTo>
                  <a:pt x="8909" y="6379"/>
                </a:lnTo>
                <a:lnTo>
                  <a:pt x="8841" y="6412"/>
                </a:lnTo>
                <a:lnTo>
                  <a:pt x="8774" y="6446"/>
                </a:lnTo>
                <a:lnTo>
                  <a:pt x="8708" y="6480"/>
                </a:lnTo>
                <a:lnTo>
                  <a:pt x="8681" y="6493"/>
                </a:lnTo>
                <a:lnTo>
                  <a:pt x="8656" y="6505"/>
                </a:lnTo>
                <a:lnTo>
                  <a:pt x="8633" y="6515"/>
                </a:lnTo>
                <a:lnTo>
                  <a:pt x="8613" y="6522"/>
                </a:lnTo>
                <a:lnTo>
                  <a:pt x="8594" y="6528"/>
                </a:lnTo>
                <a:lnTo>
                  <a:pt x="8578" y="6532"/>
                </a:lnTo>
                <a:lnTo>
                  <a:pt x="8562" y="6534"/>
                </a:lnTo>
                <a:lnTo>
                  <a:pt x="8549" y="6535"/>
                </a:lnTo>
                <a:lnTo>
                  <a:pt x="8538" y="6535"/>
                </a:lnTo>
                <a:lnTo>
                  <a:pt x="8527" y="6533"/>
                </a:lnTo>
                <a:lnTo>
                  <a:pt x="8519" y="6530"/>
                </a:lnTo>
                <a:lnTo>
                  <a:pt x="8512" y="6525"/>
                </a:lnTo>
                <a:lnTo>
                  <a:pt x="8507" y="6519"/>
                </a:lnTo>
                <a:lnTo>
                  <a:pt x="8503" y="6513"/>
                </a:lnTo>
                <a:lnTo>
                  <a:pt x="8501" y="6505"/>
                </a:lnTo>
                <a:lnTo>
                  <a:pt x="8499" y="6495"/>
                </a:lnTo>
                <a:lnTo>
                  <a:pt x="8499" y="6486"/>
                </a:lnTo>
                <a:lnTo>
                  <a:pt x="8500" y="6475"/>
                </a:lnTo>
                <a:lnTo>
                  <a:pt x="8502" y="6463"/>
                </a:lnTo>
                <a:lnTo>
                  <a:pt x="8505" y="6451"/>
                </a:lnTo>
                <a:lnTo>
                  <a:pt x="8509" y="6439"/>
                </a:lnTo>
                <a:lnTo>
                  <a:pt x="8514" y="6425"/>
                </a:lnTo>
                <a:lnTo>
                  <a:pt x="8520" y="6412"/>
                </a:lnTo>
                <a:lnTo>
                  <a:pt x="8527" y="6398"/>
                </a:lnTo>
                <a:lnTo>
                  <a:pt x="8543" y="6370"/>
                </a:lnTo>
                <a:lnTo>
                  <a:pt x="8561" y="6341"/>
                </a:lnTo>
                <a:lnTo>
                  <a:pt x="8582" y="6312"/>
                </a:lnTo>
                <a:lnTo>
                  <a:pt x="8604" y="6284"/>
                </a:lnTo>
                <a:lnTo>
                  <a:pt x="8635" y="6248"/>
                </a:lnTo>
                <a:lnTo>
                  <a:pt x="8666" y="6214"/>
                </a:lnTo>
                <a:lnTo>
                  <a:pt x="8699" y="6180"/>
                </a:lnTo>
                <a:lnTo>
                  <a:pt x="8732" y="6147"/>
                </a:lnTo>
                <a:lnTo>
                  <a:pt x="8764" y="6114"/>
                </a:lnTo>
                <a:lnTo>
                  <a:pt x="8798" y="6081"/>
                </a:lnTo>
                <a:lnTo>
                  <a:pt x="8830" y="6049"/>
                </a:lnTo>
                <a:lnTo>
                  <a:pt x="8863" y="6016"/>
                </a:lnTo>
                <a:lnTo>
                  <a:pt x="9092" y="5786"/>
                </a:lnTo>
                <a:lnTo>
                  <a:pt x="9320" y="5563"/>
                </a:lnTo>
                <a:lnTo>
                  <a:pt x="9544" y="5347"/>
                </a:lnTo>
                <a:lnTo>
                  <a:pt x="9767" y="5140"/>
                </a:lnTo>
                <a:lnTo>
                  <a:pt x="9987" y="4940"/>
                </a:lnTo>
                <a:lnTo>
                  <a:pt x="10204" y="4748"/>
                </a:lnTo>
                <a:lnTo>
                  <a:pt x="10417" y="4563"/>
                </a:lnTo>
                <a:lnTo>
                  <a:pt x="10626" y="4386"/>
                </a:lnTo>
                <a:lnTo>
                  <a:pt x="10831" y="4216"/>
                </a:lnTo>
                <a:lnTo>
                  <a:pt x="11032" y="4054"/>
                </a:lnTo>
                <a:lnTo>
                  <a:pt x="11228" y="3899"/>
                </a:lnTo>
                <a:lnTo>
                  <a:pt x="11417" y="3752"/>
                </a:lnTo>
                <a:lnTo>
                  <a:pt x="11603" y="3613"/>
                </a:lnTo>
                <a:lnTo>
                  <a:pt x="11781" y="3480"/>
                </a:lnTo>
                <a:lnTo>
                  <a:pt x="11953" y="3355"/>
                </a:lnTo>
                <a:lnTo>
                  <a:pt x="12118" y="3238"/>
                </a:lnTo>
                <a:lnTo>
                  <a:pt x="12276" y="3128"/>
                </a:lnTo>
                <a:lnTo>
                  <a:pt x="12427" y="3025"/>
                </a:lnTo>
                <a:lnTo>
                  <a:pt x="12569" y="2930"/>
                </a:lnTo>
                <a:lnTo>
                  <a:pt x="12704" y="2841"/>
                </a:lnTo>
                <a:lnTo>
                  <a:pt x="12830" y="2760"/>
                </a:lnTo>
                <a:lnTo>
                  <a:pt x="12946" y="2685"/>
                </a:lnTo>
                <a:lnTo>
                  <a:pt x="13053" y="2620"/>
                </a:lnTo>
                <a:lnTo>
                  <a:pt x="13151" y="2560"/>
                </a:lnTo>
                <a:lnTo>
                  <a:pt x="13239" y="2507"/>
                </a:lnTo>
                <a:lnTo>
                  <a:pt x="13315" y="2462"/>
                </a:lnTo>
                <a:lnTo>
                  <a:pt x="13382" y="2424"/>
                </a:lnTo>
                <a:lnTo>
                  <a:pt x="13437" y="2392"/>
                </a:lnTo>
                <a:lnTo>
                  <a:pt x="13512" y="2351"/>
                </a:lnTo>
                <a:lnTo>
                  <a:pt x="13537" y="2336"/>
                </a:lnTo>
                <a:lnTo>
                  <a:pt x="13349" y="2380"/>
                </a:lnTo>
                <a:lnTo>
                  <a:pt x="13164" y="2427"/>
                </a:lnTo>
                <a:lnTo>
                  <a:pt x="12980" y="2476"/>
                </a:lnTo>
                <a:lnTo>
                  <a:pt x="12799" y="2528"/>
                </a:lnTo>
                <a:lnTo>
                  <a:pt x="12620" y="2581"/>
                </a:lnTo>
                <a:lnTo>
                  <a:pt x="12441" y="2638"/>
                </a:lnTo>
                <a:lnTo>
                  <a:pt x="12266" y="2698"/>
                </a:lnTo>
                <a:lnTo>
                  <a:pt x="12092" y="2760"/>
                </a:lnTo>
                <a:lnTo>
                  <a:pt x="11919" y="2825"/>
                </a:lnTo>
                <a:lnTo>
                  <a:pt x="11749" y="2892"/>
                </a:lnTo>
                <a:lnTo>
                  <a:pt x="11579" y="2962"/>
                </a:lnTo>
                <a:lnTo>
                  <a:pt x="11411" y="3035"/>
                </a:lnTo>
                <a:lnTo>
                  <a:pt x="11245" y="3110"/>
                </a:lnTo>
                <a:lnTo>
                  <a:pt x="11079" y="3189"/>
                </a:lnTo>
                <a:lnTo>
                  <a:pt x="10915" y="3271"/>
                </a:lnTo>
                <a:lnTo>
                  <a:pt x="10753" y="3355"/>
                </a:lnTo>
                <a:lnTo>
                  <a:pt x="10591" y="3443"/>
                </a:lnTo>
                <a:lnTo>
                  <a:pt x="10431" y="3534"/>
                </a:lnTo>
                <a:lnTo>
                  <a:pt x="10271" y="3627"/>
                </a:lnTo>
                <a:lnTo>
                  <a:pt x="10112" y="3724"/>
                </a:lnTo>
                <a:lnTo>
                  <a:pt x="9954" y="3824"/>
                </a:lnTo>
                <a:lnTo>
                  <a:pt x="9797" y="3928"/>
                </a:lnTo>
                <a:lnTo>
                  <a:pt x="9640" y="4034"/>
                </a:lnTo>
                <a:lnTo>
                  <a:pt x="9483" y="4145"/>
                </a:lnTo>
                <a:lnTo>
                  <a:pt x="9328" y="4258"/>
                </a:lnTo>
                <a:lnTo>
                  <a:pt x="9172" y="4374"/>
                </a:lnTo>
                <a:lnTo>
                  <a:pt x="9018" y="4495"/>
                </a:lnTo>
                <a:lnTo>
                  <a:pt x="8863" y="4619"/>
                </a:lnTo>
                <a:lnTo>
                  <a:pt x="8709" y="4745"/>
                </a:lnTo>
                <a:lnTo>
                  <a:pt x="8554" y="4876"/>
                </a:lnTo>
                <a:lnTo>
                  <a:pt x="8401" y="5010"/>
                </a:lnTo>
                <a:lnTo>
                  <a:pt x="8246" y="5148"/>
                </a:lnTo>
                <a:lnTo>
                  <a:pt x="8217" y="5174"/>
                </a:lnTo>
                <a:lnTo>
                  <a:pt x="8184" y="5201"/>
                </a:lnTo>
                <a:lnTo>
                  <a:pt x="8167" y="5214"/>
                </a:lnTo>
                <a:lnTo>
                  <a:pt x="8149" y="5226"/>
                </a:lnTo>
                <a:lnTo>
                  <a:pt x="8141" y="5230"/>
                </a:lnTo>
                <a:lnTo>
                  <a:pt x="8132" y="5234"/>
                </a:lnTo>
                <a:lnTo>
                  <a:pt x="8124" y="5238"/>
                </a:lnTo>
                <a:lnTo>
                  <a:pt x="8115" y="5240"/>
                </a:lnTo>
                <a:lnTo>
                  <a:pt x="8107" y="5242"/>
                </a:lnTo>
                <a:lnTo>
                  <a:pt x="8099" y="5243"/>
                </a:lnTo>
                <a:lnTo>
                  <a:pt x="8091" y="5243"/>
                </a:lnTo>
                <a:lnTo>
                  <a:pt x="8083" y="5242"/>
                </a:lnTo>
                <a:lnTo>
                  <a:pt x="8076" y="5240"/>
                </a:lnTo>
                <a:lnTo>
                  <a:pt x="8069" y="5237"/>
                </a:lnTo>
                <a:lnTo>
                  <a:pt x="8063" y="5233"/>
                </a:lnTo>
                <a:lnTo>
                  <a:pt x="8057" y="5227"/>
                </a:lnTo>
                <a:lnTo>
                  <a:pt x="8051" y="5218"/>
                </a:lnTo>
                <a:lnTo>
                  <a:pt x="8046" y="5210"/>
                </a:lnTo>
                <a:lnTo>
                  <a:pt x="8041" y="5199"/>
                </a:lnTo>
                <a:lnTo>
                  <a:pt x="8037" y="5187"/>
                </a:lnTo>
                <a:lnTo>
                  <a:pt x="8034" y="5173"/>
                </a:lnTo>
                <a:lnTo>
                  <a:pt x="8031" y="5157"/>
                </a:lnTo>
                <a:lnTo>
                  <a:pt x="8030" y="5139"/>
                </a:lnTo>
                <a:lnTo>
                  <a:pt x="8028" y="5120"/>
                </a:lnTo>
                <a:lnTo>
                  <a:pt x="8027" y="5078"/>
                </a:lnTo>
                <a:lnTo>
                  <a:pt x="8025" y="5038"/>
                </a:lnTo>
                <a:lnTo>
                  <a:pt x="8024" y="4997"/>
                </a:lnTo>
                <a:lnTo>
                  <a:pt x="8023" y="4956"/>
                </a:lnTo>
                <a:lnTo>
                  <a:pt x="8022" y="4914"/>
                </a:lnTo>
                <a:lnTo>
                  <a:pt x="8020" y="4871"/>
                </a:lnTo>
                <a:lnTo>
                  <a:pt x="8019" y="4827"/>
                </a:lnTo>
                <a:lnTo>
                  <a:pt x="8017" y="4783"/>
                </a:lnTo>
                <a:lnTo>
                  <a:pt x="8016" y="4736"/>
                </a:lnTo>
                <a:lnTo>
                  <a:pt x="8014" y="4688"/>
                </a:lnTo>
                <a:lnTo>
                  <a:pt x="8012" y="4638"/>
                </a:lnTo>
                <a:lnTo>
                  <a:pt x="8009" y="4587"/>
                </a:lnTo>
                <a:lnTo>
                  <a:pt x="8006" y="4533"/>
                </a:lnTo>
                <a:lnTo>
                  <a:pt x="8002" y="4478"/>
                </a:lnTo>
                <a:lnTo>
                  <a:pt x="7998" y="4419"/>
                </a:lnTo>
                <a:lnTo>
                  <a:pt x="7993" y="4358"/>
                </a:lnTo>
                <a:lnTo>
                  <a:pt x="7984" y="4283"/>
                </a:lnTo>
                <a:lnTo>
                  <a:pt x="7975" y="4211"/>
                </a:lnTo>
                <a:lnTo>
                  <a:pt x="7964" y="4140"/>
                </a:lnTo>
                <a:lnTo>
                  <a:pt x="7950" y="4070"/>
                </a:lnTo>
                <a:lnTo>
                  <a:pt x="7936" y="4003"/>
                </a:lnTo>
                <a:lnTo>
                  <a:pt x="7920" y="3938"/>
                </a:lnTo>
                <a:lnTo>
                  <a:pt x="7903" y="3875"/>
                </a:lnTo>
                <a:lnTo>
                  <a:pt x="7885" y="3814"/>
                </a:lnTo>
                <a:lnTo>
                  <a:pt x="7865" y="3755"/>
                </a:lnTo>
                <a:lnTo>
                  <a:pt x="7845" y="3698"/>
                </a:lnTo>
                <a:lnTo>
                  <a:pt x="7825" y="3644"/>
                </a:lnTo>
                <a:lnTo>
                  <a:pt x="7804" y="3591"/>
                </a:lnTo>
                <a:lnTo>
                  <a:pt x="7783" y="3542"/>
                </a:lnTo>
                <a:lnTo>
                  <a:pt x="7761" y="3493"/>
                </a:lnTo>
                <a:lnTo>
                  <a:pt x="7739" y="3448"/>
                </a:lnTo>
                <a:lnTo>
                  <a:pt x="7718" y="3405"/>
                </a:lnTo>
                <a:lnTo>
                  <a:pt x="7696" y="3365"/>
                </a:lnTo>
                <a:lnTo>
                  <a:pt x="7675" y="3325"/>
                </a:lnTo>
                <a:lnTo>
                  <a:pt x="7655" y="3289"/>
                </a:lnTo>
                <a:lnTo>
                  <a:pt x="7635" y="3256"/>
                </a:lnTo>
                <a:lnTo>
                  <a:pt x="7597" y="3197"/>
                </a:lnTo>
                <a:lnTo>
                  <a:pt x="7564" y="3147"/>
                </a:lnTo>
                <a:lnTo>
                  <a:pt x="7536" y="3109"/>
                </a:lnTo>
                <a:lnTo>
                  <a:pt x="7516" y="3080"/>
                </a:lnTo>
                <a:lnTo>
                  <a:pt x="7502" y="3064"/>
                </a:lnTo>
                <a:lnTo>
                  <a:pt x="7497" y="3057"/>
                </a:lnTo>
                <a:lnTo>
                  <a:pt x="7501" y="3065"/>
                </a:lnTo>
                <a:lnTo>
                  <a:pt x="7513" y="3087"/>
                </a:lnTo>
                <a:lnTo>
                  <a:pt x="7531" y="3122"/>
                </a:lnTo>
                <a:lnTo>
                  <a:pt x="7554" y="3172"/>
                </a:lnTo>
                <a:lnTo>
                  <a:pt x="7567" y="3201"/>
                </a:lnTo>
                <a:lnTo>
                  <a:pt x="7582" y="3234"/>
                </a:lnTo>
                <a:lnTo>
                  <a:pt x="7596" y="3269"/>
                </a:lnTo>
                <a:lnTo>
                  <a:pt x="7610" y="3308"/>
                </a:lnTo>
                <a:lnTo>
                  <a:pt x="7626" y="3349"/>
                </a:lnTo>
                <a:lnTo>
                  <a:pt x="7642" y="3393"/>
                </a:lnTo>
                <a:lnTo>
                  <a:pt x="7658" y="3440"/>
                </a:lnTo>
                <a:lnTo>
                  <a:pt x="7673" y="3490"/>
                </a:lnTo>
                <a:lnTo>
                  <a:pt x="7689" y="3542"/>
                </a:lnTo>
                <a:lnTo>
                  <a:pt x="7703" y="3597"/>
                </a:lnTo>
                <a:lnTo>
                  <a:pt x="7718" y="3655"/>
                </a:lnTo>
                <a:lnTo>
                  <a:pt x="7732" y="3715"/>
                </a:lnTo>
                <a:lnTo>
                  <a:pt x="7744" y="3777"/>
                </a:lnTo>
                <a:lnTo>
                  <a:pt x="7757" y="3842"/>
                </a:lnTo>
                <a:lnTo>
                  <a:pt x="7767" y="3908"/>
                </a:lnTo>
                <a:lnTo>
                  <a:pt x="7776" y="3977"/>
                </a:lnTo>
                <a:lnTo>
                  <a:pt x="7785" y="4048"/>
                </a:lnTo>
                <a:lnTo>
                  <a:pt x="7791" y="4121"/>
                </a:lnTo>
                <a:lnTo>
                  <a:pt x="7795" y="4196"/>
                </a:lnTo>
                <a:lnTo>
                  <a:pt x="7798" y="4272"/>
                </a:lnTo>
                <a:lnTo>
                  <a:pt x="7798" y="4352"/>
                </a:lnTo>
                <a:lnTo>
                  <a:pt x="7797" y="4432"/>
                </a:lnTo>
                <a:lnTo>
                  <a:pt x="7793" y="4514"/>
                </a:lnTo>
                <a:lnTo>
                  <a:pt x="7786" y="4597"/>
                </a:lnTo>
                <a:lnTo>
                  <a:pt x="7777" y="4682"/>
                </a:lnTo>
                <a:lnTo>
                  <a:pt x="7767" y="4764"/>
                </a:lnTo>
                <a:lnTo>
                  <a:pt x="7756" y="4843"/>
                </a:lnTo>
                <a:lnTo>
                  <a:pt x="7743" y="4921"/>
                </a:lnTo>
                <a:lnTo>
                  <a:pt x="7730" y="4995"/>
                </a:lnTo>
                <a:lnTo>
                  <a:pt x="7716" y="5067"/>
                </a:lnTo>
                <a:lnTo>
                  <a:pt x="7701" y="5136"/>
                </a:lnTo>
                <a:lnTo>
                  <a:pt x="7685" y="5203"/>
                </a:lnTo>
                <a:lnTo>
                  <a:pt x="7668" y="5268"/>
                </a:lnTo>
                <a:lnTo>
                  <a:pt x="7651" y="5330"/>
                </a:lnTo>
                <a:lnTo>
                  <a:pt x="7632" y="5390"/>
                </a:lnTo>
                <a:lnTo>
                  <a:pt x="7614" y="5447"/>
                </a:lnTo>
                <a:lnTo>
                  <a:pt x="7595" y="5502"/>
                </a:lnTo>
                <a:lnTo>
                  <a:pt x="7575" y="5554"/>
                </a:lnTo>
                <a:lnTo>
                  <a:pt x="7557" y="5605"/>
                </a:lnTo>
                <a:lnTo>
                  <a:pt x="7537" y="5652"/>
                </a:lnTo>
                <a:lnTo>
                  <a:pt x="7517" y="5698"/>
                </a:lnTo>
                <a:lnTo>
                  <a:pt x="7497" y="5741"/>
                </a:lnTo>
                <a:lnTo>
                  <a:pt x="7478" y="5781"/>
                </a:lnTo>
                <a:lnTo>
                  <a:pt x="7459" y="5819"/>
                </a:lnTo>
                <a:lnTo>
                  <a:pt x="7439" y="5855"/>
                </a:lnTo>
                <a:lnTo>
                  <a:pt x="7421" y="5889"/>
                </a:lnTo>
                <a:lnTo>
                  <a:pt x="7402" y="5921"/>
                </a:lnTo>
                <a:lnTo>
                  <a:pt x="7385" y="5950"/>
                </a:lnTo>
                <a:lnTo>
                  <a:pt x="7367" y="5977"/>
                </a:lnTo>
                <a:lnTo>
                  <a:pt x="7352" y="6002"/>
                </a:lnTo>
                <a:lnTo>
                  <a:pt x="7335" y="6024"/>
                </a:lnTo>
                <a:lnTo>
                  <a:pt x="7321" y="6044"/>
                </a:lnTo>
                <a:lnTo>
                  <a:pt x="7307" y="6062"/>
                </a:lnTo>
                <a:lnTo>
                  <a:pt x="7294" y="6078"/>
                </a:lnTo>
                <a:lnTo>
                  <a:pt x="7282" y="6091"/>
                </a:lnTo>
                <a:lnTo>
                  <a:pt x="7272" y="6104"/>
                </a:lnTo>
                <a:lnTo>
                  <a:pt x="7182" y="6197"/>
                </a:lnTo>
                <a:lnTo>
                  <a:pt x="7094" y="6291"/>
                </a:lnTo>
                <a:lnTo>
                  <a:pt x="7009" y="6383"/>
                </a:lnTo>
                <a:lnTo>
                  <a:pt x="6925" y="6476"/>
                </a:lnTo>
                <a:lnTo>
                  <a:pt x="6842" y="6567"/>
                </a:lnTo>
                <a:lnTo>
                  <a:pt x="6759" y="6659"/>
                </a:lnTo>
                <a:lnTo>
                  <a:pt x="6678" y="6752"/>
                </a:lnTo>
                <a:lnTo>
                  <a:pt x="6597" y="6846"/>
                </a:lnTo>
                <a:lnTo>
                  <a:pt x="6514" y="6940"/>
                </a:lnTo>
                <a:lnTo>
                  <a:pt x="6432" y="7037"/>
                </a:lnTo>
                <a:lnTo>
                  <a:pt x="6348" y="7137"/>
                </a:lnTo>
                <a:lnTo>
                  <a:pt x="6263" y="7238"/>
                </a:lnTo>
                <a:lnTo>
                  <a:pt x="6176" y="7343"/>
                </a:lnTo>
                <a:lnTo>
                  <a:pt x="6088" y="7451"/>
                </a:lnTo>
                <a:lnTo>
                  <a:pt x="5996" y="7563"/>
                </a:lnTo>
                <a:lnTo>
                  <a:pt x="5902" y="7678"/>
                </a:lnTo>
                <a:lnTo>
                  <a:pt x="5893" y="7688"/>
                </a:lnTo>
                <a:lnTo>
                  <a:pt x="5883" y="7696"/>
                </a:lnTo>
                <a:lnTo>
                  <a:pt x="5869" y="7703"/>
                </a:lnTo>
                <a:lnTo>
                  <a:pt x="5855" y="7709"/>
                </a:lnTo>
                <a:lnTo>
                  <a:pt x="5848" y="7711"/>
                </a:lnTo>
                <a:lnTo>
                  <a:pt x="5840" y="7713"/>
                </a:lnTo>
                <a:lnTo>
                  <a:pt x="5832" y="7715"/>
                </a:lnTo>
                <a:lnTo>
                  <a:pt x="5825" y="7715"/>
                </a:lnTo>
                <a:lnTo>
                  <a:pt x="5817" y="7715"/>
                </a:lnTo>
                <a:lnTo>
                  <a:pt x="5809" y="7715"/>
                </a:lnTo>
                <a:lnTo>
                  <a:pt x="5800" y="7714"/>
                </a:lnTo>
                <a:lnTo>
                  <a:pt x="5793" y="7712"/>
                </a:lnTo>
                <a:lnTo>
                  <a:pt x="5785" y="7709"/>
                </a:lnTo>
                <a:lnTo>
                  <a:pt x="5778" y="7705"/>
                </a:lnTo>
                <a:lnTo>
                  <a:pt x="5770" y="7701"/>
                </a:lnTo>
                <a:lnTo>
                  <a:pt x="5763" y="7696"/>
                </a:lnTo>
                <a:lnTo>
                  <a:pt x="5756" y="7690"/>
                </a:lnTo>
                <a:lnTo>
                  <a:pt x="5750" y="7681"/>
                </a:lnTo>
                <a:lnTo>
                  <a:pt x="5744" y="7673"/>
                </a:lnTo>
                <a:lnTo>
                  <a:pt x="5738" y="7664"/>
                </a:lnTo>
                <a:lnTo>
                  <a:pt x="5732" y="7654"/>
                </a:lnTo>
                <a:lnTo>
                  <a:pt x="5728" y="7641"/>
                </a:lnTo>
                <a:lnTo>
                  <a:pt x="5724" y="7629"/>
                </a:lnTo>
                <a:lnTo>
                  <a:pt x="5721" y="7614"/>
                </a:lnTo>
                <a:lnTo>
                  <a:pt x="5718" y="7599"/>
                </a:lnTo>
                <a:lnTo>
                  <a:pt x="5716" y="7581"/>
                </a:lnTo>
                <a:lnTo>
                  <a:pt x="5715" y="7564"/>
                </a:lnTo>
                <a:lnTo>
                  <a:pt x="5714" y="7544"/>
                </a:lnTo>
                <a:lnTo>
                  <a:pt x="5714" y="7477"/>
                </a:lnTo>
                <a:lnTo>
                  <a:pt x="5713" y="7407"/>
                </a:lnTo>
                <a:lnTo>
                  <a:pt x="5711" y="7334"/>
                </a:lnTo>
                <a:lnTo>
                  <a:pt x="5709" y="7257"/>
                </a:lnTo>
                <a:lnTo>
                  <a:pt x="5706" y="7178"/>
                </a:lnTo>
                <a:lnTo>
                  <a:pt x="5702" y="7098"/>
                </a:lnTo>
                <a:lnTo>
                  <a:pt x="5698" y="7018"/>
                </a:lnTo>
                <a:lnTo>
                  <a:pt x="5695" y="6935"/>
                </a:lnTo>
                <a:lnTo>
                  <a:pt x="5691" y="6854"/>
                </a:lnTo>
                <a:lnTo>
                  <a:pt x="5686" y="6772"/>
                </a:lnTo>
                <a:lnTo>
                  <a:pt x="5682" y="6692"/>
                </a:lnTo>
                <a:lnTo>
                  <a:pt x="5678" y="6614"/>
                </a:lnTo>
                <a:lnTo>
                  <a:pt x="5673" y="6539"/>
                </a:lnTo>
                <a:lnTo>
                  <a:pt x="5668" y="6465"/>
                </a:lnTo>
                <a:lnTo>
                  <a:pt x="5664" y="6395"/>
                </a:lnTo>
                <a:lnTo>
                  <a:pt x="5660" y="6330"/>
                </a:lnTo>
                <a:lnTo>
                  <a:pt x="5647" y="6152"/>
                </a:lnTo>
                <a:lnTo>
                  <a:pt x="5631" y="5983"/>
                </a:lnTo>
                <a:lnTo>
                  <a:pt x="5612" y="5820"/>
                </a:lnTo>
                <a:lnTo>
                  <a:pt x="5589" y="5665"/>
                </a:lnTo>
                <a:lnTo>
                  <a:pt x="5563" y="5516"/>
                </a:lnTo>
                <a:lnTo>
                  <a:pt x="5536" y="5375"/>
                </a:lnTo>
                <a:lnTo>
                  <a:pt x="5506" y="5241"/>
                </a:lnTo>
                <a:lnTo>
                  <a:pt x="5473" y="5113"/>
                </a:lnTo>
                <a:lnTo>
                  <a:pt x="5439" y="4992"/>
                </a:lnTo>
                <a:lnTo>
                  <a:pt x="5404" y="4877"/>
                </a:lnTo>
                <a:lnTo>
                  <a:pt x="5367" y="4769"/>
                </a:lnTo>
                <a:lnTo>
                  <a:pt x="5328" y="4668"/>
                </a:lnTo>
                <a:lnTo>
                  <a:pt x="5290" y="4572"/>
                </a:lnTo>
                <a:lnTo>
                  <a:pt x="5251" y="4483"/>
                </a:lnTo>
                <a:lnTo>
                  <a:pt x="5212" y="4399"/>
                </a:lnTo>
                <a:lnTo>
                  <a:pt x="5173" y="4321"/>
                </a:lnTo>
                <a:lnTo>
                  <a:pt x="5134" y="4249"/>
                </a:lnTo>
                <a:lnTo>
                  <a:pt x="5096" y="4182"/>
                </a:lnTo>
                <a:lnTo>
                  <a:pt x="5059" y="4121"/>
                </a:lnTo>
                <a:lnTo>
                  <a:pt x="5022" y="4064"/>
                </a:lnTo>
                <a:lnTo>
                  <a:pt x="4987" y="4014"/>
                </a:lnTo>
                <a:lnTo>
                  <a:pt x="4954" y="3968"/>
                </a:lnTo>
                <a:lnTo>
                  <a:pt x="4924" y="3927"/>
                </a:lnTo>
                <a:lnTo>
                  <a:pt x="4895" y="3891"/>
                </a:lnTo>
                <a:lnTo>
                  <a:pt x="4868" y="3860"/>
                </a:lnTo>
                <a:lnTo>
                  <a:pt x="4844" y="3833"/>
                </a:lnTo>
                <a:lnTo>
                  <a:pt x="4823" y="3811"/>
                </a:lnTo>
                <a:lnTo>
                  <a:pt x="4805" y="3793"/>
                </a:lnTo>
                <a:lnTo>
                  <a:pt x="4780" y="3770"/>
                </a:lnTo>
                <a:lnTo>
                  <a:pt x="4772" y="3761"/>
                </a:lnTo>
                <a:lnTo>
                  <a:pt x="4778" y="3773"/>
                </a:lnTo>
                <a:lnTo>
                  <a:pt x="4797" y="3805"/>
                </a:lnTo>
                <a:lnTo>
                  <a:pt x="4825" y="3858"/>
                </a:lnTo>
                <a:lnTo>
                  <a:pt x="4862" y="3931"/>
                </a:lnTo>
                <a:lnTo>
                  <a:pt x="4883" y="3977"/>
                </a:lnTo>
                <a:lnTo>
                  <a:pt x="4906" y="4026"/>
                </a:lnTo>
                <a:lnTo>
                  <a:pt x="4930" y="4081"/>
                </a:lnTo>
                <a:lnTo>
                  <a:pt x="4954" y="4141"/>
                </a:lnTo>
                <a:lnTo>
                  <a:pt x="4980" y="4205"/>
                </a:lnTo>
                <a:lnTo>
                  <a:pt x="5007" y="4275"/>
                </a:lnTo>
                <a:lnTo>
                  <a:pt x="5034" y="4350"/>
                </a:lnTo>
                <a:lnTo>
                  <a:pt x="5061" y="4428"/>
                </a:lnTo>
                <a:lnTo>
                  <a:pt x="5088" y="4513"/>
                </a:lnTo>
                <a:lnTo>
                  <a:pt x="5115" y="4601"/>
                </a:lnTo>
                <a:lnTo>
                  <a:pt x="5142" y="4695"/>
                </a:lnTo>
                <a:lnTo>
                  <a:pt x="5168" y="4794"/>
                </a:lnTo>
                <a:lnTo>
                  <a:pt x="5192" y="4897"/>
                </a:lnTo>
                <a:lnTo>
                  <a:pt x="5217" y="5004"/>
                </a:lnTo>
                <a:lnTo>
                  <a:pt x="5240" y="5116"/>
                </a:lnTo>
                <a:lnTo>
                  <a:pt x="5261" y="5233"/>
                </a:lnTo>
                <a:lnTo>
                  <a:pt x="5281" y="5354"/>
                </a:lnTo>
                <a:lnTo>
                  <a:pt x="5300" y="5480"/>
                </a:lnTo>
                <a:lnTo>
                  <a:pt x="5315" y="5610"/>
                </a:lnTo>
                <a:lnTo>
                  <a:pt x="5329" y="5745"/>
                </a:lnTo>
                <a:lnTo>
                  <a:pt x="5341" y="5883"/>
                </a:lnTo>
                <a:lnTo>
                  <a:pt x="5349" y="6026"/>
                </a:lnTo>
                <a:lnTo>
                  <a:pt x="5354" y="6174"/>
                </a:lnTo>
                <a:lnTo>
                  <a:pt x="5357" y="6325"/>
                </a:lnTo>
                <a:lnTo>
                  <a:pt x="5357" y="6391"/>
                </a:lnTo>
                <a:lnTo>
                  <a:pt x="5356" y="6456"/>
                </a:lnTo>
                <a:lnTo>
                  <a:pt x="5355" y="6522"/>
                </a:lnTo>
                <a:lnTo>
                  <a:pt x="5354" y="6587"/>
                </a:lnTo>
                <a:lnTo>
                  <a:pt x="5349" y="6718"/>
                </a:lnTo>
                <a:lnTo>
                  <a:pt x="5343" y="6847"/>
                </a:lnTo>
                <a:lnTo>
                  <a:pt x="5335" y="6975"/>
                </a:lnTo>
                <a:lnTo>
                  <a:pt x="5324" y="7103"/>
                </a:lnTo>
                <a:lnTo>
                  <a:pt x="5313" y="7229"/>
                </a:lnTo>
                <a:lnTo>
                  <a:pt x="5301" y="7352"/>
                </a:lnTo>
                <a:lnTo>
                  <a:pt x="5286" y="7472"/>
                </a:lnTo>
                <a:lnTo>
                  <a:pt x="5272" y="7591"/>
                </a:lnTo>
                <a:lnTo>
                  <a:pt x="5256" y="7706"/>
                </a:lnTo>
                <a:lnTo>
                  <a:pt x="5241" y="7817"/>
                </a:lnTo>
                <a:lnTo>
                  <a:pt x="5224" y="7925"/>
                </a:lnTo>
                <a:lnTo>
                  <a:pt x="5208" y="8028"/>
                </a:lnTo>
                <a:lnTo>
                  <a:pt x="5191" y="8127"/>
                </a:lnTo>
                <a:lnTo>
                  <a:pt x="5175" y="8220"/>
                </a:lnTo>
                <a:lnTo>
                  <a:pt x="5168" y="8255"/>
                </a:lnTo>
                <a:lnTo>
                  <a:pt x="5158" y="8292"/>
                </a:lnTo>
                <a:lnTo>
                  <a:pt x="5147" y="8331"/>
                </a:lnTo>
                <a:lnTo>
                  <a:pt x="5135" y="8370"/>
                </a:lnTo>
                <a:lnTo>
                  <a:pt x="5120" y="8410"/>
                </a:lnTo>
                <a:lnTo>
                  <a:pt x="5105" y="8451"/>
                </a:lnTo>
                <a:lnTo>
                  <a:pt x="5087" y="8493"/>
                </a:lnTo>
                <a:lnTo>
                  <a:pt x="5070" y="8537"/>
                </a:lnTo>
                <a:lnTo>
                  <a:pt x="5050" y="8579"/>
                </a:lnTo>
                <a:lnTo>
                  <a:pt x="5031" y="8622"/>
                </a:lnTo>
                <a:lnTo>
                  <a:pt x="5009" y="8667"/>
                </a:lnTo>
                <a:lnTo>
                  <a:pt x="4988" y="8710"/>
                </a:lnTo>
                <a:lnTo>
                  <a:pt x="4944" y="8795"/>
                </a:lnTo>
                <a:lnTo>
                  <a:pt x="4900" y="8879"/>
                </a:lnTo>
                <a:lnTo>
                  <a:pt x="4855" y="8958"/>
                </a:lnTo>
                <a:lnTo>
                  <a:pt x="4812" y="9033"/>
                </a:lnTo>
                <a:lnTo>
                  <a:pt x="4771" y="9101"/>
                </a:lnTo>
                <a:lnTo>
                  <a:pt x="4734" y="9162"/>
                </a:lnTo>
                <a:lnTo>
                  <a:pt x="4702" y="9215"/>
                </a:lnTo>
                <a:lnTo>
                  <a:pt x="4675" y="9256"/>
                </a:lnTo>
                <a:lnTo>
                  <a:pt x="4656" y="9286"/>
                </a:lnTo>
                <a:lnTo>
                  <a:pt x="4644" y="9302"/>
                </a:lnTo>
                <a:lnTo>
                  <a:pt x="4524" y="9469"/>
                </a:lnTo>
                <a:lnTo>
                  <a:pt x="4405" y="9635"/>
                </a:lnTo>
                <a:lnTo>
                  <a:pt x="4289" y="9800"/>
                </a:lnTo>
                <a:lnTo>
                  <a:pt x="4175" y="9964"/>
                </a:lnTo>
                <a:lnTo>
                  <a:pt x="4063" y="10127"/>
                </a:lnTo>
                <a:lnTo>
                  <a:pt x="3953" y="10286"/>
                </a:lnTo>
                <a:lnTo>
                  <a:pt x="3846" y="10446"/>
                </a:lnTo>
                <a:lnTo>
                  <a:pt x="3741" y="10604"/>
                </a:lnTo>
                <a:lnTo>
                  <a:pt x="3639" y="10758"/>
                </a:lnTo>
                <a:lnTo>
                  <a:pt x="3538" y="10912"/>
                </a:lnTo>
                <a:lnTo>
                  <a:pt x="3440" y="11063"/>
                </a:lnTo>
                <a:lnTo>
                  <a:pt x="3345" y="11212"/>
                </a:lnTo>
                <a:lnTo>
                  <a:pt x="3252" y="11358"/>
                </a:lnTo>
                <a:lnTo>
                  <a:pt x="3162" y="11502"/>
                </a:lnTo>
                <a:lnTo>
                  <a:pt x="3073" y="11644"/>
                </a:lnTo>
                <a:lnTo>
                  <a:pt x="2989" y="11782"/>
                </a:lnTo>
                <a:lnTo>
                  <a:pt x="2905" y="11917"/>
                </a:lnTo>
                <a:lnTo>
                  <a:pt x="2825" y="12049"/>
                </a:lnTo>
                <a:lnTo>
                  <a:pt x="2748" y="12177"/>
                </a:lnTo>
                <a:lnTo>
                  <a:pt x="2672" y="12302"/>
                </a:lnTo>
                <a:lnTo>
                  <a:pt x="2531" y="12542"/>
                </a:lnTo>
                <a:lnTo>
                  <a:pt x="2400" y="12766"/>
                </a:lnTo>
                <a:lnTo>
                  <a:pt x="2281" y="12973"/>
                </a:lnTo>
                <a:lnTo>
                  <a:pt x="2173" y="13163"/>
                </a:lnTo>
                <a:lnTo>
                  <a:pt x="2076" y="13334"/>
                </a:lnTo>
                <a:lnTo>
                  <a:pt x="1991" y="13485"/>
                </a:lnTo>
                <a:lnTo>
                  <a:pt x="1868" y="13707"/>
                </a:lnTo>
                <a:lnTo>
                  <a:pt x="1750" y="13920"/>
                </a:lnTo>
                <a:lnTo>
                  <a:pt x="1638" y="14125"/>
                </a:lnTo>
                <a:lnTo>
                  <a:pt x="1530" y="14324"/>
                </a:lnTo>
                <a:lnTo>
                  <a:pt x="1426" y="14515"/>
                </a:lnTo>
                <a:lnTo>
                  <a:pt x="1326" y="14700"/>
                </a:lnTo>
                <a:lnTo>
                  <a:pt x="1230" y="14880"/>
                </a:lnTo>
                <a:lnTo>
                  <a:pt x="1137" y="15055"/>
                </a:lnTo>
                <a:lnTo>
                  <a:pt x="1047" y="15225"/>
                </a:lnTo>
                <a:lnTo>
                  <a:pt x="959" y="15391"/>
                </a:lnTo>
                <a:lnTo>
                  <a:pt x="873" y="15553"/>
                </a:lnTo>
                <a:lnTo>
                  <a:pt x="789" y="15713"/>
                </a:lnTo>
                <a:lnTo>
                  <a:pt x="706" y="15870"/>
                </a:lnTo>
                <a:lnTo>
                  <a:pt x="623" y="16025"/>
                </a:lnTo>
                <a:lnTo>
                  <a:pt x="542" y="16180"/>
                </a:lnTo>
                <a:lnTo>
                  <a:pt x="459" y="16333"/>
                </a:lnTo>
                <a:lnTo>
                  <a:pt x="435" y="16375"/>
                </a:lnTo>
                <a:lnTo>
                  <a:pt x="410" y="16410"/>
                </a:lnTo>
                <a:lnTo>
                  <a:pt x="383" y="16438"/>
                </a:lnTo>
                <a:lnTo>
                  <a:pt x="356" y="16459"/>
                </a:lnTo>
                <a:lnTo>
                  <a:pt x="330" y="16475"/>
                </a:lnTo>
                <a:lnTo>
                  <a:pt x="303" y="16485"/>
                </a:lnTo>
                <a:lnTo>
                  <a:pt x="276" y="16488"/>
                </a:lnTo>
                <a:lnTo>
                  <a:pt x="249" y="16486"/>
                </a:lnTo>
                <a:lnTo>
                  <a:pt x="224" y="16479"/>
                </a:lnTo>
                <a:lnTo>
                  <a:pt x="198" y="16466"/>
                </a:lnTo>
                <a:lnTo>
                  <a:pt x="173" y="16449"/>
                </a:lnTo>
                <a:lnTo>
                  <a:pt x="148" y="16427"/>
                </a:lnTo>
                <a:lnTo>
                  <a:pt x="126" y="16400"/>
                </a:lnTo>
                <a:lnTo>
                  <a:pt x="104" y="16368"/>
                </a:lnTo>
                <a:lnTo>
                  <a:pt x="84" y="16333"/>
                </a:lnTo>
                <a:lnTo>
                  <a:pt x="66" y="16294"/>
                </a:lnTo>
                <a:lnTo>
                  <a:pt x="49" y="16251"/>
                </a:lnTo>
                <a:lnTo>
                  <a:pt x="35" y="16205"/>
                </a:lnTo>
                <a:lnTo>
                  <a:pt x="23" y="16154"/>
                </a:lnTo>
                <a:lnTo>
                  <a:pt x="13" y="16102"/>
                </a:lnTo>
                <a:lnTo>
                  <a:pt x="6" y="16045"/>
                </a:lnTo>
                <a:lnTo>
                  <a:pt x="1" y="15986"/>
                </a:lnTo>
                <a:lnTo>
                  <a:pt x="0" y="15924"/>
                </a:lnTo>
                <a:lnTo>
                  <a:pt x="1" y="15860"/>
                </a:lnTo>
                <a:lnTo>
                  <a:pt x="6" y="15794"/>
                </a:lnTo>
                <a:lnTo>
                  <a:pt x="14" y="15727"/>
                </a:lnTo>
                <a:lnTo>
                  <a:pt x="26" y="15657"/>
                </a:lnTo>
                <a:lnTo>
                  <a:pt x="42" y="15586"/>
                </a:lnTo>
                <a:lnTo>
                  <a:pt x="62" y="15513"/>
                </a:lnTo>
                <a:lnTo>
                  <a:pt x="86" y="15440"/>
                </a:lnTo>
                <a:lnTo>
                  <a:pt x="113" y="15365"/>
                </a:lnTo>
                <a:lnTo>
                  <a:pt x="146" y="15290"/>
                </a:lnTo>
                <a:lnTo>
                  <a:pt x="204" y="15166"/>
                </a:lnTo>
                <a:lnTo>
                  <a:pt x="266" y="15040"/>
                </a:lnTo>
                <a:lnTo>
                  <a:pt x="330" y="14911"/>
                </a:lnTo>
                <a:lnTo>
                  <a:pt x="396" y="14779"/>
                </a:lnTo>
                <a:lnTo>
                  <a:pt x="534" y="14509"/>
                </a:lnTo>
                <a:lnTo>
                  <a:pt x="675" y="14231"/>
                </a:lnTo>
                <a:lnTo>
                  <a:pt x="746" y="14089"/>
                </a:lnTo>
                <a:lnTo>
                  <a:pt x="817" y="13946"/>
                </a:lnTo>
                <a:lnTo>
                  <a:pt x="887" y="13800"/>
                </a:lnTo>
                <a:lnTo>
                  <a:pt x="955" y="13654"/>
                </a:lnTo>
                <a:lnTo>
                  <a:pt x="1022" y="13507"/>
                </a:lnTo>
                <a:lnTo>
                  <a:pt x="1087" y="13357"/>
                </a:lnTo>
                <a:lnTo>
                  <a:pt x="1149" y="13208"/>
                </a:lnTo>
                <a:lnTo>
                  <a:pt x="1208" y="13056"/>
                </a:lnTo>
                <a:lnTo>
                  <a:pt x="1263" y="12906"/>
                </a:lnTo>
                <a:lnTo>
                  <a:pt x="1316" y="12753"/>
                </a:lnTo>
                <a:lnTo>
                  <a:pt x="1362" y="12601"/>
                </a:lnTo>
                <a:lnTo>
                  <a:pt x="1404" y="12448"/>
                </a:lnTo>
                <a:lnTo>
                  <a:pt x="1441" y="12296"/>
                </a:lnTo>
                <a:lnTo>
                  <a:pt x="1473" y="12143"/>
                </a:lnTo>
                <a:lnTo>
                  <a:pt x="1498" y="11991"/>
                </a:lnTo>
                <a:lnTo>
                  <a:pt x="1517" y="11838"/>
                </a:lnTo>
                <a:lnTo>
                  <a:pt x="1528" y="11687"/>
                </a:lnTo>
                <a:lnTo>
                  <a:pt x="1532" y="11535"/>
                </a:lnTo>
                <a:lnTo>
                  <a:pt x="1528" y="11385"/>
                </a:lnTo>
                <a:lnTo>
                  <a:pt x="1515" y="11235"/>
                </a:lnTo>
                <a:lnTo>
                  <a:pt x="1494" y="11086"/>
                </a:lnTo>
                <a:lnTo>
                  <a:pt x="1463" y="10938"/>
                </a:lnTo>
                <a:lnTo>
                  <a:pt x="1423" y="10791"/>
                </a:lnTo>
                <a:lnTo>
                  <a:pt x="1372" y="10646"/>
                </a:lnTo>
                <a:lnTo>
                  <a:pt x="1339" y="10560"/>
                </a:lnTo>
                <a:lnTo>
                  <a:pt x="1307" y="10473"/>
                </a:lnTo>
                <a:lnTo>
                  <a:pt x="1275" y="10386"/>
                </a:lnTo>
                <a:lnTo>
                  <a:pt x="1246" y="10301"/>
                </a:lnTo>
                <a:lnTo>
                  <a:pt x="1217" y="10215"/>
                </a:lnTo>
                <a:lnTo>
                  <a:pt x="1190" y="10130"/>
                </a:lnTo>
                <a:lnTo>
                  <a:pt x="1163" y="10044"/>
                </a:lnTo>
                <a:lnTo>
                  <a:pt x="1137" y="9959"/>
                </a:lnTo>
                <a:lnTo>
                  <a:pt x="1113" y="9874"/>
                </a:lnTo>
                <a:lnTo>
                  <a:pt x="1089" y="9789"/>
                </a:lnTo>
                <a:lnTo>
                  <a:pt x="1067" y="9704"/>
                </a:lnTo>
                <a:lnTo>
                  <a:pt x="1046" y="9619"/>
                </a:lnTo>
                <a:lnTo>
                  <a:pt x="1025" y="9533"/>
                </a:lnTo>
                <a:lnTo>
                  <a:pt x="1007" y="9448"/>
                </a:lnTo>
                <a:lnTo>
                  <a:pt x="988" y="9361"/>
                </a:lnTo>
                <a:lnTo>
                  <a:pt x="972" y="9276"/>
                </a:lnTo>
                <a:lnTo>
                  <a:pt x="955" y="9188"/>
                </a:lnTo>
                <a:lnTo>
                  <a:pt x="940" y="9101"/>
                </a:lnTo>
                <a:lnTo>
                  <a:pt x="926" y="9014"/>
                </a:lnTo>
                <a:lnTo>
                  <a:pt x="913" y="8925"/>
                </a:lnTo>
                <a:lnTo>
                  <a:pt x="901" y="8837"/>
                </a:lnTo>
                <a:lnTo>
                  <a:pt x="890" y="8747"/>
                </a:lnTo>
                <a:lnTo>
                  <a:pt x="881" y="8656"/>
                </a:lnTo>
                <a:lnTo>
                  <a:pt x="873" y="8566"/>
                </a:lnTo>
                <a:lnTo>
                  <a:pt x="864" y="8474"/>
                </a:lnTo>
                <a:lnTo>
                  <a:pt x="858" y="8381"/>
                </a:lnTo>
                <a:lnTo>
                  <a:pt x="852" y="8287"/>
                </a:lnTo>
                <a:lnTo>
                  <a:pt x="848" y="8192"/>
                </a:lnTo>
                <a:lnTo>
                  <a:pt x="844" y="8097"/>
                </a:lnTo>
                <a:lnTo>
                  <a:pt x="842" y="8000"/>
                </a:lnTo>
                <a:lnTo>
                  <a:pt x="841" y="7901"/>
                </a:lnTo>
                <a:lnTo>
                  <a:pt x="840" y="7802"/>
                </a:lnTo>
                <a:lnTo>
                  <a:pt x="850" y="7398"/>
                </a:lnTo>
                <a:lnTo>
                  <a:pt x="880" y="6999"/>
                </a:lnTo>
                <a:lnTo>
                  <a:pt x="929" y="6607"/>
                </a:lnTo>
                <a:lnTo>
                  <a:pt x="998" y="6221"/>
                </a:lnTo>
                <a:lnTo>
                  <a:pt x="1085" y="5842"/>
                </a:lnTo>
                <a:lnTo>
                  <a:pt x="1190" y="5471"/>
                </a:lnTo>
                <a:lnTo>
                  <a:pt x="1313" y="5108"/>
                </a:lnTo>
                <a:lnTo>
                  <a:pt x="1452" y="4753"/>
                </a:lnTo>
                <a:lnTo>
                  <a:pt x="1607" y="4406"/>
                </a:lnTo>
                <a:lnTo>
                  <a:pt x="1779" y="4070"/>
                </a:lnTo>
                <a:lnTo>
                  <a:pt x="1967" y="3744"/>
                </a:lnTo>
                <a:lnTo>
                  <a:pt x="2169" y="3427"/>
                </a:lnTo>
                <a:lnTo>
                  <a:pt x="2385" y="3121"/>
                </a:lnTo>
                <a:lnTo>
                  <a:pt x="2615" y="2828"/>
                </a:lnTo>
                <a:lnTo>
                  <a:pt x="2859" y="2544"/>
                </a:lnTo>
                <a:lnTo>
                  <a:pt x="3115" y="2274"/>
                </a:lnTo>
                <a:lnTo>
                  <a:pt x="3384" y="2017"/>
                </a:lnTo>
                <a:lnTo>
                  <a:pt x="3666" y="1772"/>
                </a:lnTo>
                <a:lnTo>
                  <a:pt x="3957" y="1542"/>
                </a:lnTo>
                <a:lnTo>
                  <a:pt x="4261" y="1325"/>
                </a:lnTo>
                <a:lnTo>
                  <a:pt x="4574" y="1123"/>
                </a:lnTo>
                <a:lnTo>
                  <a:pt x="4898" y="936"/>
                </a:lnTo>
                <a:lnTo>
                  <a:pt x="5231" y="765"/>
                </a:lnTo>
                <a:lnTo>
                  <a:pt x="5572" y="609"/>
                </a:lnTo>
                <a:lnTo>
                  <a:pt x="5922" y="470"/>
                </a:lnTo>
                <a:lnTo>
                  <a:pt x="6279" y="348"/>
                </a:lnTo>
                <a:lnTo>
                  <a:pt x="6644" y="244"/>
                </a:lnTo>
                <a:lnTo>
                  <a:pt x="7016" y="158"/>
                </a:lnTo>
                <a:lnTo>
                  <a:pt x="7394" y="90"/>
                </a:lnTo>
                <a:lnTo>
                  <a:pt x="7778" y="40"/>
                </a:lnTo>
                <a:lnTo>
                  <a:pt x="8167" y="10"/>
                </a:lnTo>
                <a:lnTo>
                  <a:pt x="8561" y="0"/>
                </a:lnTo>
                <a:lnTo>
                  <a:pt x="16416" y="0"/>
                </a:lnTo>
                <a:lnTo>
                  <a:pt x="16416" y="780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6F2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" name="Freeform 8">
            <a:extLst>
              <a:ext uri="{FF2B5EF4-FFF2-40B4-BE49-F238E27FC236}">
                <a16:creationId xmlns:a16="http://schemas.microsoft.com/office/drawing/2014/main" id="{CA45CD61-7F3A-1C4D-B6BF-EF499484F012}"/>
              </a:ext>
            </a:extLst>
          </p:cNvPr>
          <p:cNvSpPr>
            <a:spLocks/>
          </p:cNvSpPr>
          <p:nvPr/>
        </p:nvSpPr>
        <p:spPr bwMode="auto">
          <a:xfrm>
            <a:off x="288077" y="3163652"/>
            <a:ext cx="194877" cy="175521"/>
          </a:xfrm>
          <a:custGeom>
            <a:avLst/>
            <a:gdLst>
              <a:gd name="T0" fmla="*/ 0 w 16416"/>
              <a:gd name="T1" fmla="*/ 0 h 16488"/>
              <a:gd name="T2" fmla="*/ 0 w 16416"/>
              <a:gd name="T3" fmla="*/ 0 h 16488"/>
              <a:gd name="T4" fmla="*/ 0 w 16416"/>
              <a:gd name="T5" fmla="*/ 0 h 16488"/>
              <a:gd name="T6" fmla="*/ 0 w 16416"/>
              <a:gd name="T7" fmla="*/ 0 h 16488"/>
              <a:gd name="T8" fmla="*/ 0 w 16416"/>
              <a:gd name="T9" fmla="*/ 0 h 16488"/>
              <a:gd name="T10" fmla="*/ 0 w 16416"/>
              <a:gd name="T11" fmla="*/ 0 h 16488"/>
              <a:gd name="T12" fmla="*/ 0 w 16416"/>
              <a:gd name="T13" fmla="*/ 0 h 16488"/>
              <a:gd name="T14" fmla="*/ 0 w 16416"/>
              <a:gd name="T15" fmla="*/ 0 h 16488"/>
              <a:gd name="T16" fmla="*/ 0 w 16416"/>
              <a:gd name="T17" fmla="*/ 0 h 16488"/>
              <a:gd name="T18" fmla="*/ 0 w 16416"/>
              <a:gd name="T19" fmla="*/ 0 h 16488"/>
              <a:gd name="T20" fmla="*/ 0 w 16416"/>
              <a:gd name="T21" fmla="*/ 0 h 16488"/>
              <a:gd name="T22" fmla="*/ 0 w 16416"/>
              <a:gd name="T23" fmla="*/ 0 h 16488"/>
              <a:gd name="T24" fmla="*/ 0 w 16416"/>
              <a:gd name="T25" fmla="*/ 0 h 16488"/>
              <a:gd name="T26" fmla="*/ 0 w 16416"/>
              <a:gd name="T27" fmla="*/ 0 h 16488"/>
              <a:gd name="T28" fmla="*/ 0 w 16416"/>
              <a:gd name="T29" fmla="*/ 0 h 16488"/>
              <a:gd name="T30" fmla="*/ 0 w 16416"/>
              <a:gd name="T31" fmla="*/ 0 h 16488"/>
              <a:gd name="T32" fmla="*/ 0 w 16416"/>
              <a:gd name="T33" fmla="*/ 0 h 16488"/>
              <a:gd name="T34" fmla="*/ 0 w 16416"/>
              <a:gd name="T35" fmla="*/ 0 h 16488"/>
              <a:gd name="T36" fmla="*/ 0 w 16416"/>
              <a:gd name="T37" fmla="*/ 0 h 16488"/>
              <a:gd name="T38" fmla="*/ 0 w 16416"/>
              <a:gd name="T39" fmla="*/ 0 h 16488"/>
              <a:gd name="T40" fmla="*/ 0 w 16416"/>
              <a:gd name="T41" fmla="*/ 0 h 16488"/>
              <a:gd name="T42" fmla="*/ 0 w 16416"/>
              <a:gd name="T43" fmla="*/ 0 h 16488"/>
              <a:gd name="T44" fmla="*/ 0 w 16416"/>
              <a:gd name="T45" fmla="*/ 0 h 16488"/>
              <a:gd name="T46" fmla="*/ 0 w 16416"/>
              <a:gd name="T47" fmla="*/ 0 h 16488"/>
              <a:gd name="T48" fmla="*/ 0 w 16416"/>
              <a:gd name="T49" fmla="*/ 0 h 16488"/>
              <a:gd name="T50" fmla="*/ 0 w 16416"/>
              <a:gd name="T51" fmla="*/ 0 h 16488"/>
              <a:gd name="T52" fmla="*/ 0 w 16416"/>
              <a:gd name="T53" fmla="*/ 0 h 16488"/>
              <a:gd name="T54" fmla="*/ 0 w 16416"/>
              <a:gd name="T55" fmla="*/ 0 h 16488"/>
              <a:gd name="T56" fmla="*/ 0 w 16416"/>
              <a:gd name="T57" fmla="*/ 0 h 16488"/>
              <a:gd name="T58" fmla="*/ 0 w 16416"/>
              <a:gd name="T59" fmla="*/ 0 h 16488"/>
              <a:gd name="T60" fmla="*/ 0 w 16416"/>
              <a:gd name="T61" fmla="*/ 0 h 16488"/>
              <a:gd name="T62" fmla="*/ 0 w 16416"/>
              <a:gd name="T63" fmla="*/ 0 h 16488"/>
              <a:gd name="T64" fmla="*/ 0 w 16416"/>
              <a:gd name="T65" fmla="*/ 0 h 16488"/>
              <a:gd name="T66" fmla="*/ 0 w 16416"/>
              <a:gd name="T67" fmla="*/ 0 h 16488"/>
              <a:gd name="T68" fmla="*/ 0 w 16416"/>
              <a:gd name="T69" fmla="*/ 0 h 16488"/>
              <a:gd name="T70" fmla="*/ 0 w 16416"/>
              <a:gd name="T71" fmla="*/ 0 h 16488"/>
              <a:gd name="T72" fmla="*/ 0 w 16416"/>
              <a:gd name="T73" fmla="*/ 0 h 16488"/>
              <a:gd name="T74" fmla="*/ 0 w 16416"/>
              <a:gd name="T75" fmla="*/ 0 h 16488"/>
              <a:gd name="T76" fmla="*/ 0 w 16416"/>
              <a:gd name="T77" fmla="*/ 0 h 16488"/>
              <a:gd name="T78" fmla="*/ 0 w 16416"/>
              <a:gd name="T79" fmla="*/ 0 h 16488"/>
              <a:gd name="T80" fmla="*/ 0 w 16416"/>
              <a:gd name="T81" fmla="*/ 0 h 16488"/>
              <a:gd name="T82" fmla="*/ 0 w 16416"/>
              <a:gd name="T83" fmla="*/ 0 h 16488"/>
              <a:gd name="T84" fmla="*/ 0 w 16416"/>
              <a:gd name="T85" fmla="*/ 0 h 16488"/>
              <a:gd name="T86" fmla="*/ 0 w 16416"/>
              <a:gd name="T87" fmla="*/ 0 h 16488"/>
              <a:gd name="T88" fmla="*/ 0 w 16416"/>
              <a:gd name="T89" fmla="*/ 0 h 16488"/>
              <a:gd name="T90" fmla="*/ 0 w 16416"/>
              <a:gd name="T91" fmla="*/ 0 h 16488"/>
              <a:gd name="T92" fmla="*/ 0 w 16416"/>
              <a:gd name="T93" fmla="*/ 0 h 16488"/>
              <a:gd name="T94" fmla="*/ 0 w 16416"/>
              <a:gd name="T95" fmla="*/ 0 h 16488"/>
              <a:gd name="T96" fmla="*/ 0 w 16416"/>
              <a:gd name="T97" fmla="*/ 0 h 16488"/>
              <a:gd name="T98" fmla="*/ 0 w 16416"/>
              <a:gd name="T99" fmla="*/ 0 h 16488"/>
              <a:gd name="T100" fmla="*/ 0 w 16416"/>
              <a:gd name="T101" fmla="*/ 0 h 16488"/>
              <a:gd name="T102" fmla="*/ 0 w 16416"/>
              <a:gd name="T103" fmla="*/ 0 h 16488"/>
              <a:gd name="T104" fmla="*/ 0 w 16416"/>
              <a:gd name="T105" fmla="*/ 0 h 16488"/>
              <a:gd name="T106" fmla="*/ 0 w 16416"/>
              <a:gd name="T107" fmla="*/ 0 h 16488"/>
              <a:gd name="T108" fmla="*/ 0 w 16416"/>
              <a:gd name="T109" fmla="*/ 0 h 16488"/>
              <a:gd name="T110" fmla="*/ 0 w 16416"/>
              <a:gd name="T111" fmla="*/ 0 h 16488"/>
              <a:gd name="T112" fmla="*/ 0 w 16416"/>
              <a:gd name="T113" fmla="*/ 0 h 16488"/>
              <a:gd name="T114" fmla="*/ 0 w 16416"/>
              <a:gd name="T115" fmla="*/ 0 h 16488"/>
              <a:gd name="T116" fmla="*/ 0 w 16416"/>
              <a:gd name="T117" fmla="*/ 0 h 16488"/>
              <a:gd name="T118" fmla="*/ 0 w 16416"/>
              <a:gd name="T119" fmla="*/ 0 h 16488"/>
              <a:gd name="T120" fmla="*/ 0 w 16416"/>
              <a:gd name="T121" fmla="*/ 0 h 16488"/>
              <a:gd name="T122" fmla="*/ 0 w 16416"/>
              <a:gd name="T123" fmla="*/ 0 h 16488"/>
              <a:gd name="T124" fmla="*/ 0 w 16416"/>
              <a:gd name="T125" fmla="*/ 0 h 1648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6416" h="16488">
                <a:moveTo>
                  <a:pt x="16416" y="7802"/>
                </a:moveTo>
                <a:lnTo>
                  <a:pt x="16406" y="8206"/>
                </a:lnTo>
                <a:lnTo>
                  <a:pt x="16376" y="8605"/>
                </a:lnTo>
                <a:lnTo>
                  <a:pt x="16327" y="8997"/>
                </a:lnTo>
                <a:lnTo>
                  <a:pt x="16259" y="9384"/>
                </a:lnTo>
                <a:lnTo>
                  <a:pt x="16174" y="9763"/>
                </a:lnTo>
                <a:lnTo>
                  <a:pt x="16070" y="10134"/>
                </a:lnTo>
                <a:lnTo>
                  <a:pt x="15949" y="10498"/>
                </a:lnTo>
                <a:lnTo>
                  <a:pt x="15811" y="10853"/>
                </a:lnTo>
                <a:lnTo>
                  <a:pt x="15657" y="11198"/>
                </a:lnTo>
                <a:lnTo>
                  <a:pt x="15487" y="11535"/>
                </a:lnTo>
                <a:lnTo>
                  <a:pt x="15300" y="11863"/>
                </a:lnTo>
                <a:lnTo>
                  <a:pt x="15099" y="12179"/>
                </a:lnTo>
                <a:lnTo>
                  <a:pt x="14884" y="12485"/>
                </a:lnTo>
                <a:lnTo>
                  <a:pt x="14654" y="12779"/>
                </a:lnTo>
                <a:lnTo>
                  <a:pt x="14411" y="13062"/>
                </a:lnTo>
                <a:lnTo>
                  <a:pt x="14156" y="13332"/>
                </a:lnTo>
                <a:lnTo>
                  <a:pt x="13886" y="13590"/>
                </a:lnTo>
                <a:lnTo>
                  <a:pt x="13604" y="13834"/>
                </a:lnTo>
                <a:lnTo>
                  <a:pt x="13312" y="14065"/>
                </a:lnTo>
                <a:lnTo>
                  <a:pt x="13007" y="14282"/>
                </a:lnTo>
                <a:lnTo>
                  <a:pt x="12692" y="14484"/>
                </a:lnTo>
                <a:lnTo>
                  <a:pt x="12366" y="14671"/>
                </a:lnTo>
                <a:lnTo>
                  <a:pt x="12030" y="14842"/>
                </a:lnTo>
                <a:lnTo>
                  <a:pt x="11685" y="14998"/>
                </a:lnTo>
                <a:lnTo>
                  <a:pt x="11332" y="15136"/>
                </a:lnTo>
                <a:lnTo>
                  <a:pt x="10969" y="15259"/>
                </a:lnTo>
                <a:lnTo>
                  <a:pt x="10598" y="15363"/>
                </a:lnTo>
                <a:lnTo>
                  <a:pt x="10220" y="15449"/>
                </a:lnTo>
                <a:lnTo>
                  <a:pt x="9834" y="15517"/>
                </a:lnTo>
                <a:lnTo>
                  <a:pt x="9442" y="15567"/>
                </a:lnTo>
                <a:lnTo>
                  <a:pt x="9044" y="15597"/>
                </a:lnTo>
                <a:lnTo>
                  <a:pt x="8640" y="15607"/>
                </a:lnTo>
                <a:lnTo>
                  <a:pt x="8489" y="15605"/>
                </a:lnTo>
                <a:lnTo>
                  <a:pt x="8331" y="15599"/>
                </a:lnTo>
                <a:lnTo>
                  <a:pt x="8166" y="15589"/>
                </a:lnTo>
                <a:lnTo>
                  <a:pt x="7994" y="15576"/>
                </a:lnTo>
                <a:lnTo>
                  <a:pt x="7818" y="15557"/>
                </a:lnTo>
                <a:lnTo>
                  <a:pt x="7637" y="15536"/>
                </a:lnTo>
                <a:lnTo>
                  <a:pt x="7453" y="15508"/>
                </a:lnTo>
                <a:lnTo>
                  <a:pt x="7266" y="15476"/>
                </a:lnTo>
                <a:lnTo>
                  <a:pt x="7078" y="15439"/>
                </a:lnTo>
                <a:lnTo>
                  <a:pt x="6889" y="15397"/>
                </a:lnTo>
                <a:lnTo>
                  <a:pt x="6701" y="15349"/>
                </a:lnTo>
                <a:lnTo>
                  <a:pt x="6513" y="15296"/>
                </a:lnTo>
                <a:lnTo>
                  <a:pt x="6328" y="15237"/>
                </a:lnTo>
                <a:lnTo>
                  <a:pt x="6145" y="15172"/>
                </a:lnTo>
                <a:lnTo>
                  <a:pt x="5967" y="15101"/>
                </a:lnTo>
                <a:lnTo>
                  <a:pt x="5794" y="15024"/>
                </a:lnTo>
                <a:lnTo>
                  <a:pt x="5626" y="14940"/>
                </a:lnTo>
                <a:lnTo>
                  <a:pt x="5464" y="14851"/>
                </a:lnTo>
                <a:lnTo>
                  <a:pt x="5311" y="14753"/>
                </a:lnTo>
                <a:lnTo>
                  <a:pt x="5166" y="14649"/>
                </a:lnTo>
                <a:lnTo>
                  <a:pt x="5030" y="14538"/>
                </a:lnTo>
                <a:lnTo>
                  <a:pt x="4904" y="14420"/>
                </a:lnTo>
                <a:lnTo>
                  <a:pt x="4789" y="14293"/>
                </a:lnTo>
                <a:lnTo>
                  <a:pt x="4686" y="14159"/>
                </a:lnTo>
                <a:lnTo>
                  <a:pt x="4596" y="14018"/>
                </a:lnTo>
                <a:lnTo>
                  <a:pt x="4521" y="13868"/>
                </a:lnTo>
                <a:lnTo>
                  <a:pt x="4459" y="13710"/>
                </a:lnTo>
                <a:lnTo>
                  <a:pt x="4414" y="13544"/>
                </a:lnTo>
                <a:lnTo>
                  <a:pt x="4385" y="13369"/>
                </a:lnTo>
                <a:lnTo>
                  <a:pt x="4373" y="13185"/>
                </a:lnTo>
                <a:lnTo>
                  <a:pt x="4380" y="12993"/>
                </a:lnTo>
                <a:lnTo>
                  <a:pt x="4406" y="12792"/>
                </a:lnTo>
                <a:lnTo>
                  <a:pt x="4412" y="12762"/>
                </a:lnTo>
                <a:lnTo>
                  <a:pt x="4419" y="12726"/>
                </a:lnTo>
                <a:lnTo>
                  <a:pt x="4427" y="12683"/>
                </a:lnTo>
                <a:lnTo>
                  <a:pt x="4438" y="12635"/>
                </a:lnTo>
                <a:lnTo>
                  <a:pt x="4452" y="12581"/>
                </a:lnTo>
                <a:lnTo>
                  <a:pt x="4466" y="12525"/>
                </a:lnTo>
                <a:lnTo>
                  <a:pt x="4485" y="12463"/>
                </a:lnTo>
                <a:lnTo>
                  <a:pt x="4505" y="12397"/>
                </a:lnTo>
                <a:lnTo>
                  <a:pt x="4528" y="12329"/>
                </a:lnTo>
                <a:lnTo>
                  <a:pt x="4554" y="12259"/>
                </a:lnTo>
                <a:lnTo>
                  <a:pt x="4568" y="12222"/>
                </a:lnTo>
                <a:lnTo>
                  <a:pt x="4584" y="12186"/>
                </a:lnTo>
                <a:lnTo>
                  <a:pt x="4599" y="12149"/>
                </a:lnTo>
                <a:lnTo>
                  <a:pt x="4617" y="12111"/>
                </a:lnTo>
                <a:lnTo>
                  <a:pt x="4634" y="12073"/>
                </a:lnTo>
                <a:lnTo>
                  <a:pt x="4653" y="12035"/>
                </a:lnTo>
                <a:lnTo>
                  <a:pt x="4671" y="11997"/>
                </a:lnTo>
                <a:lnTo>
                  <a:pt x="4692" y="11959"/>
                </a:lnTo>
                <a:lnTo>
                  <a:pt x="4713" y="11922"/>
                </a:lnTo>
                <a:lnTo>
                  <a:pt x="4735" y="11884"/>
                </a:lnTo>
                <a:lnTo>
                  <a:pt x="4759" y="11846"/>
                </a:lnTo>
                <a:lnTo>
                  <a:pt x="4782" y="11807"/>
                </a:lnTo>
                <a:lnTo>
                  <a:pt x="4812" y="11764"/>
                </a:lnTo>
                <a:lnTo>
                  <a:pt x="4844" y="11720"/>
                </a:lnTo>
                <a:lnTo>
                  <a:pt x="4878" y="11675"/>
                </a:lnTo>
                <a:lnTo>
                  <a:pt x="4915" y="11628"/>
                </a:lnTo>
                <a:lnTo>
                  <a:pt x="4956" y="11581"/>
                </a:lnTo>
                <a:lnTo>
                  <a:pt x="4998" y="11533"/>
                </a:lnTo>
                <a:lnTo>
                  <a:pt x="5043" y="11485"/>
                </a:lnTo>
                <a:lnTo>
                  <a:pt x="5091" y="11435"/>
                </a:lnTo>
                <a:lnTo>
                  <a:pt x="5143" y="11386"/>
                </a:lnTo>
                <a:lnTo>
                  <a:pt x="5198" y="11337"/>
                </a:lnTo>
                <a:lnTo>
                  <a:pt x="5255" y="11286"/>
                </a:lnTo>
                <a:lnTo>
                  <a:pt x="5316" y="11235"/>
                </a:lnTo>
                <a:lnTo>
                  <a:pt x="5380" y="11183"/>
                </a:lnTo>
                <a:lnTo>
                  <a:pt x="5447" y="11131"/>
                </a:lnTo>
                <a:lnTo>
                  <a:pt x="5518" y="11080"/>
                </a:lnTo>
                <a:lnTo>
                  <a:pt x="5592" y="11027"/>
                </a:lnTo>
                <a:lnTo>
                  <a:pt x="5670" y="10975"/>
                </a:lnTo>
                <a:lnTo>
                  <a:pt x="5752" y="10922"/>
                </a:lnTo>
                <a:lnTo>
                  <a:pt x="5837" y="10871"/>
                </a:lnTo>
                <a:lnTo>
                  <a:pt x="5927" y="10818"/>
                </a:lnTo>
                <a:lnTo>
                  <a:pt x="6020" y="10766"/>
                </a:lnTo>
                <a:lnTo>
                  <a:pt x="6117" y="10713"/>
                </a:lnTo>
                <a:lnTo>
                  <a:pt x="6218" y="10662"/>
                </a:lnTo>
                <a:lnTo>
                  <a:pt x="6324" y="10610"/>
                </a:lnTo>
                <a:lnTo>
                  <a:pt x="6433" y="10559"/>
                </a:lnTo>
                <a:lnTo>
                  <a:pt x="6546" y="10507"/>
                </a:lnTo>
                <a:lnTo>
                  <a:pt x="6665" y="10456"/>
                </a:lnTo>
                <a:lnTo>
                  <a:pt x="6787" y="10406"/>
                </a:lnTo>
                <a:lnTo>
                  <a:pt x="6914" y="10357"/>
                </a:lnTo>
                <a:lnTo>
                  <a:pt x="7046" y="10307"/>
                </a:lnTo>
                <a:lnTo>
                  <a:pt x="7182" y="10259"/>
                </a:lnTo>
                <a:lnTo>
                  <a:pt x="7323" y="10210"/>
                </a:lnTo>
                <a:lnTo>
                  <a:pt x="7533" y="10145"/>
                </a:lnTo>
                <a:lnTo>
                  <a:pt x="7740" y="10090"/>
                </a:lnTo>
                <a:lnTo>
                  <a:pt x="7944" y="10041"/>
                </a:lnTo>
                <a:lnTo>
                  <a:pt x="8145" y="10002"/>
                </a:lnTo>
                <a:lnTo>
                  <a:pt x="8342" y="9970"/>
                </a:lnTo>
                <a:lnTo>
                  <a:pt x="8535" y="9944"/>
                </a:lnTo>
                <a:lnTo>
                  <a:pt x="8724" y="9927"/>
                </a:lnTo>
                <a:lnTo>
                  <a:pt x="8909" y="9914"/>
                </a:lnTo>
                <a:lnTo>
                  <a:pt x="9088" y="9908"/>
                </a:lnTo>
                <a:lnTo>
                  <a:pt x="9263" y="9907"/>
                </a:lnTo>
                <a:lnTo>
                  <a:pt x="9432" y="9911"/>
                </a:lnTo>
                <a:lnTo>
                  <a:pt x="9597" y="9920"/>
                </a:lnTo>
                <a:lnTo>
                  <a:pt x="9755" y="9932"/>
                </a:lnTo>
                <a:lnTo>
                  <a:pt x="9908" y="9948"/>
                </a:lnTo>
                <a:lnTo>
                  <a:pt x="10054" y="9967"/>
                </a:lnTo>
                <a:lnTo>
                  <a:pt x="10194" y="9989"/>
                </a:lnTo>
                <a:lnTo>
                  <a:pt x="10328" y="10013"/>
                </a:lnTo>
                <a:lnTo>
                  <a:pt x="10455" y="10039"/>
                </a:lnTo>
                <a:lnTo>
                  <a:pt x="10574" y="10066"/>
                </a:lnTo>
                <a:lnTo>
                  <a:pt x="10687" y="10094"/>
                </a:lnTo>
                <a:lnTo>
                  <a:pt x="10791" y="10122"/>
                </a:lnTo>
                <a:lnTo>
                  <a:pt x="10888" y="10149"/>
                </a:lnTo>
                <a:lnTo>
                  <a:pt x="10977" y="10177"/>
                </a:lnTo>
                <a:lnTo>
                  <a:pt x="11058" y="10204"/>
                </a:lnTo>
                <a:lnTo>
                  <a:pt x="11129" y="10229"/>
                </a:lnTo>
                <a:lnTo>
                  <a:pt x="11193" y="10252"/>
                </a:lnTo>
                <a:lnTo>
                  <a:pt x="11246" y="10273"/>
                </a:lnTo>
                <a:lnTo>
                  <a:pt x="11292" y="10292"/>
                </a:lnTo>
                <a:lnTo>
                  <a:pt x="11351" y="10317"/>
                </a:lnTo>
                <a:lnTo>
                  <a:pt x="11373" y="10327"/>
                </a:lnTo>
                <a:lnTo>
                  <a:pt x="11355" y="10313"/>
                </a:lnTo>
                <a:lnTo>
                  <a:pt x="11305" y="10275"/>
                </a:lnTo>
                <a:lnTo>
                  <a:pt x="11268" y="10248"/>
                </a:lnTo>
                <a:lnTo>
                  <a:pt x="11223" y="10218"/>
                </a:lnTo>
                <a:lnTo>
                  <a:pt x="11168" y="10183"/>
                </a:lnTo>
                <a:lnTo>
                  <a:pt x="11106" y="10145"/>
                </a:lnTo>
                <a:lnTo>
                  <a:pt x="11036" y="10106"/>
                </a:lnTo>
                <a:lnTo>
                  <a:pt x="10958" y="10064"/>
                </a:lnTo>
                <a:lnTo>
                  <a:pt x="10872" y="10021"/>
                </a:lnTo>
                <a:lnTo>
                  <a:pt x="10778" y="9976"/>
                </a:lnTo>
                <a:lnTo>
                  <a:pt x="10676" y="9932"/>
                </a:lnTo>
                <a:lnTo>
                  <a:pt x="10566" y="9888"/>
                </a:lnTo>
                <a:lnTo>
                  <a:pt x="10449" y="9844"/>
                </a:lnTo>
                <a:lnTo>
                  <a:pt x="10324" y="9803"/>
                </a:lnTo>
                <a:lnTo>
                  <a:pt x="10191" y="9764"/>
                </a:lnTo>
                <a:lnTo>
                  <a:pt x="10051" y="9728"/>
                </a:lnTo>
                <a:lnTo>
                  <a:pt x="9903" y="9694"/>
                </a:lnTo>
                <a:lnTo>
                  <a:pt x="9747" y="9665"/>
                </a:lnTo>
                <a:lnTo>
                  <a:pt x="9584" y="9640"/>
                </a:lnTo>
                <a:lnTo>
                  <a:pt x="9413" y="9621"/>
                </a:lnTo>
                <a:lnTo>
                  <a:pt x="9235" y="9607"/>
                </a:lnTo>
                <a:lnTo>
                  <a:pt x="9051" y="9599"/>
                </a:lnTo>
                <a:lnTo>
                  <a:pt x="8858" y="9598"/>
                </a:lnTo>
                <a:lnTo>
                  <a:pt x="8658" y="9605"/>
                </a:lnTo>
                <a:lnTo>
                  <a:pt x="8451" y="9620"/>
                </a:lnTo>
                <a:lnTo>
                  <a:pt x="8237" y="9643"/>
                </a:lnTo>
                <a:lnTo>
                  <a:pt x="8015" y="9675"/>
                </a:lnTo>
                <a:lnTo>
                  <a:pt x="7788" y="9718"/>
                </a:lnTo>
                <a:lnTo>
                  <a:pt x="7553" y="9770"/>
                </a:lnTo>
                <a:lnTo>
                  <a:pt x="7311" y="9834"/>
                </a:lnTo>
                <a:lnTo>
                  <a:pt x="7212" y="9862"/>
                </a:lnTo>
                <a:lnTo>
                  <a:pt x="7116" y="9891"/>
                </a:lnTo>
                <a:lnTo>
                  <a:pt x="7023" y="9920"/>
                </a:lnTo>
                <a:lnTo>
                  <a:pt x="6932" y="9949"/>
                </a:lnTo>
                <a:lnTo>
                  <a:pt x="6842" y="9979"/>
                </a:lnTo>
                <a:lnTo>
                  <a:pt x="6754" y="10010"/>
                </a:lnTo>
                <a:lnTo>
                  <a:pt x="6668" y="10041"/>
                </a:lnTo>
                <a:lnTo>
                  <a:pt x="6583" y="10073"/>
                </a:lnTo>
                <a:lnTo>
                  <a:pt x="6500" y="10105"/>
                </a:lnTo>
                <a:lnTo>
                  <a:pt x="6417" y="10138"/>
                </a:lnTo>
                <a:lnTo>
                  <a:pt x="6337" y="10171"/>
                </a:lnTo>
                <a:lnTo>
                  <a:pt x="6257" y="10205"/>
                </a:lnTo>
                <a:lnTo>
                  <a:pt x="6177" y="10240"/>
                </a:lnTo>
                <a:lnTo>
                  <a:pt x="6098" y="10275"/>
                </a:lnTo>
                <a:lnTo>
                  <a:pt x="6020" y="10310"/>
                </a:lnTo>
                <a:lnTo>
                  <a:pt x="5942" y="10347"/>
                </a:lnTo>
                <a:lnTo>
                  <a:pt x="5912" y="10361"/>
                </a:lnTo>
                <a:lnTo>
                  <a:pt x="5883" y="10372"/>
                </a:lnTo>
                <a:lnTo>
                  <a:pt x="5855" y="10381"/>
                </a:lnTo>
                <a:lnTo>
                  <a:pt x="5829" y="10388"/>
                </a:lnTo>
                <a:lnTo>
                  <a:pt x="5804" y="10395"/>
                </a:lnTo>
                <a:lnTo>
                  <a:pt x="5782" y="10398"/>
                </a:lnTo>
                <a:lnTo>
                  <a:pt x="5760" y="10400"/>
                </a:lnTo>
                <a:lnTo>
                  <a:pt x="5741" y="10401"/>
                </a:lnTo>
                <a:lnTo>
                  <a:pt x="5721" y="10400"/>
                </a:lnTo>
                <a:lnTo>
                  <a:pt x="5704" y="10397"/>
                </a:lnTo>
                <a:lnTo>
                  <a:pt x="5688" y="10394"/>
                </a:lnTo>
                <a:lnTo>
                  <a:pt x="5674" y="10387"/>
                </a:lnTo>
                <a:lnTo>
                  <a:pt x="5660" y="10381"/>
                </a:lnTo>
                <a:lnTo>
                  <a:pt x="5648" y="10374"/>
                </a:lnTo>
                <a:lnTo>
                  <a:pt x="5638" y="10366"/>
                </a:lnTo>
                <a:lnTo>
                  <a:pt x="5627" y="10357"/>
                </a:lnTo>
                <a:lnTo>
                  <a:pt x="5619" y="10346"/>
                </a:lnTo>
                <a:lnTo>
                  <a:pt x="5612" y="10336"/>
                </a:lnTo>
                <a:lnTo>
                  <a:pt x="5606" y="10324"/>
                </a:lnTo>
                <a:lnTo>
                  <a:pt x="5600" y="10312"/>
                </a:lnTo>
                <a:lnTo>
                  <a:pt x="5596" y="10300"/>
                </a:lnTo>
                <a:lnTo>
                  <a:pt x="5593" y="10286"/>
                </a:lnTo>
                <a:lnTo>
                  <a:pt x="5592" y="10274"/>
                </a:lnTo>
                <a:lnTo>
                  <a:pt x="5591" y="10261"/>
                </a:lnTo>
                <a:lnTo>
                  <a:pt x="5591" y="10247"/>
                </a:lnTo>
                <a:lnTo>
                  <a:pt x="5592" y="10234"/>
                </a:lnTo>
                <a:lnTo>
                  <a:pt x="5594" y="10220"/>
                </a:lnTo>
                <a:lnTo>
                  <a:pt x="5596" y="10207"/>
                </a:lnTo>
                <a:lnTo>
                  <a:pt x="5600" y="10195"/>
                </a:lnTo>
                <a:lnTo>
                  <a:pt x="5606" y="10182"/>
                </a:lnTo>
                <a:lnTo>
                  <a:pt x="5611" y="10170"/>
                </a:lnTo>
                <a:lnTo>
                  <a:pt x="5617" y="10159"/>
                </a:lnTo>
                <a:lnTo>
                  <a:pt x="5674" y="10062"/>
                </a:lnTo>
                <a:lnTo>
                  <a:pt x="5730" y="9966"/>
                </a:lnTo>
                <a:lnTo>
                  <a:pt x="5787" y="9869"/>
                </a:lnTo>
                <a:lnTo>
                  <a:pt x="5845" y="9773"/>
                </a:lnTo>
                <a:lnTo>
                  <a:pt x="5902" y="9678"/>
                </a:lnTo>
                <a:lnTo>
                  <a:pt x="5960" y="9584"/>
                </a:lnTo>
                <a:lnTo>
                  <a:pt x="6018" y="9490"/>
                </a:lnTo>
                <a:lnTo>
                  <a:pt x="6076" y="9396"/>
                </a:lnTo>
                <a:lnTo>
                  <a:pt x="6136" y="9304"/>
                </a:lnTo>
                <a:lnTo>
                  <a:pt x="6196" y="9213"/>
                </a:lnTo>
                <a:lnTo>
                  <a:pt x="6257" y="9122"/>
                </a:lnTo>
                <a:lnTo>
                  <a:pt x="6320" y="9032"/>
                </a:lnTo>
                <a:lnTo>
                  <a:pt x="6382" y="8944"/>
                </a:lnTo>
                <a:lnTo>
                  <a:pt x="6446" y="8857"/>
                </a:lnTo>
                <a:lnTo>
                  <a:pt x="6512" y="8772"/>
                </a:lnTo>
                <a:lnTo>
                  <a:pt x="6578" y="8687"/>
                </a:lnTo>
                <a:lnTo>
                  <a:pt x="6622" y="8632"/>
                </a:lnTo>
                <a:lnTo>
                  <a:pt x="6671" y="8575"/>
                </a:lnTo>
                <a:lnTo>
                  <a:pt x="6723" y="8514"/>
                </a:lnTo>
                <a:lnTo>
                  <a:pt x="6780" y="8449"/>
                </a:lnTo>
                <a:lnTo>
                  <a:pt x="6840" y="8382"/>
                </a:lnTo>
                <a:lnTo>
                  <a:pt x="6905" y="8313"/>
                </a:lnTo>
                <a:lnTo>
                  <a:pt x="6973" y="8241"/>
                </a:lnTo>
                <a:lnTo>
                  <a:pt x="7045" y="8167"/>
                </a:lnTo>
                <a:lnTo>
                  <a:pt x="7120" y="8090"/>
                </a:lnTo>
                <a:lnTo>
                  <a:pt x="7200" y="8012"/>
                </a:lnTo>
                <a:lnTo>
                  <a:pt x="7284" y="7933"/>
                </a:lnTo>
                <a:lnTo>
                  <a:pt x="7371" y="7851"/>
                </a:lnTo>
                <a:lnTo>
                  <a:pt x="7463" y="7769"/>
                </a:lnTo>
                <a:lnTo>
                  <a:pt x="7559" y="7686"/>
                </a:lnTo>
                <a:lnTo>
                  <a:pt x="7658" y="7602"/>
                </a:lnTo>
                <a:lnTo>
                  <a:pt x="7761" y="7517"/>
                </a:lnTo>
                <a:lnTo>
                  <a:pt x="7868" y="7433"/>
                </a:lnTo>
                <a:lnTo>
                  <a:pt x="7979" y="7347"/>
                </a:lnTo>
                <a:lnTo>
                  <a:pt x="8094" y="7263"/>
                </a:lnTo>
                <a:lnTo>
                  <a:pt x="8212" y="7178"/>
                </a:lnTo>
                <a:lnTo>
                  <a:pt x="8335" y="7094"/>
                </a:lnTo>
                <a:lnTo>
                  <a:pt x="8461" y="7010"/>
                </a:lnTo>
                <a:lnTo>
                  <a:pt x="8591" y="6928"/>
                </a:lnTo>
                <a:lnTo>
                  <a:pt x="8725" y="6847"/>
                </a:lnTo>
                <a:lnTo>
                  <a:pt x="8862" y="6766"/>
                </a:lnTo>
                <a:lnTo>
                  <a:pt x="9004" y="6687"/>
                </a:lnTo>
                <a:lnTo>
                  <a:pt x="9150" y="6611"/>
                </a:lnTo>
                <a:lnTo>
                  <a:pt x="9298" y="6535"/>
                </a:lnTo>
                <a:lnTo>
                  <a:pt x="9450" y="6462"/>
                </a:lnTo>
                <a:lnTo>
                  <a:pt x="9607" y="6392"/>
                </a:lnTo>
                <a:lnTo>
                  <a:pt x="9768" y="6324"/>
                </a:lnTo>
                <a:lnTo>
                  <a:pt x="9932" y="6259"/>
                </a:lnTo>
                <a:lnTo>
                  <a:pt x="10051" y="6214"/>
                </a:lnTo>
                <a:lnTo>
                  <a:pt x="10171" y="6171"/>
                </a:lnTo>
                <a:lnTo>
                  <a:pt x="10290" y="6130"/>
                </a:lnTo>
                <a:lnTo>
                  <a:pt x="10408" y="6091"/>
                </a:lnTo>
                <a:lnTo>
                  <a:pt x="10525" y="6054"/>
                </a:lnTo>
                <a:lnTo>
                  <a:pt x="10641" y="6018"/>
                </a:lnTo>
                <a:lnTo>
                  <a:pt x="10757" y="5985"/>
                </a:lnTo>
                <a:lnTo>
                  <a:pt x="10870" y="5953"/>
                </a:lnTo>
                <a:lnTo>
                  <a:pt x="10981" y="5923"/>
                </a:lnTo>
                <a:lnTo>
                  <a:pt x="11092" y="5895"/>
                </a:lnTo>
                <a:lnTo>
                  <a:pt x="11199" y="5869"/>
                </a:lnTo>
                <a:lnTo>
                  <a:pt x="11303" y="5844"/>
                </a:lnTo>
                <a:lnTo>
                  <a:pt x="11405" y="5820"/>
                </a:lnTo>
                <a:lnTo>
                  <a:pt x="11504" y="5799"/>
                </a:lnTo>
                <a:lnTo>
                  <a:pt x="11600" y="5779"/>
                </a:lnTo>
                <a:lnTo>
                  <a:pt x="11691" y="5759"/>
                </a:lnTo>
                <a:lnTo>
                  <a:pt x="11780" y="5743"/>
                </a:lnTo>
                <a:lnTo>
                  <a:pt x="11864" y="5726"/>
                </a:lnTo>
                <a:lnTo>
                  <a:pt x="11945" y="5712"/>
                </a:lnTo>
                <a:lnTo>
                  <a:pt x="12020" y="5699"/>
                </a:lnTo>
                <a:lnTo>
                  <a:pt x="12157" y="5676"/>
                </a:lnTo>
                <a:lnTo>
                  <a:pt x="12273" y="5658"/>
                </a:lnTo>
                <a:lnTo>
                  <a:pt x="12367" y="5645"/>
                </a:lnTo>
                <a:lnTo>
                  <a:pt x="12437" y="5636"/>
                </a:lnTo>
                <a:lnTo>
                  <a:pt x="12479" y="5631"/>
                </a:lnTo>
                <a:lnTo>
                  <a:pt x="12495" y="5630"/>
                </a:lnTo>
                <a:lnTo>
                  <a:pt x="12480" y="5629"/>
                </a:lnTo>
                <a:lnTo>
                  <a:pt x="12438" y="5627"/>
                </a:lnTo>
                <a:lnTo>
                  <a:pt x="12369" y="5623"/>
                </a:lnTo>
                <a:lnTo>
                  <a:pt x="12277" y="5621"/>
                </a:lnTo>
                <a:lnTo>
                  <a:pt x="12162" y="5620"/>
                </a:lnTo>
                <a:lnTo>
                  <a:pt x="12028" y="5622"/>
                </a:lnTo>
                <a:lnTo>
                  <a:pt x="11953" y="5624"/>
                </a:lnTo>
                <a:lnTo>
                  <a:pt x="11875" y="5627"/>
                </a:lnTo>
                <a:lnTo>
                  <a:pt x="11792" y="5631"/>
                </a:lnTo>
                <a:lnTo>
                  <a:pt x="11705" y="5636"/>
                </a:lnTo>
                <a:lnTo>
                  <a:pt x="11614" y="5641"/>
                </a:lnTo>
                <a:lnTo>
                  <a:pt x="11520" y="5649"/>
                </a:lnTo>
                <a:lnTo>
                  <a:pt x="11423" y="5657"/>
                </a:lnTo>
                <a:lnTo>
                  <a:pt x="11323" y="5668"/>
                </a:lnTo>
                <a:lnTo>
                  <a:pt x="11220" y="5680"/>
                </a:lnTo>
                <a:lnTo>
                  <a:pt x="11115" y="5694"/>
                </a:lnTo>
                <a:lnTo>
                  <a:pt x="11008" y="5710"/>
                </a:lnTo>
                <a:lnTo>
                  <a:pt x="10899" y="5728"/>
                </a:lnTo>
                <a:lnTo>
                  <a:pt x="10788" y="5747"/>
                </a:lnTo>
                <a:lnTo>
                  <a:pt x="10675" y="5769"/>
                </a:lnTo>
                <a:lnTo>
                  <a:pt x="10561" y="5793"/>
                </a:lnTo>
                <a:lnTo>
                  <a:pt x="10446" y="5820"/>
                </a:lnTo>
                <a:lnTo>
                  <a:pt x="10330" y="5849"/>
                </a:lnTo>
                <a:lnTo>
                  <a:pt x="10214" y="5881"/>
                </a:lnTo>
                <a:lnTo>
                  <a:pt x="10096" y="5916"/>
                </a:lnTo>
                <a:lnTo>
                  <a:pt x="9980" y="5953"/>
                </a:lnTo>
                <a:lnTo>
                  <a:pt x="9884" y="5985"/>
                </a:lnTo>
                <a:lnTo>
                  <a:pt x="9790" y="6017"/>
                </a:lnTo>
                <a:lnTo>
                  <a:pt x="9700" y="6050"/>
                </a:lnTo>
                <a:lnTo>
                  <a:pt x="9611" y="6082"/>
                </a:lnTo>
                <a:lnTo>
                  <a:pt x="9525" y="6115"/>
                </a:lnTo>
                <a:lnTo>
                  <a:pt x="9441" y="6147"/>
                </a:lnTo>
                <a:lnTo>
                  <a:pt x="9359" y="6180"/>
                </a:lnTo>
                <a:lnTo>
                  <a:pt x="9279" y="6213"/>
                </a:lnTo>
                <a:lnTo>
                  <a:pt x="9201" y="6246"/>
                </a:lnTo>
                <a:lnTo>
                  <a:pt x="9126" y="6279"/>
                </a:lnTo>
                <a:lnTo>
                  <a:pt x="9052" y="6312"/>
                </a:lnTo>
                <a:lnTo>
                  <a:pt x="8980" y="6345"/>
                </a:lnTo>
                <a:lnTo>
                  <a:pt x="8909" y="6379"/>
                </a:lnTo>
                <a:lnTo>
                  <a:pt x="8841" y="6412"/>
                </a:lnTo>
                <a:lnTo>
                  <a:pt x="8774" y="6446"/>
                </a:lnTo>
                <a:lnTo>
                  <a:pt x="8708" y="6480"/>
                </a:lnTo>
                <a:lnTo>
                  <a:pt x="8681" y="6493"/>
                </a:lnTo>
                <a:lnTo>
                  <a:pt x="8656" y="6505"/>
                </a:lnTo>
                <a:lnTo>
                  <a:pt x="8633" y="6515"/>
                </a:lnTo>
                <a:lnTo>
                  <a:pt x="8613" y="6522"/>
                </a:lnTo>
                <a:lnTo>
                  <a:pt x="8594" y="6528"/>
                </a:lnTo>
                <a:lnTo>
                  <a:pt x="8578" y="6532"/>
                </a:lnTo>
                <a:lnTo>
                  <a:pt x="8562" y="6534"/>
                </a:lnTo>
                <a:lnTo>
                  <a:pt x="8549" y="6535"/>
                </a:lnTo>
                <a:lnTo>
                  <a:pt x="8538" y="6535"/>
                </a:lnTo>
                <a:lnTo>
                  <a:pt x="8527" y="6533"/>
                </a:lnTo>
                <a:lnTo>
                  <a:pt x="8519" y="6530"/>
                </a:lnTo>
                <a:lnTo>
                  <a:pt x="8512" y="6525"/>
                </a:lnTo>
                <a:lnTo>
                  <a:pt x="8507" y="6519"/>
                </a:lnTo>
                <a:lnTo>
                  <a:pt x="8503" y="6513"/>
                </a:lnTo>
                <a:lnTo>
                  <a:pt x="8501" y="6505"/>
                </a:lnTo>
                <a:lnTo>
                  <a:pt x="8499" y="6495"/>
                </a:lnTo>
                <a:lnTo>
                  <a:pt x="8499" y="6486"/>
                </a:lnTo>
                <a:lnTo>
                  <a:pt x="8500" y="6475"/>
                </a:lnTo>
                <a:lnTo>
                  <a:pt x="8502" y="6463"/>
                </a:lnTo>
                <a:lnTo>
                  <a:pt x="8505" y="6451"/>
                </a:lnTo>
                <a:lnTo>
                  <a:pt x="8509" y="6439"/>
                </a:lnTo>
                <a:lnTo>
                  <a:pt x="8514" y="6425"/>
                </a:lnTo>
                <a:lnTo>
                  <a:pt x="8520" y="6412"/>
                </a:lnTo>
                <a:lnTo>
                  <a:pt x="8527" y="6398"/>
                </a:lnTo>
                <a:lnTo>
                  <a:pt x="8543" y="6370"/>
                </a:lnTo>
                <a:lnTo>
                  <a:pt x="8561" y="6341"/>
                </a:lnTo>
                <a:lnTo>
                  <a:pt x="8582" y="6312"/>
                </a:lnTo>
                <a:lnTo>
                  <a:pt x="8604" y="6284"/>
                </a:lnTo>
                <a:lnTo>
                  <a:pt x="8635" y="6248"/>
                </a:lnTo>
                <a:lnTo>
                  <a:pt x="8666" y="6214"/>
                </a:lnTo>
                <a:lnTo>
                  <a:pt x="8699" y="6180"/>
                </a:lnTo>
                <a:lnTo>
                  <a:pt x="8732" y="6147"/>
                </a:lnTo>
                <a:lnTo>
                  <a:pt x="8764" y="6114"/>
                </a:lnTo>
                <a:lnTo>
                  <a:pt x="8798" y="6081"/>
                </a:lnTo>
                <a:lnTo>
                  <a:pt x="8830" y="6049"/>
                </a:lnTo>
                <a:lnTo>
                  <a:pt x="8863" y="6016"/>
                </a:lnTo>
                <a:lnTo>
                  <a:pt x="9092" y="5786"/>
                </a:lnTo>
                <a:lnTo>
                  <a:pt x="9320" y="5563"/>
                </a:lnTo>
                <a:lnTo>
                  <a:pt x="9544" y="5347"/>
                </a:lnTo>
                <a:lnTo>
                  <a:pt x="9767" y="5140"/>
                </a:lnTo>
                <a:lnTo>
                  <a:pt x="9987" y="4940"/>
                </a:lnTo>
                <a:lnTo>
                  <a:pt x="10204" y="4748"/>
                </a:lnTo>
                <a:lnTo>
                  <a:pt x="10417" y="4563"/>
                </a:lnTo>
                <a:lnTo>
                  <a:pt x="10626" y="4386"/>
                </a:lnTo>
                <a:lnTo>
                  <a:pt x="10831" y="4216"/>
                </a:lnTo>
                <a:lnTo>
                  <a:pt x="11032" y="4054"/>
                </a:lnTo>
                <a:lnTo>
                  <a:pt x="11228" y="3899"/>
                </a:lnTo>
                <a:lnTo>
                  <a:pt x="11417" y="3752"/>
                </a:lnTo>
                <a:lnTo>
                  <a:pt x="11603" y="3613"/>
                </a:lnTo>
                <a:lnTo>
                  <a:pt x="11781" y="3480"/>
                </a:lnTo>
                <a:lnTo>
                  <a:pt x="11953" y="3355"/>
                </a:lnTo>
                <a:lnTo>
                  <a:pt x="12118" y="3238"/>
                </a:lnTo>
                <a:lnTo>
                  <a:pt x="12276" y="3128"/>
                </a:lnTo>
                <a:lnTo>
                  <a:pt x="12427" y="3025"/>
                </a:lnTo>
                <a:lnTo>
                  <a:pt x="12569" y="2930"/>
                </a:lnTo>
                <a:lnTo>
                  <a:pt x="12704" y="2841"/>
                </a:lnTo>
                <a:lnTo>
                  <a:pt x="12830" y="2760"/>
                </a:lnTo>
                <a:lnTo>
                  <a:pt x="12946" y="2685"/>
                </a:lnTo>
                <a:lnTo>
                  <a:pt x="13053" y="2620"/>
                </a:lnTo>
                <a:lnTo>
                  <a:pt x="13151" y="2560"/>
                </a:lnTo>
                <a:lnTo>
                  <a:pt x="13239" y="2507"/>
                </a:lnTo>
                <a:lnTo>
                  <a:pt x="13315" y="2462"/>
                </a:lnTo>
                <a:lnTo>
                  <a:pt x="13382" y="2424"/>
                </a:lnTo>
                <a:lnTo>
                  <a:pt x="13437" y="2392"/>
                </a:lnTo>
                <a:lnTo>
                  <a:pt x="13512" y="2351"/>
                </a:lnTo>
                <a:lnTo>
                  <a:pt x="13537" y="2336"/>
                </a:lnTo>
                <a:lnTo>
                  <a:pt x="13349" y="2380"/>
                </a:lnTo>
                <a:lnTo>
                  <a:pt x="13164" y="2427"/>
                </a:lnTo>
                <a:lnTo>
                  <a:pt x="12980" y="2476"/>
                </a:lnTo>
                <a:lnTo>
                  <a:pt x="12799" y="2528"/>
                </a:lnTo>
                <a:lnTo>
                  <a:pt x="12620" y="2581"/>
                </a:lnTo>
                <a:lnTo>
                  <a:pt x="12441" y="2638"/>
                </a:lnTo>
                <a:lnTo>
                  <a:pt x="12266" y="2698"/>
                </a:lnTo>
                <a:lnTo>
                  <a:pt x="12092" y="2760"/>
                </a:lnTo>
                <a:lnTo>
                  <a:pt x="11919" y="2825"/>
                </a:lnTo>
                <a:lnTo>
                  <a:pt x="11749" y="2892"/>
                </a:lnTo>
                <a:lnTo>
                  <a:pt x="11579" y="2962"/>
                </a:lnTo>
                <a:lnTo>
                  <a:pt x="11411" y="3035"/>
                </a:lnTo>
                <a:lnTo>
                  <a:pt x="11245" y="3110"/>
                </a:lnTo>
                <a:lnTo>
                  <a:pt x="11079" y="3189"/>
                </a:lnTo>
                <a:lnTo>
                  <a:pt x="10915" y="3271"/>
                </a:lnTo>
                <a:lnTo>
                  <a:pt x="10753" y="3355"/>
                </a:lnTo>
                <a:lnTo>
                  <a:pt x="10591" y="3443"/>
                </a:lnTo>
                <a:lnTo>
                  <a:pt x="10431" y="3534"/>
                </a:lnTo>
                <a:lnTo>
                  <a:pt x="10271" y="3627"/>
                </a:lnTo>
                <a:lnTo>
                  <a:pt x="10112" y="3724"/>
                </a:lnTo>
                <a:lnTo>
                  <a:pt x="9954" y="3824"/>
                </a:lnTo>
                <a:lnTo>
                  <a:pt x="9797" y="3928"/>
                </a:lnTo>
                <a:lnTo>
                  <a:pt x="9640" y="4034"/>
                </a:lnTo>
                <a:lnTo>
                  <a:pt x="9483" y="4145"/>
                </a:lnTo>
                <a:lnTo>
                  <a:pt x="9328" y="4258"/>
                </a:lnTo>
                <a:lnTo>
                  <a:pt x="9172" y="4374"/>
                </a:lnTo>
                <a:lnTo>
                  <a:pt x="9018" y="4495"/>
                </a:lnTo>
                <a:lnTo>
                  <a:pt x="8863" y="4619"/>
                </a:lnTo>
                <a:lnTo>
                  <a:pt x="8709" y="4745"/>
                </a:lnTo>
                <a:lnTo>
                  <a:pt x="8554" y="4876"/>
                </a:lnTo>
                <a:lnTo>
                  <a:pt x="8401" y="5010"/>
                </a:lnTo>
                <a:lnTo>
                  <a:pt x="8246" y="5148"/>
                </a:lnTo>
                <a:lnTo>
                  <a:pt x="8217" y="5174"/>
                </a:lnTo>
                <a:lnTo>
                  <a:pt x="8184" y="5201"/>
                </a:lnTo>
                <a:lnTo>
                  <a:pt x="8167" y="5214"/>
                </a:lnTo>
                <a:lnTo>
                  <a:pt x="8149" y="5226"/>
                </a:lnTo>
                <a:lnTo>
                  <a:pt x="8141" y="5230"/>
                </a:lnTo>
                <a:lnTo>
                  <a:pt x="8132" y="5234"/>
                </a:lnTo>
                <a:lnTo>
                  <a:pt x="8124" y="5238"/>
                </a:lnTo>
                <a:lnTo>
                  <a:pt x="8115" y="5240"/>
                </a:lnTo>
                <a:lnTo>
                  <a:pt x="8107" y="5242"/>
                </a:lnTo>
                <a:lnTo>
                  <a:pt x="8099" y="5243"/>
                </a:lnTo>
                <a:lnTo>
                  <a:pt x="8091" y="5243"/>
                </a:lnTo>
                <a:lnTo>
                  <a:pt x="8083" y="5242"/>
                </a:lnTo>
                <a:lnTo>
                  <a:pt x="8076" y="5240"/>
                </a:lnTo>
                <a:lnTo>
                  <a:pt x="8069" y="5237"/>
                </a:lnTo>
                <a:lnTo>
                  <a:pt x="8063" y="5233"/>
                </a:lnTo>
                <a:lnTo>
                  <a:pt x="8057" y="5227"/>
                </a:lnTo>
                <a:lnTo>
                  <a:pt x="8051" y="5218"/>
                </a:lnTo>
                <a:lnTo>
                  <a:pt x="8046" y="5210"/>
                </a:lnTo>
                <a:lnTo>
                  <a:pt x="8041" y="5199"/>
                </a:lnTo>
                <a:lnTo>
                  <a:pt x="8037" y="5187"/>
                </a:lnTo>
                <a:lnTo>
                  <a:pt x="8034" y="5173"/>
                </a:lnTo>
                <a:lnTo>
                  <a:pt x="8031" y="5157"/>
                </a:lnTo>
                <a:lnTo>
                  <a:pt x="8030" y="5139"/>
                </a:lnTo>
                <a:lnTo>
                  <a:pt x="8028" y="5120"/>
                </a:lnTo>
                <a:lnTo>
                  <a:pt x="8027" y="5078"/>
                </a:lnTo>
                <a:lnTo>
                  <a:pt x="8025" y="5038"/>
                </a:lnTo>
                <a:lnTo>
                  <a:pt x="8024" y="4997"/>
                </a:lnTo>
                <a:lnTo>
                  <a:pt x="8023" y="4956"/>
                </a:lnTo>
                <a:lnTo>
                  <a:pt x="8022" y="4914"/>
                </a:lnTo>
                <a:lnTo>
                  <a:pt x="8020" y="4871"/>
                </a:lnTo>
                <a:lnTo>
                  <a:pt x="8019" y="4827"/>
                </a:lnTo>
                <a:lnTo>
                  <a:pt x="8017" y="4783"/>
                </a:lnTo>
                <a:lnTo>
                  <a:pt x="8016" y="4736"/>
                </a:lnTo>
                <a:lnTo>
                  <a:pt x="8014" y="4688"/>
                </a:lnTo>
                <a:lnTo>
                  <a:pt x="8012" y="4638"/>
                </a:lnTo>
                <a:lnTo>
                  <a:pt x="8009" y="4587"/>
                </a:lnTo>
                <a:lnTo>
                  <a:pt x="8006" y="4533"/>
                </a:lnTo>
                <a:lnTo>
                  <a:pt x="8002" y="4478"/>
                </a:lnTo>
                <a:lnTo>
                  <a:pt x="7998" y="4419"/>
                </a:lnTo>
                <a:lnTo>
                  <a:pt x="7993" y="4358"/>
                </a:lnTo>
                <a:lnTo>
                  <a:pt x="7984" y="4283"/>
                </a:lnTo>
                <a:lnTo>
                  <a:pt x="7975" y="4211"/>
                </a:lnTo>
                <a:lnTo>
                  <a:pt x="7964" y="4140"/>
                </a:lnTo>
                <a:lnTo>
                  <a:pt x="7950" y="4070"/>
                </a:lnTo>
                <a:lnTo>
                  <a:pt x="7936" y="4003"/>
                </a:lnTo>
                <a:lnTo>
                  <a:pt x="7920" y="3938"/>
                </a:lnTo>
                <a:lnTo>
                  <a:pt x="7903" y="3875"/>
                </a:lnTo>
                <a:lnTo>
                  <a:pt x="7885" y="3814"/>
                </a:lnTo>
                <a:lnTo>
                  <a:pt x="7865" y="3755"/>
                </a:lnTo>
                <a:lnTo>
                  <a:pt x="7845" y="3698"/>
                </a:lnTo>
                <a:lnTo>
                  <a:pt x="7825" y="3644"/>
                </a:lnTo>
                <a:lnTo>
                  <a:pt x="7804" y="3591"/>
                </a:lnTo>
                <a:lnTo>
                  <a:pt x="7783" y="3542"/>
                </a:lnTo>
                <a:lnTo>
                  <a:pt x="7761" y="3493"/>
                </a:lnTo>
                <a:lnTo>
                  <a:pt x="7739" y="3448"/>
                </a:lnTo>
                <a:lnTo>
                  <a:pt x="7718" y="3405"/>
                </a:lnTo>
                <a:lnTo>
                  <a:pt x="7696" y="3365"/>
                </a:lnTo>
                <a:lnTo>
                  <a:pt x="7675" y="3325"/>
                </a:lnTo>
                <a:lnTo>
                  <a:pt x="7655" y="3289"/>
                </a:lnTo>
                <a:lnTo>
                  <a:pt x="7635" y="3256"/>
                </a:lnTo>
                <a:lnTo>
                  <a:pt x="7597" y="3197"/>
                </a:lnTo>
                <a:lnTo>
                  <a:pt x="7564" y="3147"/>
                </a:lnTo>
                <a:lnTo>
                  <a:pt x="7536" y="3109"/>
                </a:lnTo>
                <a:lnTo>
                  <a:pt x="7516" y="3080"/>
                </a:lnTo>
                <a:lnTo>
                  <a:pt x="7502" y="3064"/>
                </a:lnTo>
                <a:lnTo>
                  <a:pt x="7497" y="3057"/>
                </a:lnTo>
                <a:lnTo>
                  <a:pt x="7501" y="3065"/>
                </a:lnTo>
                <a:lnTo>
                  <a:pt x="7513" y="3087"/>
                </a:lnTo>
                <a:lnTo>
                  <a:pt x="7531" y="3122"/>
                </a:lnTo>
                <a:lnTo>
                  <a:pt x="7554" y="3172"/>
                </a:lnTo>
                <a:lnTo>
                  <a:pt x="7567" y="3201"/>
                </a:lnTo>
                <a:lnTo>
                  <a:pt x="7582" y="3234"/>
                </a:lnTo>
                <a:lnTo>
                  <a:pt x="7596" y="3269"/>
                </a:lnTo>
                <a:lnTo>
                  <a:pt x="7610" y="3308"/>
                </a:lnTo>
                <a:lnTo>
                  <a:pt x="7626" y="3349"/>
                </a:lnTo>
                <a:lnTo>
                  <a:pt x="7642" y="3393"/>
                </a:lnTo>
                <a:lnTo>
                  <a:pt x="7658" y="3440"/>
                </a:lnTo>
                <a:lnTo>
                  <a:pt x="7673" y="3490"/>
                </a:lnTo>
                <a:lnTo>
                  <a:pt x="7689" y="3542"/>
                </a:lnTo>
                <a:lnTo>
                  <a:pt x="7703" y="3597"/>
                </a:lnTo>
                <a:lnTo>
                  <a:pt x="7718" y="3655"/>
                </a:lnTo>
                <a:lnTo>
                  <a:pt x="7732" y="3715"/>
                </a:lnTo>
                <a:lnTo>
                  <a:pt x="7744" y="3777"/>
                </a:lnTo>
                <a:lnTo>
                  <a:pt x="7757" y="3842"/>
                </a:lnTo>
                <a:lnTo>
                  <a:pt x="7767" y="3908"/>
                </a:lnTo>
                <a:lnTo>
                  <a:pt x="7776" y="3977"/>
                </a:lnTo>
                <a:lnTo>
                  <a:pt x="7785" y="4048"/>
                </a:lnTo>
                <a:lnTo>
                  <a:pt x="7791" y="4121"/>
                </a:lnTo>
                <a:lnTo>
                  <a:pt x="7795" y="4196"/>
                </a:lnTo>
                <a:lnTo>
                  <a:pt x="7798" y="4272"/>
                </a:lnTo>
                <a:lnTo>
                  <a:pt x="7798" y="4352"/>
                </a:lnTo>
                <a:lnTo>
                  <a:pt x="7797" y="4432"/>
                </a:lnTo>
                <a:lnTo>
                  <a:pt x="7793" y="4514"/>
                </a:lnTo>
                <a:lnTo>
                  <a:pt x="7786" y="4597"/>
                </a:lnTo>
                <a:lnTo>
                  <a:pt x="7777" y="4682"/>
                </a:lnTo>
                <a:lnTo>
                  <a:pt x="7767" y="4764"/>
                </a:lnTo>
                <a:lnTo>
                  <a:pt x="7756" y="4843"/>
                </a:lnTo>
                <a:lnTo>
                  <a:pt x="7743" y="4921"/>
                </a:lnTo>
                <a:lnTo>
                  <a:pt x="7730" y="4995"/>
                </a:lnTo>
                <a:lnTo>
                  <a:pt x="7716" y="5067"/>
                </a:lnTo>
                <a:lnTo>
                  <a:pt x="7701" y="5136"/>
                </a:lnTo>
                <a:lnTo>
                  <a:pt x="7685" y="5203"/>
                </a:lnTo>
                <a:lnTo>
                  <a:pt x="7668" y="5268"/>
                </a:lnTo>
                <a:lnTo>
                  <a:pt x="7651" y="5330"/>
                </a:lnTo>
                <a:lnTo>
                  <a:pt x="7632" y="5390"/>
                </a:lnTo>
                <a:lnTo>
                  <a:pt x="7614" y="5447"/>
                </a:lnTo>
                <a:lnTo>
                  <a:pt x="7595" y="5502"/>
                </a:lnTo>
                <a:lnTo>
                  <a:pt x="7575" y="5554"/>
                </a:lnTo>
                <a:lnTo>
                  <a:pt x="7557" y="5605"/>
                </a:lnTo>
                <a:lnTo>
                  <a:pt x="7537" y="5652"/>
                </a:lnTo>
                <a:lnTo>
                  <a:pt x="7517" y="5698"/>
                </a:lnTo>
                <a:lnTo>
                  <a:pt x="7497" y="5741"/>
                </a:lnTo>
                <a:lnTo>
                  <a:pt x="7478" y="5781"/>
                </a:lnTo>
                <a:lnTo>
                  <a:pt x="7459" y="5819"/>
                </a:lnTo>
                <a:lnTo>
                  <a:pt x="7439" y="5855"/>
                </a:lnTo>
                <a:lnTo>
                  <a:pt x="7421" y="5889"/>
                </a:lnTo>
                <a:lnTo>
                  <a:pt x="7402" y="5921"/>
                </a:lnTo>
                <a:lnTo>
                  <a:pt x="7385" y="5950"/>
                </a:lnTo>
                <a:lnTo>
                  <a:pt x="7367" y="5977"/>
                </a:lnTo>
                <a:lnTo>
                  <a:pt x="7352" y="6002"/>
                </a:lnTo>
                <a:lnTo>
                  <a:pt x="7335" y="6024"/>
                </a:lnTo>
                <a:lnTo>
                  <a:pt x="7321" y="6044"/>
                </a:lnTo>
                <a:lnTo>
                  <a:pt x="7307" y="6062"/>
                </a:lnTo>
                <a:lnTo>
                  <a:pt x="7294" y="6078"/>
                </a:lnTo>
                <a:lnTo>
                  <a:pt x="7282" y="6091"/>
                </a:lnTo>
                <a:lnTo>
                  <a:pt x="7272" y="6104"/>
                </a:lnTo>
                <a:lnTo>
                  <a:pt x="7182" y="6197"/>
                </a:lnTo>
                <a:lnTo>
                  <a:pt x="7094" y="6291"/>
                </a:lnTo>
                <a:lnTo>
                  <a:pt x="7009" y="6383"/>
                </a:lnTo>
                <a:lnTo>
                  <a:pt x="6925" y="6476"/>
                </a:lnTo>
                <a:lnTo>
                  <a:pt x="6842" y="6567"/>
                </a:lnTo>
                <a:lnTo>
                  <a:pt x="6759" y="6659"/>
                </a:lnTo>
                <a:lnTo>
                  <a:pt x="6678" y="6752"/>
                </a:lnTo>
                <a:lnTo>
                  <a:pt x="6597" y="6846"/>
                </a:lnTo>
                <a:lnTo>
                  <a:pt x="6514" y="6940"/>
                </a:lnTo>
                <a:lnTo>
                  <a:pt x="6432" y="7037"/>
                </a:lnTo>
                <a:lnTo>
                  <a:pt x="6348" y="7137"/>
                </a:lnTo>
                <a:lnTo>
                  <a:pt x="6263" y="7238"/>
                </a:lnTo>
                <a:lnTo>
                  <a:pt x="6176" y="7343"/>
                </a:lnTo>
                <a:lnTo>
                  <a:pt x="6088" y="7451"/>
                </a:lnTo>
                <a:lnTo>
                  <a:pt x="5996" y="7563"/>
                </a:lnTo>
                <a:lnTo>
                  <a:pt x="5902" y="7678"/>
                </a:lnTo>
                <a:lnTo>
                  <a:pt x="5893" y="7688"/>
                </a:lnTo>
                <a:lnTo>
                  <a:pt x="5883" y="7696"/>
                </a:lnTo>
                <a:lnTo>
                  <a:pt x="5869" y="7703"/>
                </a:lnTo>
                <a:lnTo>
                  <a:pt x="5855" y="7709"/>
                </a:lnTo>
                <a:lnTo>
                  <a:pt x="5848" y="7711"/>
                </a:lnTo>
                <a:lnTo>
                  <a:pt x="5840" y="7713"/>
                </a:lnTo>
                <a:lnTo>
                  <a:pt x="5832" y="7715"/>
                </a:lnTo>
                <a:lnTo>
                  <a:pt x="5825" y="7715"/>
                </a:lnTo>
                <a:lnTo>
                  <a:pt x="5817" y="7715"/>
                </a:lnTo>
                <a:lnTo>
                  <a:pt x="5809" y="7715"/>
                </a:lnTo>
                <a:lnTo>
                  <a:pt x="5800" y="7714"/>
                </a:lnTo>
                <a:lnTo>
                  <a:pt x="5793" y="7712"/>
                </a:lnTo>
                <a:lnTo>
                  <a:pt x="5785" y="7709"/>
                </a:lnTo>
                <a:lnTo>
                  <a:pt x="5778" y="7705"/>
                </a:lnTo>
                <a:lnTo>
                  <a:pt x="5770" y="7701"/>
                </a:lnTo>
                <a:lnTo>
                  <a:pt x="5763" y="7696"/>
                </a:lnTo>
                <a:lnTo>
                  <a:pt x="5756" y="7690"/>
                </a:lnTo>
                <a:lnTo>
                  <a:pt x="5750" y="7681"/>
                </a:lnTo>
                <a:lnTo>
                  <a:pt x="5744" y="7673"/>
                </a:lnTo>
                <a:lnTo>
                  <a:pt x="5738" y="7664"/>
                </a:lnTo>
                <a:lnTo>
                  <a:pt x="5732" y="7654"/>
                </a:lnTo>
                <a:lnTo>
                  <a:pt x="5728" y="7641"/>
                </a:lnTo>
                <a:lnTo>
                  <a:pt x="5724" y="7629"/>
                </a:lnTo>
                <a:lnTo>
                  <a:pt x="5721" y="7614"/>
                </a:lnTo>
                <a:lnTo>
                  <a:pt x="5718" y="7599"/>
                </a:lnTo>
                <a:lnTo>
                  <a:pt x="5716" y="7581"/>
                </a:lnTo>
                <a:lnTo>
                  <a:pt x="5715" y="7564"/>
                </a:lnTo>
                <a:lnTo>
                  <a:pt x="5714" y="7544"/>
                </a:lnTo>
                <a:lnTo>
                  <a:pt x="5714" y="7477"/>
                </a:lnTo>
                <a:lnTo>
                  <a:pt x="5713" y="7407"/>
                </a:lnTo>
                <a:lnTo>
                  <a:pt x="5711" y="7334"/>
                </a:lnTo>
                <a:lnTo>
                  <a:pt x="5709" y="7257"/>
                </a:lnTo>
                <a:lnTo>
                  <a:pt x="5706" y="7178"/>
                </a:lnTo>
                <a:lnTo>
                  <a:pt x="5702" y="7098"/>
                </a:lnTo>
                <a:lnTo>
                  <a:pt x="5698" y="7018"/>
                </a:lnTo>
                <a:lnTo>
                  <a:pt x="5695" y="6935"/>
                </a:lnTo>
                <a:lnTo>
                  <a:pt x="5691" y="6854"/>
                </a:lnTo>
                <a:lnTo>
                  <a:pt x="5686" y="6772"/>
                </a:lnTo>
                <a:lnTo>
                  <a:pt x="5682" y="6692"/>
                </a:lnTo>
                <a:lnTo>
                  <a:pt x="5678" y="6614"/>
                </a:lnTo>
                <a:lnTo>
                  <a:pt x="5673" y="6539"/>
                </a:lnTo>
                <a:lnTo>
                  <a:pt x="5668" y="6465"/>
                </a:lnTo>
                <a:lnTo>
                  <a:pt x="5664" y="6395"/>
                </a:lnTo>
                <a:lnTo>
                  <a:pt x="5660" y="6330"/>
                </a:lnTo>
                <a:lnTo>
                  <a:pt x="5647" y="6152"/>
                </a:lnTo>
                <a:lnTo>
                  <a:pt x="5631" y="5983"/>
                </a:lnTo>
                <a:lnTo>
                  <a:pt x="5612" y="5820"/>
                </a:lnTo>
                <a:lnTo>
                  <a:pt x="5589" y="5665"/>
                </a:lnTo>
                <a:lnTo>
                  <a:pt x="5563" y="5516"/>
                </a:lnTo>
                <a:lnTo>
                  <a:pt x="5536" y="5375"/>
                </a:lnTo>
                <a:lnTo>
                  <a:pt x="5506" y="5241"/>
                </a:lnTo>
                <a:lnTo>
                  <a:pt x="5473" y="5113"/>
                </a:lnTo>
                <a:lnTo>
                  <a:pt x="5439" y="4992"/>
                </a:lnTo>
                <a:lnTo>
                  <a:pt x="5404" y="4877"/>
                </a:lnTo>
                <a:lnTo>
                  <a:pt x="5367" y="4769"/>
                </a:lnTo>
                <a:lnTo>
                  <a:pt x="5328" y="4668"/>
                </a:lnTo>
                <a:lnTo>
                  <a:pt x="5290" y="4572"/>
                </a:lnTo>
                <a:lnTo>
                  <a:pt x="5251" y="4483"/>
                </a:lnTo>
                <a:lnTo>
                  <a:pt x="5212" y="4399"/>
                </a:lnTo>
                <a:lnTo>
                  <a:pt x="5173" y="4321"/>
                </a:lnTo>
                <a:lnTo>
                  <a:pt x="5134" y="4249"/>
                </a:lnTo>
                <a:lnTo>
                  <a:pt x="5096" y="4182"/>
                </a:lnTo>
                <a:lnTo>
                  <a:pt x="5059" y="4121"/>
                </a:lnTo>
                <a:lnTo>
                  <a:pt x="5022" y="4064"/>
                </a:lnTo>
                <a:lnTo>
                  <a:pt x="4987" y="4014"/>
                </a:lnTo>
                <a:lnTo>
                  <a:pt x="4954" y="3968"/>
                </a:lnTo>
                <a:lnTo>
                  <a:pt x="4924" y="3927"/>
                </a:lnTo>
                <a:lnTo>
                  <a:pt x="4895" y="3891"/>
                </a:lnTo>
                <a:lnTo>
                  <a:pt x="4868" y="3860"/>
                </a:lnTo>
                <a:lnTo>
                  <a:pt x="4844" y="3833"/>
                </a:lnTo>
                <a:lnTo>
                  <a:pt x="4823" y="3811"/>
                </a:lnTo>
                <a:lnTo>
                  <a:pt x="4805" y="3793"/>
                </a:lnTo>
                <a:lnTo>
                  <a:pt x="4780" y="3770"/>
                </a:lnTo>
                <a:lnTo>
                  <a:pt x="4772" y="3761"/>
                </a:lnTo>
                <a:lnTo>
                  <a:pt x="4778" y="3773"/>
                </a:lnTo>
                <a:lnTo>
                  <a:pt x="4797" y="3805"/>
                </a:lnTo>
                <a:lnTo>
                  <a:pt x="4825" y="3858"/>
                </a:lnTo>
                <a:lnTo>
                  <a:pt x="4862" y="3931"/>
                </a:lnTo>
                <a:lnTo>
                  <a:pt x="4883" y="3977"/>
                </a:lnTo>
                <a:lnTo>
                  <a:pt x="4906" y="4026"/>
                </a:lnTo>
                <a:lnTo>
                  <a:pt x="4930" y="4081"/>
                </a:lnTo>
                <a:lnTo>
                  <a:pt x="4954" y="4141"/>
                </a:lnTo>
                <a:lnTo>
                  <a:pt x="4980" y="4205"/>
                </a:lnTo>
                <a:lnTo>
                  <a:pt x="5007" y="4275"/>
                </a:lnTo>
                <a:lnTo>
                  <a:pt x="5034" y="4350"/>
                </a:lnTo>
                <a:lnTo>
                  <a:pt x="5061" y="4428"/>
                </a:lnTo>
                <a:lnTo>
                  <a:pt x="5088" y="4513"/>
                </a:lnTo>
                <a:lnTo>
                  <a:pt x="5115" y="4601"/>
                </a:lnTo>
                <a:lnTo>
                  <a:pt x="5142" y="4695"/>
                </a:lnTo>
                <a:lnTo>
                  <a:pt x="5168" y="4794"/>
                </a:lnTo>
                <a:lnTo>
                  <a:pt x="5192" y="4897"/>
                </a:lnTo>
                <a:lnTo>
                  <a:pt x="5217" y="5004"/>
                </a:lnTo>
                <a:lnTo>
                  <a:pt x="5240" y="5116"/>
                </a:lnTo>
                <a:lnTo>
                  <a:pt x="5261" y="5233"/>
                </a:lnTo>
                <a:lnTo>
                  <a:pt x="5281" y="5354"/>
                </a:lnTo>
                <a:lnTo>
                  <a:pt x="5300" y="5480"/>
                </a:lnTo>
                <a:lnTo>
                  <a:pt x="5315" y="5610"/>
                </a:lnTo>
                <a:lnTo>
                  <a:pt x="5329" y="5745"/>
                </a:lnTo>
                <a:lnTo>
                  <a:pt x="5341" y="5883"/>
                </a:lnTo>
                <a:lnTo>
                  <a:pt x="5349" y="6026"/>
                </a:lnTo>
                <a:lnTo>
                  <a:pt x="5354" y="6174"/>
                </a:lnTo>
                <a:lnTo>
                  <a:pt x="5357" y="6325"/>
                </a:lnTo>
                <a:lnTo>
                  <a:pt x="5357" y="6391"/>
                </a:lnTo>
                <a:lnTo>
                  <a:pt x="5356" y="6456"/>
                </a:lnTo>
                <a:lnTo>
                  <a:pt x="5355" y="6522"/>
                </a:lnTo>
                <a:lnTo>
                  <a:pt x="5354" y="6587"/>
                </a:lnTo>
                <a:lnTo>
                  <a:pt x="5349" y="6718"/>
                </a:lnTo>
                <a:lnTo>
                  <a:pt x="5343" y="6847"/>
                </a:lnTo>
                <a:lnTo>
                  <a:pt x="5335" y="6975"/>
                </a:lnTo>
                <a:lnTo>
                  <a:pt x="5324" y="7103"/>
                </a:lnTo>
                <a:lnTo>
                  <a:pt x="5313" y="7229"/>
                </a:lnTo>
                <a:lnTo>
                  <a:pt x="5301" y="7352"/>
                </a:lnTo>
                <a:lnTo>
                  <a:pt x="5286" y="7472"/>
                </a:lnTo>
                <a:lnTo>
                  <a:pt x="5272" y="7591"/>
                </a:lnTo>
                <a:lnTo>
                  <a:pt x="5256" y="7706"/>
                </a:lnTo>
                <a:lnTo>
                  <a:pt x="5241" y="7817"/>
                </a:lnTo>
                <a:lnTo>
                  <a:pt x="5224" y="7925"/>
                </a:lnTo>
                <a:lnTo>
                  <a:pt x="5208" y="8028"/>
                </a:lnTo>
                <a:lnTo>
                  <a:pt x="5191" y="8127"/>
                </a:lnTo>
                <a:lnTo>
                  <a:pt x="5175" y="8220"/>
                </a:lnTo>
                <a:lnTo>
                  <a:pt x="5168" y="8255"/>
                </a:lnTo>
                <a:lnTo>
                  <a:pt x="5158" y="8292"/>
                </a:lnTo>
                <a:lnTo>
                  <a:pt x="5147" y="8331"/>
                </a:lnTo>
                <a:lnTo>
                  <a:pt x="5135" y="8370"/>
                </a:lnTo>
                <a:lnTo>
                  <a:pt x="5120" y="8410"/>
                </a:lnTo>
                <a:lnTo>
                  <a:pt x="5105" y="8451"/>
                </a:lnTo>
                <a:lnTo>
                  <a:pt x="5087" y="8493"/>
                </a:lnTo>
                <a:lnTo>
                  <a:pt x="5070" y="8537"/>
                </a:lnTo>
                <a:lnTo>
                  <a:pt x="5050" y="8579"/>
                </a:lnTo>
                <a:lnTo>
                  <a:pt x="5031" y="8622"/>
                </a:lnTo>
                <a:lnTo>
                  <a:pt x="5009" y="8667"/>
                </a:lnTo>
                <a:lnTo>
                  <a:pt x="4988" y="8710"/>
                </a:lnTo>
                <a:lnTo>
                  <a:pt x="4944" y="8795"/>
                </a:lnTo>
                <a:lnTo>
                  <a:pt x="4900" y="8879"/>
                </a:lnTo>
                <a:lnTo>
                  <a:pt x="4855" y="8958"/>
                </a:lnTo>
                <a:lnTo>
                  <a:pt x="4812" y="9033"/>
                </a:lnTo>
                <a:lnTo>
                  <a:pt x="4771" y="9101"/>
                </a:lnTo>
                <a:lnTo>
                  <a:pt x="4734" y="9162"/>
                </a:lnTo>
                <a:lnTo>
                  <a:pt x="4702" y="9215"/>
                </a:lnTo>
                <a:lnTo>
                  <a:pt x="4675" y="9256"/>
                </a:lnTo>
                <a:lnTo>
                  <a:pt x="4656" y="9286"/>
                </a:lnTo>
                <a:lnTo>
                  <a:pt x="4644" y="9302"/>
                </a:lnTo>
                <a:lnTo>
                  <a:pt x="4524" y="9469"/>
                </a:lnTo>
                <a:lnTo>
                  <a:pt x="4405" y="9635"/>
                </a:lnTo>
                <a:lnTo>
                  <a:pt x="4289" y="9800"/>
                </a:lnTo>
                <a:lnTo>
                  <a:pt x="4175" y="9964"/>
                </a:lnTo>
                <a:lnTo>
                  <a:pt x="4063" y="10127"/>
                </a:lnTo>
                <a:lnTo>
                  <a:pt x="3953" y="10286"/>
                </a:lnTo>
                <a:lnTo>
                  <a:pt x="3846" y="10446"/>
                </a:lnTo>
                <a:lnTo>
                  <a:pt x="3741" y="10604"/>
                </a:lnTo>
                <a:lnTo>
                  <a:pt x="3639" y="10758"/>
                </a:lnTo>
                <a:lnTo>
                  <a:pt x="3538" y="10912"/>
                </a:lnTo>
                <a:lnTo>
                  <a:pt x="3440" y="11063"/>
                </a:lnTo>
                <a:lnTo>
                  <a:pt x="3345" y="11212"/>
                </a:lnTo>
                <a:lnTo>
                  <a:pt x="3252" y="11358"/>
                </a:lnTo>
                <a:lnTo>
                  <a:pt x="3162" y="11502"/>
                </a:lnTo>
                <a:lnTo>
                  <a:pt x="3073" y="11644"/>
                </a:lnTo>
                <a:lnTo>
                  <a:pt x="2989" y="11782"/>
                </a:lnTo>
                <a:lnTo>
                  <a:pt x="2905" y="11917"/>
                </a:lnTo>
                <a:lnTo>
                  <a:pt x="2825" y="12049"/>
                </a:lnTo>
                <a:lnTo>
                  <a:pt x="2748" y="12177"/>
                </a:lnTo>
                <a:lnTo>
                  <a:pt x="2672" y="12302"/>
                </a:lnTo>
                <a:lnTo>
                  <a:pt x="2531" y="12542"/>
                </a:lnTo>
                <a:lnTo>
                  <a:pt x="2400" y="12766"/>
                </a:lnTo>
                <a:lnTo>
                  <a:pt x="2281" y="12973"/>
                </a:lnTo>
                <a:lnTo>
                  <a:pt x="2173" y="13163"/>
                </a:lnTo>
                <a:lnTo>
                  <a:pt x="2076" y="13334"/>
                </a:lnTo>
                <a:lnTo>
                  <a:pt x="1991" y="13485"/>
                </a:lnTo>
                <a:lnTo>
                  <a:pt x="1868" y="13707"/>
                </a:lnTo>
                <a:lnTo>
                  <a:pt x="1750" y="13920"/>
                </a:lnTo>
                <a:lnTo>
                  <a:pt x="1638" y="14125"/>
                </a:lnTo>
                <a:lnTo>
                  <a:pt x="1530" y="14324"/>
                </a:lnTo>
                <a:lnTo>
                  <a:pt x="1426" y="14515"/>
                </a:lnTo>
                <a:lnTo>
                  <a:pt x="1326" y="14700"/>
                </a:lnTo>
                <a:lnTo>
                  <a:pt x="1230" y="14880"/>
                </a:lnTo>
                <a:lnTo>
                  <a:pt x="1137" y="15055"/>
                </a:lnTo>
                <a:lnTo>
                  <a:pt x="1047" y="15225"/>
                </a:lnTo>
                <a:lnTo>
                  <a:pt x="959" y="15391"/>
                </a:lnTo>
                <a:lnTo>
                  <a:pt x="873" y="15553"/>
                </a:lnTo>
                <a:lnTo>
                  <a:pt x="789" y="15713"/>
                </a:lnTo>
                <a:lnTo>
                  <a:pt x="706" y="15870"/>
                </a:lnTo>
                <a:lnTo>
                  <a:pt x="623" y="16025"/>
                </a:lnTo>
                <a:lnTo>
                  <a:pt x="542" y="16180"/>
                </a:lnTo>
                <a:lnTo>
                  <a:pt x="459" y="16333"/>
                </a:lnTo>
                <a:lnTo>
                  <a:pt x="435" y="16375"/>
                </a:lnTo>
                <a:lnTo>
                  <a:pt x="410" y="16410"/>
                </a:lnTo>
                <a:lnTo>
                  <a:pt x="383" y="16438"/>
                </a:lnTo>
                <a:lnTo>
                  <a:pt x="356" y="16459"/>
                </a:lnTo>
                <a:lnTo>
                  <a:pt x="330" y="16475"/>
                </a:lnTo>
                <a:lnTo>
                  <a:pt x="303" y="16485"/>
                </a:lnTo>
                <a:lnTo>
                  <a:pt x="276" y="16488"/>
                </a:lnTo>
                <a:lnTo>
                  <a:pt x="249" y="16486"/>
                </a:lnTo>
                <a:lnTo>
                  <a:pt x="224" y="16479"/>
                </a:lnTo>
                <a:lnTo>
                  <a:pt x="198" y="16466"/>
                </a:lnTo>
                <a:lnTo>
                  <a:pt x="173" y="16449"/>
                </a:lnTo>
                <a:lnTo>
                  <a:pt x="148" y="16427"/>
                </a:lnTo>
                <a:lnTo>
                  <a:pt x="126" y="16400"/>
                </a:lnTo>
                <a:lnTo>
                  <a:pt x="104" y="16368"/>
                </a:lnTo>
                <a:lnTo>
                  <a:pt x="84" y="16333"/>
                </a:lnTo>
                <a:lnTo>
                  <a:pt x="66" y="16294"/>
                </a:lnTo>
                <a:lnTo>
                  <a:pt x="49" y="16251"/>
                </a:lnTo>
                <a:lnTo>
                  <a:pt x="35" y="16205"/>
                </a:lnTo>
                <a:lnTo>
                  <a:pt x="23" y="16154"/>
                </a:lnTo>
                <a:lnTo>
                  <a:pt x="13" y="16102"/>
                </a:lnTo>
                <a:lnTo>
                  <a:pt x="6" y="16045"/>
                </a:lnTo>
                <a:lnTo>
                  <a:pt x="1" y="15986"/>
                </a:lnTo>
                <a:lnTo>
                  <a:pt x="0" y="15924"/>
                </a:lnTo>
                <a:lnTo>
                  <a:pt x="1" y="15860"/>
                </a:lnTo>
                <a:lnTo>
                  <a:pt x="6" y="15794"/>
                </a:lnTo>
                <a:lnTo>
                  <a:pt x="14" y="15727"/>
                </a:lnTo>
                <a:lnTo>
                  <a:pt x="26" y="15657"/>
                </a:lnTo>
                <a:lnTo>
                  <a:pt x="42" y="15586"/>
                </a:lnTo>
                <a:lnTo>
                  <a:pt x="62" y="15513"/>
                </a:lnTo>
                <a:lnTo>
                  <a:pt x="86" y="15440"/>
                </a:lnTo>
                <a:lnTo>
                  <a:pt x="113" y="15365"/>
                </a:lnTo>
                <a:lnTo>
                  <a:pt x="146" y="15290"/>
                </a:lnTo>
                <a:lnTo>
                  <a:pt x="204" y="15166"/>
                </a:lnTo>
                <a:lnTo>
                  <a:pt x="266" y="15040"/>
                </a:lnTo>
                <a:lnTo>
                  <a:pt x="330" y="14911"/>
                </a:lnTo>
                <a:lnTo>
                  <a:pt x="396" y="14779"/>
                </a:lnTo>
                <a:lnTo>
                  <a:pt x="534" y="14509"/>
                </a:lnTo>
                <a:lnTo>
                  <a:pt x="675" y="14231"/>
                </a:lnTo>
                <a:lnTo>
                  <a:pt x="746" y="14089"/>
                </a:lnTo>
                <a:lnTo>
                  <a:pt x="817" y="13946"/>
                </a:lnTo>
                <a:lnTo>
                  <a:pt x="887" y="13800"/>
                </a:lnTo>
                <a:lnTo>
                  <a:pt x="955" y="13654"/>
                </a:lnTo>
                <a:lnTo>
                  <a:pt x="1022" y="13507"/>
                </a:lnTo>
                <a:lnTo>
                  <a:pt x="1087" y="13357"/>
                </a:lnTo>
                <a:lnTo>
                  <a:pt x="1149" y="13208"/>
                </a:lnTo>
                <a:lnTo>
                  <a:pt x="1208" y="13056"/>
                </a:lnTo>
                <a:lnTo>
                  <a:pt x="1263" y="12906"/>
                </a:lnTo>
                <a:lnTo>
                  <a:pt x="1316" y="12753"/>
                </a:lnTo>
                <a:lnTo>
                  <a:pt x="1362" y="12601"/>
                </a:lnTo>
                <a:lnTo>
                  <a:pt x="1404" y="12448"/>
                </a:lnTo>
                <a:lnTo>
                  <a:pt x="1441" y="12296"/>
                </a:lnTo>
                <a:lnTo>
                  <a:pt x="1473" y="12143"/>
                </a:lnTo>
                <a:lnTo>
                  <a:pt x="1498" y="11991"/>
                </a:lnTo>
                <a:lnTo>
                  <a:pt x="1517" y="11838"/>
                </a:lnTo>
                <a:lnTo>
                  <a:pt x="1528" y="11687"/>
                </a:lnTo>
                <a:lnTo>
                  <a:pt x="1532" y="11535"/>
                </a:lnTo>
                <a:lnTo>
                  <a:pt x="1528" y="11385"/>
                </a:lnTo>
                <a:lnTo>
                  <a:pt x="1515" y="11235"/>
                </a:lnTo>
                <a:lnTo>
                  <a:pt x="1494" y="11086"/>
                </a:lnTo>
                <a:lnTo>
                  <a:pt x="1463" y="10938"/>
                </a:lnTo>
                <a:lnTo>
                  <a:pt x="1423" y="10791"/>
                </a:lnTo>
                <a:lnTo>
                  <a:pt x="1372" y="10646"/>
                </a:lnTo>
                <a:lnTo>
                  <a:pt x="1339" y="10560"/>
                </a:lnTo>
                <a:lnTo>
                  <a:pt x="1307" y="10473"/>
                </a:lnTo>
                <a:lnTo>
                  <a:pt x="1275" y="10386"/>
                </a:lnTo>
                <a:lnTo>
                  <a:pt x="1246" y="10301"/>
                </a:lnTo>
                <a:lnTo>
                  <a:pt x="1217" y="10215"/>
                </a:lnTo>
                <a:lnTo>
                  <a:pt x="1190" y="10130"/>
                </a:lnTo>
                <a:lnTo>
                  <a:pt x="1163" y="10044"/>
                </a:lnTo>
                <a:lnTo>
                  <a:pt x="1137" y="9959"/>
                </a:lnTo>
                <a:lnTo>
                  <a:pt x="1113" y="9874"/>
                </a:lnTo>
                <a:lnTo>
                  <a:pt x="1089" y="9789"/>
                </a:lnTo>
                <a:lnTo>
                  <a:pt x="1067" y="9704"/>
                </a:lnTo>
                <a:lnTo>
                  <a:pt x="1046" y="9619"/>
                </a:lnTo>
                <a:lnTo>
                  <a:pt x="1025" y="9533"/>
                </a:lnTo>
                <a:lnTo>
                  <a:pt x="1007" y="9448"/>
                </a:lnTo>
                <a:lnTo>
                  <a:pt x="988" y="9361"/>
                </a:lnTo>
                <a:lnTo>
                  <a:pt x="972" y="9276"/>
                </a:lnTo>
                <a:lnTo>
                  <a:pt x="955" y="9188"/>
                </a:lnTo>
                <a:lnTo>
                  <a:pt x="940" y="9101"/>
                </a:lnTo>
                <a:lnTo>
                  <a:pt x="926" y="9014"/>
                </a:lnTo>
                <a:lnTo>
                  <a:pt x="913" y="8925"/>
                </a:lnTo>
                <a:lnTo>
                  <a:pt x="901" y="8837"/>
                </a:lnTo>
                <a:lnTo>
                  <a:pt x="890" y="8747"/>
                </a:lnTo>
                <a:lnTo>
                  <a:pt x="881" y="8656"/>
                </a:lnTo>
                <a:lnTo>
                  <a:pt x="873" y="8566"/>
                </a:lnTo>
                <a:lnTo>
                  <a:pt x="864" y="8474"/>
                </a:lnTo>
                <a:lnTo>
                  <a:pt x="858" y="8381"/>
                </a:lnTo>
                <a:lnTo>
                  <a:pt x="852" y="8287"/>
                </a:lnTo>
                <a:lnTo>
                  <a:pt x="848" y="8192"/>
                </a:lnTo>
                <a:lnTo>
                  <a:pt x="844" y="8097"/>
                </a:lnTo>
                <a:lnTo>
                  <a:pt x="842" y="8000"/>
                </a:lnTo>
                <a:lnTo>
                  <a:pt x="841" y="7901"/>
                </a:lnTo>
                <a:lnTo>
                  <a:pt x="840" y="7802"/>
                </a:lnTo>
                <a:lnTo>
                  <a:pt x="850" y="7398"/>
                </a:lnTo>
                <a:lnTo>
                  <a:pt x="880" y="6999"/>
                </a:lnTo>
                <a:lnTo>
                  <a:pt x="929" y="6607"/>
                </a:lnTo>
                <a:lnTo>
                  <a:pt x="998" y="6221"/>
                </a:lnTo>
                <a:lnTo>
                  <a:pt x="1085" y="5842"/>
                </a:lnTo>
                <a:lnTo>
                  <a:pt x="1190" y="5471"/>
                </a:lnTo>
                <a:lnTo>
                  <a:pt x="1313" y="5108"/>
                </a:lnTo>
                <a:lnTo>
                  <a:pt x="1452" y="4753"/>
                </a:lnTo>
                <a:lnTo>
                  <a:pt x="1607" y="4406"/>
                </a:lnTo>
                <a:lnTo>
                  <a:pt x="1779" y="4070"/>
                </a:lnTo>
                <a:lnTo>
                  <a:pt x="1967" y="3744"/>
                </a:lnTo>
                <a:lnTo>
                  <a:pt x="2169" y="3427"/>
                </a:lnTo>
                <a:lnTo>
                  <a:pt x="2385" y="3121"/>
                </a:lnTo>
                <a:lnTo>
                  <a:pt x="2615" y="2828"/>
                </a:lnTo>
                <a:lnTo>
                  <a:pt x="2859" y="2544"/>
                </a:lnTo>
                <a:lnTo>
                  <a:pt x="3115" y="2274"/>
                </a:lnTo>
                <a:lnTo>
                  <a:pt x="3384" y="2017"/>
                </a:lnTo>
                <a:lnTo>
                  <a:pt x="3666" y="1772"/>
                </a:lnTo>
                <a:lnTo>
                  <a:pt x="3957" y="1542"/>
                </a:lnTo>
                <a:lnTo>
                  <a:pt x="4261" y="1325"/>
                </a:lnTo>
                <a:lnTo>
                  <a:pt x="4574" y="1123"/>
                </a:lnTo>
                <a:lnTo>
                  <a:pt x="4898" y="936"/>
                </a:lnTo>
                <a:lnTo>
                  <a:pt x="5231" y="765"/>
                </a:lnTo>
                <a:lnTo>
                  <a:pt x="5572" y="609"/>
                </a:lnTo>
                <a:lnTo>
                  <a:pt x="5922" y="470"/>
                </a:lnTo>
                <a:lnTo>
                  <a:pt x="6279" y="348"/>
                </a:lnTo>
                <a:lnTo>
                  <a:pt x="6644" y="244"/>
                </a:lnTo>
                <a:lnTo>
                  <a:pt x="7016" y="158"/>
                </a:lnTo>
                <a:lnTo>
                  <a:pt x="7394" y="90"/>
                </a:lnTo>
                <a:lnTo>
                  <a:pt x="7778" y="40"/>
                </a:lnTo>
                <a:lnTo>
                  <a:pt x="8167" y="10"/>
                </a:lnTo>
                <a:lnTo>
                  <a:pt x="8561" y="0"/>
                </a:lnTo>
                <a:lnTo>
                  <a:pt x="16416" y="0"/>
                </a:lnTo>
                <a:lnTo>
                  <a:pt x="16416" y="780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6F2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" name="Freeform 8">
            <a:extLst>
              <a:ext uri="{FF2B5EF4-FFF2-40B4-BE49-F238E27FC236}">
                <a16:creationId xmlns:a16="http://schemas.microsoft.com/office/drawing/2014/main" id="{9242257D-0EEB-BF40-8BDF-F0443A05C6FA}"/>
              </a:ext>
            </a:extLst>
          </p:cNvPr>
          <p:cNvSpPr>
            <a:spLocks/>
          </p:cNvSpPr>
          <p:nvPr/>
        </p:nvSpPr>
        <p:spPr bwMode="auto">
          <a:xfrm>
            <a:off x="283493" y="4676112"/>
            <a:ext cx="194877" cy="175521"/>
          </a:xfrm>
          <a:custGeom>
            <a:avLst/>
            <a:gdLst>
              <a:gd name="T0" fmla="*/ 0 w 16416"/>
              <a:gd name="T1" fmla="*/ 0 h 16488"/>
              <a:gd name="T2" fmla="*/ 0 w 16416"/>
              <a:gd name="T3" fmla="*/ 0 h 16488"/>
              <a:gd name="T4" fmla="*/ 0 w 16416"/>
              <a:gd name="T5" fmla="*/ 0 h 16488"/>
              <a:gd name="T6" fmla="*/ 0 w 16416"/>
              <a:gd name="T7" fmla="*/ 0 h 16488"/>
              <a:gd name="T8" fmla="*/ 0 w 16416"/>
              <a:gd name="T9" fmla="*/ 0 h 16488"/>
              <a:gd name="T10" fmla="*/ 0 w 16416"/>
              <a:gd name="T11" fmla="*/ 0 h 16488"/>
              <a:gd name="T12" fmla="*/ 0 w 16416"/>
              <a:gd name="T13" fmla="*/ 0 h 16488"/>
              <a:gd name="T14" fmla="*/ 0 w 16416"/>
              <a:gd name="T15" fmla="*/ 0 h 16488"/>
              <a:gd name="T16" fmla="*/ 0 w 16416"/>
              <a:gd name="T17" fmla="*/ 0 h 16488"/>
              <a:gd name="T18" fmla="*/ 0 w 16416"/>
              <a:gd name="T19" fmla="*/ 0 h 16488"/>
              <a:gd name="T20" fmla="*/ 0 w 16416"/>
              <a:gd name="T21" fmla="*/ 0 h 16488"/>
              <a:gd name="T22" fmla="*/ 0 w 16416"/>
              <a:gd name="T23" fmla="*/ 0 h 16488"/>
              <a:gd name="T24" fmla="*/ 0 w 16416"/>
              <a:gd name="T25" fmla="*/ 0 h 16488"/>
              <a:gd name="T26" fmla="*/ 0 w 16416"/>
              <a:gd name="T27" fmla="*/ 0 h 16488"/>
              <a:gd name="T28" fmla="*/ 0 w 16416"/>
              <a:gd name="T29" fmla="*/ 0 h 16488"/>
              <a:gd name="T30" fmla="*/ 0 w 16416"/>
              <a:gd name="T31" fmla="*/ 0 h 16488"/>
              <a:gd name="T32" fmla="*/ 0 w 16416"/>
              <a:gd name="T33" fmla="*/ 0 h 16488"/>
              <a:gd name="T34" fmla="*/ 0 w 16416"/>
              <a:gd name="T35" fmla="*/ 0 h 16488"/>
              <a:gd name="T36" fmla="*/ 0 w 16416"/>
              <a:gd name="T37" fmla="*/ 0 h 16488"/>
              <a:gd name="T38" fmla="*/ 0 w 16416"/>
              <a:gd name="T39" fmla="*/ 0 h 16488"/>
              <a:gd name="T40" fmla="*/ 0 w 16416"/>
              <a:gd name="T41" fmla="*/ 0 h 16488"/>
              <a:gd name="T42" fmla="*/ 0 w 16416"/>
              <a:gd name="T43" fmla="*/ 0 h 16488"/>
              <a:gd name="T44" fmla="*/ 0 w 16416"/>
              <a:gd name="T45" fmla="*/ 0 h 16488"/>
              <a:gd name="T46" fmla="*/ 0 w 16416"/>
              <a:gd name="T47" fmla="*/ 0 h 16488"/>
              <a:gd name="T48" fmla="*/ 0 w 16416"/>
              <a:gd name="T49" fmla="*/ 0 h 16488"/>
              <a:gd name="T50" fmla="*/ 0 w 16416"/>
              <a:gd name="T51" fmla="*/ 0 h 16488"/>
              <a:gd name="T52" fmla="*/ 0 w 16416"/>
              <a:gd name="T53" fmla="*/ 0 h 16488"/>
              <a:gd name="T54" fmla="*/ 0 w 16416"/>
              <a:gd name="T55" fmla="*/ 0 h 16488"/>
              <a:gd name="T56" fmla="*/ 0 w 16416"/>
              <a:gd name="T57" fmla="*/ 0 h 16488"/>
              <a:gd name="T58" fmla="*/ 0 w 16416"/>
              <a:gd name="T59" fmla="*/ 0 h 16488"/>
              <a:gd name="T60" fmla="*/ 0 w 16416"/>
              <a:gd name="T61" fmla="*/ 0 h 16488"/>
              <a:gd name="T62" fmla="*/ 0 w 16416"/>
              <a:gd name="T63" fmla="*/ 0 h 16488"/>
              <a:gd name="T64" fmla="*/ 0 w 16416"/>
              <a:gd name="T65" fmla="*/ 0 h 16488"/>
              <a:gd name="T66" fmla="*/ 0 w 16416"/>
              <a:gd name="T67" fmla="*/ 0 h 16488"/>
              <a:gd name="T68" fmla="*/ 0 w 16416"/>
              <a:gd name="T69" fmla="*/ 0 h 16488"/>
              <a:gd name="T70" fmla="*/ 0 w 16416"/>
              <a:gd name="T71" fmla="*/ 0 h 16488"/>
              <a:gd name="T72" fmla="*/ 0 w 16416"/>
              <a:gd name="T73" fmla="*/ 0 h 16488"/>
              <a:gd name="T74" fmla="*/ 0 w 16416"/>
              <a:gd name="T75" fmla="*/ 0 h 16488"/>
              <a:gd name="T76" fmla="*/ 0 w 16416"/>
              <a:gd name="T77" fmla="*/ 0 h 16488"/>
              <a:gd name="T78" fmla="*/ 0 w 16416"/>
              <a:gd name="T79" fmla="*/ 0 h 16488"/>
              <a:gd name="T80" fmla="*/ 0 w 16416"/>
              <a:gd name="T81" fmla="*/ 0 h 16488"/>
              <a:gd name="T82" fmla="*/ 0 w 16416"/>
              <a:gd name="T83" fmla="*/ 0 h 16488"/>
              <a:gd name="T84" fmla="*/ 0 w 16416"/>
              <a:gd name="T85" fmla="*/ 0 h 16488"/>
              <a:gd name="T86" fmla="*/ 0 w 16416"/>
              <a:gd name="T87" fmla="*/ 0 h 16488"/>
              <a:gd name="T88" fmla="*/ 0 w 16416"/>
              <a:gd name="T89" fmla="*/ 0 h 16488"/>
              <a:gd name="T90" fmla="*/ 0 w 16416"/>
              <a:gd name="T91" fmla="*/ 0 h 16488"/>
              <a:gd name="T92" fmla="*/ 0 w 16416"/>
              <a:gd name="T93" fmla="*/ 0 h 16488"/>
              <a:gd name="T94" fmla="*/ 0 w 16416"/>
              <a:gd name="T95" fmla="*/ 0 h 16488"/>
              <a:gd name="T96" fmla="*/ 0 w 16416"/>
              <a:gd name="T97" fmla="*/ 0 h 16488"/>
              <a:gd name="T98" fmla="*/ 0 w 16416"/>
              <a:gd name="T99" fmla="*/ 0 h 16488"/>
              <a:gd name="T100" fmla="*/ 0 w 16416"/>
              <a:gd name="T101" fmla="*/ 0 h 16488"/>
              <a:gd name="T102" fmla="*/ 0 w 16416"/>
              <a:gd name="T103" fmla="*/ 0 h 16488"/>
              <a:gd name="T104" fmla="*/ 0 w 16416"/>
              <a:gd name="T105" fmla="*/ 0 h 16488"/>
              <a:gd name="T106" fmla="*/ 0 w 16416"/>
              <a:gd name="T107" fmla="*/ 0 h 16488"/>
              <a:gd name="T108" fmla="*/ 0 w 16416"/>
              <a:gd name="T109" fmla="*/ 0 h 16488"/>
              <a:gd name="T110" fmla="*/ 0 w 16416"/>
              <a:gd name="T111" fmla="*/ 0 h 16488"/>
              <a:gd name="T112" fmla="*/ 0 w 16416"/>
              <a:gd name="T113" fmla="*/ 0 h 16488"/>
              <a:gd name="T114" fmla="*/ 0 w 16416"/>
              <a:gd name="T115" fmla="*/ 0 h 16488"/>
              <a:gd name="T116" fmla="*/ 0 w 16416"/>
              <a:gd name="T117" fmla="*/ 0 h 16488"/>
              <a:gd name="T118" fmla="*/ 0 w 16416"/>
              <a:gd name="T119" fmla="*/ 0 h 16488"/>
              <a:gd name="T120" fmla="*/ 0 w 16416"/>
              <a:gd name="T121" fmla="*/ 0 h 16488"/>
              <a:gd name="T122" fmla="*/ 0 w 16416"/>
              <a:gd name="T123" fmla="*/ 0 h 16488"/>
              <a:gd name="T124" fmla="*/ 0 w 16416"/>
              <a:gd name="T125" fmla="*/ 0 h 1648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6416" h="16488">
                <a:moveTo>
                  <a:pt x="16416" y="7802"/>
                </a:moveTo>
                <a:lnTo>
                  <a:pt x="16406" y="8206"/>
                </a:lnTo>
                <a:lnTo>
                  <a:pt x="16376" y="8605"/>
                </a:lnTo>
                <a:lnTo>
                  <a:pt x="16327" y="8997"/>
                </a:lnTo>
                <a:lnTo>
                  <a:pt x="16259" y="9384"/>
                </a:lnTo>
                <a:lnTo>
                  <a:pt x="16174" y="9763"/>
                </a:lnTo>
                <a:lnTo>
                  <a:pt x="16070" y="10134"/>
                </a:lnTo>
                <a:lnTo>
                  <a:pt x="15949" y="10498"/>
                </a:lnTo>
                <a:lnTo>
                  <a:pt x="15811" y="10853"/>
                </a:lnTo>
                <a:lnTo>
                  <a:pt x="15657" y="11198"/>
                </a:lnTo>
                <a:lnTo>
                  <a:pt x="15487" y="11535"/>
                </a:lnTo>
                <a:lnTo>
                  <a:pt x="15300" y="11863"/>
                </a:lnTo>
                <a:lnTo>
                  <a:pt x="15099" y="12179"/>
                </a:lnTo>
                <a:lnTo>
                  <a:pt x="14884" y="12485"/>
                </a:lnTo>
                <a:lnTo>
                  <a:pt x="14654" y="12779"/>
                </a:lnTo>
                <a:lnTo>
                  <a:pt x="14411" y="13062"/>
                </a:lnTo>
                <a:lnTo>
                  <a:pt x="14156" y="13332"/>
                </a:lnTo>
                <a:lnTo>
                  <a:pt x="13886" y="13590"/>
                </a:lnTo>
                <a:lnTo>
                  <a:pt x="13604" y="13834"/>
                </a:lnTo>
                <a:lnTo>
                  <a:pt x="13312" y="14065"/>
                </a:lnTo>
                <a:lnTo>
                  <a:pt x="13007" y="14282"/>
                </a:lnTo>
                <a:lnTo>
                  <a:pt x="12692" y="14484"/>
                </a:lnTo>
                <a:lnTo>
                  <a:pt x="12366" y="14671"/>
                </a:lnTo>
                <a:lnTo>
                  <a:pt x="12030" y="14842"/>
                </a:lnTo>
                <a:lnTo>
                  <a:pt x="11685" y="14998"/>
                </a:lnTo>
                <a:lnTo>
                  <a:pt x="11332" y="15136"/>
                </a:lnTo>
                <a:lnTo>
                  <a:pt x="10969" y="15259"/>
                </a:lnTo>
                <a:lnTo>
                  <a:pt x="10598" y="15363"/>
                </a:lnTo>
                <a:lnTo>
                  <a:pt x="10220" y="15449"/>
                </a:lnTo>
                <a:lnTo>
                  <a:pt x="9834" y="15517"/>
                </a:lnTo>
                <a:lnTo>
                  <a:pt x="9442" y="15567"/>
                </a:lnTo>
                <a:lnTo>
                  <a:pt x="9044" y="15597"/>
                </a:lnTo>
                <a:lnTo>
                  <a:pt x="8640" y="15607"/>
                </a:lnTo>
                <a:lnTo>
                  <a:pt x="8489" y="15605"/>
                </a:lnTo>
                <a:lnTo>
                  <a:pt x="8331" y="15599"/>
                </a:lnTo>
                <a:lnTo>
                  <a:pt x="8166" y="15589"/>
                </a:lnTo>
                <a:lnTo>
                  <a:pt x="7994" y="15576"/>
                </a:lnTo>
                <a:lnTo>
                  <a:pt x="7818" y="15557"/>
                </a:lnTo>
                <a:lnTo>
                  <a:pt x="7637" y="15536"/>
                </a:lnTo>
                <a:lnTo>
                  <a:pt x="7453" y="15508"/>
                </a:lnTo>
                <a:lnTo>
                  <a:pt x="7266" y="15476"/>
                </a:lnTo>
                <a:lnTo>
                  <a:pt x="7078" y="15439"/>
                </a:lnTo>
                <a:lnTo>
                  <a:pt x="6889" y="15397"/>
                </a:lnTo>
                <a:lnTo>
                  <a:pt x="6701" y="15349"/>
                </a:lnTo>
                <a:lnTo>
                  <a:pt x="6513" y="15296"/>
                </a:lnTo>
                <a:lnTo>
                  <a:pt x="6328" y="15237"/>
                </a:lnTo>
                <a:lnTo>
                  <a:pt x="6145" y="15172"/>
                </a:lnTo>
                <a:lnTo>
                  <a:pt x="5967" y="15101"/>
                </a:lnTo>
                <a:lnTo>
                  <a:pt x="5794" y="15024"/>
                </a:lnTo>
                <a:lnTo>
                  <a:pt x="5626" y="14940"/>
                </a:lnTo>
                <a:lnTo>
                  <a:pt x="5464" y="14851"/>
                </a:lnTo>
                <a:lnTo>
                  <a:pt x="5311" y="14753"/>
                </a:lnTo>
                <a:lnTo>
                  <a:pt x="5166" y="14649"/>
                </a:lnTo>
                <a:lnTo>
                  <a:pt x="5030" y="14538"/>
                </a:lnTo>
                <a:lnTo>
                  <a:pt x="4904" y="14420"/>
                </a:lnTo>
                <a:lnTo>
                  <a:pt x="4789" y="14293"/>
                </a:lnTo>
                <a:lnTo>
                  <a:pt x="4686" y="14159"/>
                </a:lnTo>
                <a:lnTo>
                  <a:pt x="4596" y="14018"/>
                </a:lnTo>
                <a:lnTo>
                  <a:pt x="4521" y="13868"/>
                </a:lnTo>
                <a:lnTo>
                  <a:pt x="4459" y="13710"/>
                </a:lnTo>
                <a:lnTo>
                  <a:pt x="4414" y="13544"/>
                </a:lnTo>
                <a:lnTo>
                  <a:pt x="4385" y="13369"/>
                </a:lnTo>
                <a:lnTo>
                  <a:pt x="4373" y="13185"/>
                </a:lnTo>
                <a:lnTo>
                  <a:pt x="4380" y="12993"/>
                </a:lnTo>
                <a:lnTo>
                  <a:pt x="4406" y="12792"/>
                </a:lnTo>
                <a:lnTo>
                  <a:pt x="4412" y="12762"/>
                </a:lnTo>
                <a:lnTo>
                  <a:pt x="4419" y="12726"/>
                </a:lnTo>
                <a:lnTo>
                  <a:pt x="4427" y="12683"/>
                </a:lnTo>
                <a:lnTo>
                  <a:pt x="4438" y="12635"/>
                </a:lnTo>
                <a:lnTo>
                  <a:pt x="4452" y="12581"/>
                </a:lnTo>
                <a:lnTo>
                  <a:pt x="4466" y="12525"/>
                </a:lnTo>
                <a:lnTo>
                  <a:pt x="4485" y="12463"/>
                </a:lnTo>
                <a:lnTo>
                  <a:pt x="4505" y="12397"/>
                </a:lnTo>
                <a:lnTo>
                  <a:pt x="4528" y="12329"/>
                </a:lnTo>
                <a:lnTo>
                  <a:pt x="4554" y="12259"/>
                </a:lnTo>
                <a:lnTo>
                  <a:pt x="4568" y="12222"/>
                </a:lnTo>
                <a:lnTo>
                  <a:pt x="4584" y="12186"/>
                </a:lnTo>
                <a:lnTo>
                  <a:pt x="4599" y="12149"/>
                </a:lnTo>
                <a:lnTo>
                  <a:pt x="4617" y="12111"/>
                </a:lnTo>
                <a:lnTo>
                  <a:pt x="4634" y="12073"/>
                </a:lnTo>
                <a:lnTo>
                  <a:pt x="4653" y="12035"/>
                </a:lnTo>
                <a:lnTo>
                  <a:pt x="4671" y="11997"/>
                </a:lnTo>
                <a:lnTo>
                  <a:pt x="4692" y="11959"/>
                </a:lnTo>
                <a:lnTo>
                  <a:pt x="4713" y="11922"/>
                </a:lnTo>
                <a:lnTo>
                  <a:pt x="4735" y="11884"/>
                </a:lnTo>
                <a:lnTo>
                  <a:pt x="4759" y="11846"/>
                </a:lnTo>
                <a:lnTo>
                  <a:pt x="4782" y="11807"/>
                </a:lnTo>
                <a:lnTo>
                  <a:pt x="4812" y="11764"/>
                </a:lnTo>
                <a:lnTo>
                  <a:pt x="4844" y="11720"/>
                </a:lnTo>
                <a:lnTo>
                  <a:pt x="4878" y="11675"/>
                </a:lnTo>
                <a:lnTo>
                  <a:pt x="4915" y="11628"/>
                </a:lnTo>
                <a:lnTo>
                  <a:pt x="4956" y="11581"/>
                </a:lnTo>
                <a:lnTo>
                  <a:pt x="4998" y="11533"/>
                </a:lnTo>
                <a:lnTo>
                  <a:pt x="5043" y="11485"/>
                </a:lnTo>
                <a:lnTo>
                  <a:pt x="5091" y="11435"/>
                </a:lnTo>
                <a:lnTo>
                  <a:pt x="5143" y="11386"/>
                </a:lnTo>
                <a:lnTo>
                  <a:pt x="5198" y="11337"/>
                </a:lnTo>
                <a:lnTo>
                  <a:pt x="5255" y="11286"/>
                </a:lnTo>
                <a:lnTo>
                  <a:pt x="5316" y="11235"/>
                </a:lnTo>
                <a:lnTo>
                  <a:pt x="5380" y="11183"/>
                </a:lnTo>
                <a:lnTo>
                  <a:pt x="5447" y="11131"/>
                </a:lnTo>
                <a:lnTo>
                  <a:pt x="5518" y="11080"/>
                </a:lnTo>
                <a:lnTo>
                  <a:pt x="5592" y="11027"/>
                </a:lnTo>
                <a:lnTo>
                  <a:pt x="5670" y="10975"/>
                </a:lnTo>
                <a:lnTo>
                  <a:pt x="5752" y="10922"/>
                </a:lnTo>
                <a:lnTo>
                  <a:pt x="5837" y="10871"/>
                </a:lnTo>
                <a:lnTo>
                  <a:pt x="5927" y="10818"/>
                </a:lnTo>
                <a:lnTo>
                  <a:pt x="6020" y="10766"/>
                </a:lnTo>
                <a:lnTo>
                  <a:pt x="6117" y="10713"/>
                </a:lnTo>
                <a:lnTo>
                  <a:pt x="6218" y="10662"/>
                </a:lnTo>
                <a:lnTo>
                  <a:pt x="6324" y="10610"/>
                </a:lnTo>
                <a:lnTo>
                  <a:pt x="6433" y="10559"/>
                </a:lnTo>
                <a:lnTo>
                  <a:pt x="6546" y="10507"/>
                </a:lnTo>
                <a:lnTo>
                  <a:pt x="6665" y="10456"/>
                </a:lnTo>
                <a:lnTo>
                  <a:pt x="6787" y="10406"/>
                </a:lnTo>
                <a:lnTo>
                  <a:pt x="6914" y="10357"/>
                </a:lnTo>
                <a:lnTo>
                  <a:pt x="7046" y="10307"/>
                </a:lnTo>
                <a:lnTo>
                  <a:pt x="7182" y="10259"/>
                </a:lnTo>
                <a:lnTo>
                  <a:pt x="7323" y="10210"/>
                </a:lnTo>
                <a:lnTo>
                  <a:pt x="7533" y="10145"/>
                </a:lnTo>
                <a:lnTo>
                  <a:pt x="7740" y="10090"/>
                </a:lnTo>
                <a:lnTo>
                  <a:pt x="7944" y="10041"/>
                </a:lnTo>
                <a:lnTo>
                  <a:pt x="8145" y="10002"/>
                </a:lnTo>
                <a:lnTo>
                  <a:pt x="8342" y="9970"/>
                </a:lnTo>
                <a:lnTo>
                  <a:pt x="8535" y="9944"/>
                </a:lnTo>
                <a:lnTo>
                  <a:pt x="8724" y="9927"/>
                </a:lnTo>
                <a:lnTo>
                  <a:pt x="8909" y="9914"/>
                </a:lnTo>
                <a:lnTo>
                  <a:pt x="9088" y="9908"/>
                </a:lnTo>
                <a:lnTo>
                  <a:pt x="9263" y="9907"/>
                </a:lnTo>
                <a:lnTo>
                  <a:pt x="9432" y="9911"/>
                </a:lnTo>
                <a:lnTo>
                  <a:pt x="9597" y="9920"/>
                </a:lnTo>
                <a:lnTo>
                  <a:pt x="9755" y="9932"/>
                </a:lnTo>
                <a:lnTo>
                  <a:pt x="9908" y="9948"/>
                </a:lnTo>
                <a:lnTo>
                  <a:pt x="10054" y="9967"/>
                </a:lnTo>
                <a:lnTo>
                  <a:pt x="10194" y="9989"/>
                </a:lnTo>
                <a:lnTo>
                  <a:pt x="10328" y="10013"/>
                </a:lnTo>
                <a:lnTo>
                  <a:pt x="10455" y="10039"/>
                </a:lnTo>
                <a:lnTo>
                  <a:pt x="10574" y="10066"/>
                </a:lnTo>
                <a:lnTo>
                  <a:pt x="10687" y="10094"/>
                </a:lnTo>
                <a:lnTo>
                  <a:pt x="10791" y="10122"/>
                </a:lnTo>
                <a:lnTo>
                  <a:pt x="10888" y="10149"/>
                </a:lnTo>
                <a:lnTo>
                  <a:pt x="10977" y="10177"/>
                </a:lnTo>
                <a:lnTo>
                  <a:pt x="11058" y="10204"/>
                </a:lnTo>
                <a:lnTo>
                  <a:pt x="11129" y="10229"/>
                </a:lnTo>
                <a:lnTo>
                  <a:pt x="11193" y="10252"/>
                </a:lnTo>
                <a:lnTo>
                  <a:pt x="11246" y="10273"/>
                </a:lnTo>
                <a:lnTo>
                  <a:pt x="11292" y="10292"/>
                </a:lnTo>
                <a:lnTo>
                  <a:pt x="11351" y="10317"/>
                </a:lnTo>
                <a:lnTo>
                  <a:pt x="11373" y="10327"/>
                </a:lnTo>
                <a:lnTo>
                  <a:pt x="11355" y="10313"/>
                </a:lnTo>
                <a:lnTo>
                  <a:pt x="11305" y="10275"/>
                </a:lnTo>
                <a:lnTo>
                  <a:pt x="11268" y="10248"/>
                </a:lnTo>
                <a:lnTo>
                  <a:pt x="11223" y="10218"/>
                </a:lnTo>
                <a:lnTo>
                  <a:pt x="11168" y="10183"/>
                </a:lnTo>
                <a:lnTo>
                  <a:pt x="11106" y="10145"/>
                </a:lnTo>
                <a:lnTo>
                  <a:pt x="11036" y="10106"/>
                </a:lnTo>
                <a:lnTo>
                  <a:pt x="10958" y="10064"/>
                </a:lnTo>
                <a:lnTo>
                  <a:pt x="10872" y="10021"/>
                </a:lnTo>
                <a:lnTo>
                  <a:pt x="10778" y="9976"/>
                </a:lnTo>
                <a:lnTo>
                  <a:pt x="10676" y="9932"/>
                </a:lnTo>
                <a:lnTo>
                  <a:pt x="10566" y="9888"/>
                </a:lnTo>
                <a:lnTo>
                  <a:pt x="10449" y="9844"/>
                </a:lnTo>
                <a:lnTo>
                  <a:pt x="10324" y="9803"/>
                </a:lnTo>
                <a:lnTo>
                  <a:pt x="10191" y="9764"/>
                </a:lnTo>
                <a:lnTo>
                  <a:pt x="10051" y="9728"/>
                </a:lnTo>
                <a:lnTo>
                  <a:pt x="9903" y="9694"/>
                </a:lnTo>
                <a:lnTo>
                  <a:pt x="9747" y="9665"/>
                </a:lnTo>
                <a:lnTo>
                  <a:pt x="9584" y="9640"/>
                </a:lnTo>
                <a:lnTo>
                  <a:pt x="9413" y="9621"/>
                </a:lnTo>
                <a:lnTo>
                  <a:pt x="9235" y="9607"/>
                </a:lnTo>
                <a:lnTo>
                  <a:pt x="9051" y="9599"/>
                </a:lnTo>
                <a:lnTo>
                  <a:pt x="8858" y="9598"/>
                </a:lnTo>
                <a:lnTo>
                  <a:pt x="8658" y="9605"/>
                </a:lnTo>
                <a:lnTo>
                  <a:pt x="8451" y="9620"/>
                </a:lnTo>
                <a:lnTo>
                  <a:pt x="8237" y="9643"/>
                </a:lnTo>
                <a:lnTo>
                  <a:pt x="8015" y="9675"/>
                </a:lnTo>
                <a:lnTo>
                  <a:pt x="7788" y="9718"/>
                </a:lnTo>
                <a:lnTo>
                  <a:pt x="7553" y="9770"/>
                </a:lnTo>
                <a:lnTo>
                  <a:pt x="7311" y="9834"/>
                </a:lnTo>
                <a:lnTo>
                  <a:pt x="7212" y="9862"/>
                </a:lnTo>
                <a:lnTo>
                  <a:pt x="7116" y="9891"/>
                </a:lnTo>
                <a:lnTo>
                  <a:pt x="7023" y="9920"/>
                </a:lnTo>
                <a:lnTo>
                  <a:pt x="6932" y="9949"/>
                </a:lnTo>
                <a:lnTo>
                  <a:pt x="6842" y="9979"/>
                </a:lnTo>
                <a:lnTo>
                  <a:pt x="6754" y="10010"/>
                </a:lnTo>
                <a:lnTo>
                  <a:pt x="6668" y="10041"/>
                </a:lnTo>
                <a:lnTo>
                  <a:pt x="6583" y="10073"/>
                </a:lnTo>
                <a:lnTo>
                  <a:pt x="6500" y="10105"/>
                </a:lnTo>
                <a:lnTo>
                  <a:pt x="6417" y="10138"/>
                </a:lnTo>
                <a:lnTo>
                  <a:pt x="6337" y="10171"/>
                </a:lnTo>
                <a:lnTo>
                  <a:pt x="6257" y="10205"/>
                </a:lnTo>
                <a:lnTo>
                  <a:pt x="6177" y="10240"/>
                </a:lnTo>
                <a:lnTo>
                  <a:pt x="6098" y="10275"/>
                </a:lnTo>
                <a:lnTo>
                  <a:pt x="6020" y="10310"/>
                </a:lnTo>
                <a:lnTo>
                  <a:pt x="5942" y="10347"/>
                </a:lnTo>
                <a:lnTo>
                  <a:pt x="5912" y="10361"/>
                </a:lnTo>
                <a:lnTo>
                  <a:pt x="5883" y="10372"/>
                </a:lnTo>
                <a:lnTo>
                  <a:pt x="5855" y="10381"/>
                </a:lnTo>
                <a:lnTo>
                  <a:pt x="5829" y="10388"/>
                </a:lnTo>
                <a:lnTo>
                  <a:pt x="5804" y="10395"/>
                </a:lnTo>
                <a:lnTo>
                  <a:pt x="5782" y="10398"/>
                </a:lnTo>
                <a:lnTo>
                  <a:pt x="5760" y="10400"/>
                </a:lnTo>
                <a:lnTo>
                  <a:pt x="5741" y="10401"/>
                </a:lnTo>
                <a:lnTo>
                  <a:pt x="5721" y="10400"/>
                </a:lnTo>
                <a:lnTo>
                  <a:pt x="5704" y="10397"/>
                </a:lnTo>
                <a:lnTo>
                  <a:pt x="5688" y="10394"/>
                </a:lnTo>
                <a:lnTo>
                  <a:pt x="5674" y="10387"/>
                </a:lnTo>
                <a:lnTo>
                  <a:pt x="5660" y="10381"/>
                </a:lnTo>
                <a:lnTo>
                  <a:pt x="5648" y="10374"/>
                </a:lnTo>
                <a:lnTo>
                  <a:pt x="5638" y="10366"/>
                </a:lnTo>
                <a:lnTo>
                  <a:pt x="5627" y="10357"/>
                </a:lnTo>
                <a:lnTo>
                  <a:pt x="5619" y="10346"/>
                </a:lnTo>
                <a:lnTo>
                  <a:pt x="5612" y="10336"/>
                </a:lnTo>
                <a:lnTo>
                  <a:pt x="5606" y="10324"/>
                </a:lnTo>
                <a:lnTo>
                  <a:pt x="5600" y="10312"/>
                </a:lnTo>
                <a:lnTo>
                  <a:pt x="5596" y="10300"/>
                </a:lnTo>
                <a:lnTo>
                  <a:pt x="5593" y="10286"/>
                </a:lnTo>
                <a:lnTo>
                  <a:pt x="5592" y="10274"/>
                </a:lnTo>
                <a:lnTo>
                  <a:pt x="5591" y="10261"/>
                </a:lnTo>
                <a:lnTo>
                  <a:pt x="5591" y="10247"/>
                </a:lnTo>
                <a:lnTo>
                  <a:pt x="5592" y="10234"/>
                </a:lnTo>
                <a:lnTo>
                  <a:pt x="5594" y="10220"/>
                </a:lnTo>
                <a:lnTo>
                  <a:pt x="5596" y="10207"/>
                </a:lnTo>
                <a:lnTo>
                  <a:pt x="5600" y="10195"/>
                </a:lnTo>
                <a:lnTo>
                  <a:pt x="5606" y="10182"/>
                </a:lnTo>
                <a:lnTo>
                  <a:pt x="5611" y="10170"/>
                </a:lnTo>
                <a:lnTo>
                  <a:pt x="5617" y="10159"/>
                </a:lnTo>
                <a:lnTo>
                  <a:pt x="5674" y="10062"/>
                </a:lnTo>
                <a:lnTo>
                  <a:pt x="5730" y="9966"/>
                </a:lnTo>
                <a:lnTo>
                  <a:pt x="5787" y="9869"/>
                </a:lnTo>
                <a:lnTo>
                  <a:pt x="5845" y="9773"/>
                </a:lnTo>
                <a:lnTo>
                  <a:pt x="5902" y="9678"/>
                </a:lnTo>
                <a:lnTo>
                  <a:pt x="5960" y="9584"/>
                </a:lnTo>
                <a:lnTo>
                  <a:pt x="6018" y="9490"/>
                </a:lnTo>
                <a:lnTo>
                  <a:pt x="6076" y="9396"/>
                </a:lnTo>
                <a:lnTo>
                  <a:pt x="6136" y="9304"/>
                </a:lnTo>
                <a:lnTo>
                  <a:pt x="6196" y="9213"/>
                </a:lnTo>
                <a:lnTo>
                  <a:pt x="6257" y="9122"/>
                </a:lnTo>
                <a:lnTo>
                  <a:pt x="6320" y="9032"/>
                </a:lnTo>
                <a:lnTo>
                  <a:pt x="6382" y="8944"/>
                </a:lnTo>
                <a:lnTo>
                  <a:pt x="6446" y="8857"/>
                </a:lnTo>
                <a:lnTo>
                  <a:pt x="6512" y="8772"/>
                </a:lnTo>
                <a:lnTo>
                  <a:pt x="6578" y="8687"/>
                </a:lnTo>
                <a:lnTo>
                  <a:pt x="6622" y="8632"/>
                </a:lnTo>
                <a:lnTo>
                  <a:pt x="6671" y="8575"/>
                </a:lnTo>
                <a:lnTo>
                  <a:pt x="6723" y="8514"/>
                </a:lnTo>
                <a:lnTo>
                  <a:pt x="6780" y="8449"/>
                </a:lnTo>
                <a:lnTo>
                  <a:pt x="6840" y="8382"/>
                </a:lnTo>
                <a:lnTo>
                  <a:pt x="6905" y="8313"/>
                </a:lnTo>
                <a:lnTo>
                  <a:pt x="6973" y="8241"/>
                </a:lnTo>
                <a:lnTo>
                  <a:pt x="7045" y="8167"/>
                </a:lnTo>
                <a:lnTo>
                  <a:pt x="7120" y="8090"/>
                </a:lnTo>
                <a:lnTo>
                  <a:pt x="7200" y="8012"/>
                </a:lnTo>
                <a:lnTo>
                  <a:pt x="7284" y="7933"/>
                </a:lnTo>
                <a:lnTo>
                  <a:pt x="7371" y="7851"/>
                </a:lnTo>
                <a:lnTo>
                  <a:pt x="7463" y="7769"/>
                </a:lnTo>
                <a:lnTo>
                  <a:pt x="7559" y="7686"/>
                </a:lnTo>
                <a:lnTo>
                  <a:pt x="7658" y="7602"/>
                </a:lnTo>
                <a:lnTo>
                  <a:pt x="7761" y="7517"/>
                </a:lnTo>
                <a:lnTo>
                  <a:pt x="7868" y="7433"/>
                </a:lnTo>
                <a:lnTo>
                  <a:pt x="7979" y="7347"/>
                </a:lnTo>
                <a:lnTo>
                  <a:pt x="8094" y="7263"/>
                </a:lnTo>
                <a:lnTo>
                  <a:pt x="8212" y="7178"/>
                </a:lnTo>
                <a:lnTo>
                  <a:pt x="8335" y="7094"/>
                </a:lnTo>
                <a:lnTo>
                  <a:pt x="8461" y="7010"/>
                </a:lnTo>
                <a:lnTo>
                  <a:pt x="8591" y="6928"/>
                </a:lnTo>
                <a:lnTo>
                  <a:pt x="8725" y="6847"/>
                </a:lnTo>
                <a:lnTo>
                  <a:pt x="8862" y="6766"/>
                </a:lnTo>
                <a:lnTo>
                  <a:pt x="9004" y="6687"/>
                </a:lnTo>
                <a:lnTo>
                  <a:pt x="9150" y="6611"/>
                </a:lnTo>
                <a:lnTo>
                  <a:pt x="9298" y="6535"/>
                </a:lnTo>
                <a:lnTo>
                  <a:pt x="9450" y="6462"/>
                </a:lnTo>
                <a:lnTo>
                  <a:pt x="9607" y="6392"/>
                </a:lnTo>
                <a:lnTo>
                  <a:pt x="9768" y="6324"/>
                </a:lnTo>
                <a:lnTo>
                  <a:pt x="9932" y="6259"/>
                </a:lnTo>
                <a:lnTo>
                  <a:pt x="10051" y="6214"/>
                </a:lnTo>
                <a:lnTo>
                  <a:pt x="10171" y="6171"/>
                </a:lnTo>
                <a:lnTo>
                  <a:pt x="10290" y="6130"/>
                </a:lnTo>
                <a:lnTo>
                  <a:pt x="10408" y="6091"/>
                </a:lnTo>
                <a:lnTo>
                  <a:pt x="10525" y="6054"/>
                </a:lnTo>
                <a:lnTo>
                  <a:pt x="10641" y="6018"/>
                </a:lnTo>
                <a:lnTo>
                  <a:pt x="10757" y="5985"/>
                </a:lnTo>
                <a:lnTo>
                  <a:pt x="10870" y="5953"/>
                </a:lnTo>
                <a:lnTo>
                  <a:pt x="10981" y="5923"/>
                </a:lnTo>
                <a:lnTo>
                  <a:pt x="11092" y="5895"/>
                </a:lnTo>
                <a:lnTo>
                  <a:pt x="11199" y="5869"/>
                </a:lnTo>
                <a:lnTo>
                  <a:pt x="11303" y="5844"/>
                </a:lnTo>
                <a:lnTo>
                  <a:pt x="11405" y="5820"/>
                </a:lnTo>
                <a:lnTo>
                  <a:pt x="11504" y="5799"/>
                </a:lnTo>
                <a:lnTo>
                  <a:pt x="11600" y="5779"/>
                </a:lnTo>
                <a:lnTo>
                  <a:pt x="11691" y="5759"/>
                </a:lnTo>
                <a:lnTo>
                  <a:pt x="11780" y="5743"/>
                </a:lnTo>
                <a:lnTo>
                  <a:pt x="11864" y="5726"/>
                </a:lnTo>
                <a:lnTo>
                  <a:pt x="11945" y="5712"/>
                </a:lnTo>
                <a:lnTo>
                  <a:pt x="12020" y="5699"/>
                </a:lnTo>
                <a:lnTo>
                  <a:pt x="12157" y="5676"/>
                </a:lnTo>
                <a:lnTo>
                  <a:pt x="12273" y="5658"/>
                </a:lnTo>
                <a:lnTo>
                  <a:pt x="12367" y="5645"/>
                </a:lnTo>
                <a:lnTo>
                  <a:pt x="12437" y="5636"/>
                </a:lnTo>
                <a:lnTo>
                  <a:pt x="12479" y="5631"/>
                </a:lnTo>
                <a:lnTo>
                  <a:pt x="12495" y="5630"/>
                </a:lnTo>
                <a:lnTo>
                  <a:pt x="12480" y="5629"/>
                </a:lnTo>
                <a:lnTo>
                  <a:pt x="12438" y="5627"/>
                </a:lnTo>
                <a:lnTo>
                  <a:pt x="12369" y="5623"/>
                </a:lnTo>
                <a:lnTo>
                  <a:pt x="12277" y="5621"/>
                </a:lnTo>
                <a:lnTo>
                  <a:pt x="12162" y="5620"/>
                </a:lnTo>
                <a:lnTo>
                  <a:pt x="12028" y="5622"/>
                </a:lnTo>
                <a:lnTo>
                  <a:pt x="11953" y="5624"/>
                </a:lnTo>
                <a:lnTo>
                  <a:pt x="11875" y="5627"/>
                </a:lnTo>
                <a:lnTo>
                  <a:pt x="11792" y="5631"/>
                </a:lnTo>
                <a:lnTo>
                  <a:pt x="11705" y="5636"/>
                </a:lnTo>
                <a:lnTo>
                  <a:pt x="11614" y="5641"/>
                </a:lnTo>
                <a:lnTo>
                  <a:pt x="11520" y="5649"/>
                </a:lnTo>
                <a:lnTo>
                  <a:pt x="11423" y="5657"/>
                </a:lnTo>
                <a:lnTo>
                  <a:pt x="11323" y="5668"/>
                </a:lnTo>
                <a:lnTo>
                  <a:pt x="11220" y="5680"/>
                </a:lnTo>
                <a:lnTo>
                  <a:pt x="11115" y="5694"/>
                </a:lnTo>
                <a:lnTo>
                  <a:pt x="11008" y="5710"/>
                </a:lnTo>
                <a:lnTo>
                  <a:pt x="10899" y="5728"/>
                </a:lnTo>
                <a:lnTo>
                  <a:pt x="10788" y="5747"/>
                </a:lnTo>
                <a:lnTo>
                  <a:pt x="10675" y="5769"/>
                </a:lnTo>
                <a:lnTo>
                  <a:pt x="10561" y="5793"/>
                </a:lnTo>
                <a:lnTo>
                  <a:pt x="10446" y="5820"/>
                </a:lnTo>
                <a:lnTo>
                  <a:pt x="10330" y="5849"/>
                </a:lnTo>
                <a:lnTo>
                  <a:pt x="10214" y="5881"/>
                </a:lnTo>
                <a:lnTo>
                  <a:pt x="10096" y="5916"/>
                </a:lnTo>
                <a:lnTo>
                  <a:pt x="9980" y="5953"/>
                </a:lnTo>
                <a:lnTo>
                  <a:pt x="9884" y="5985"/>
                </a:lnTo>
                <a:lnTo>
                  <a:pt x="9790" y="6017"/>
                </a:lnTo>
                <a:lnTo>
                  <a:pt x="9700" y="6050"/>
                </a:lnTo>
                <a:lnTo>
                  <a:pt x="9611" y="6082"/>
                </a:lnTo>
                <a:lnTo>
                  <a:pt x="9525" y="6115"/>
                </a:lnTo>
                <a:lnTo>
                  <a:pt x="9441" y="6147"/>
                </a:lnTo>
                <a:lnTo>
                  <a:pt x="9359" y="6180"/>
                </a:lnTo>
                <a:lnTo>
                  <a:pt x="9279" y="6213"/>
                </a:lnTo>
                <a:lnTo>
                  <a:pt x="9201" y="6246"/>
                </a:lnTo>
                <a:lnTo>
                  <a:pt x="9126" y="6279"/>
                </a:lnTo>
                <a:lnTo>
                  <a:pt x="9052" y="6312"/>
                </a:lnTo>
                <a:lnTo>
                  <a:pt x="8980" y="6345"/>
                </a:lnTo>
                <a:lnTo>
                  <a:pt x="8909" y="6379"/>
                </a:lnTo>
                <a:lnTo>
                  <a:pt x="8841" y="6412"/>
                </a:lnTo>
                <a:lnTo>
                  <a:pt x="8774" y="6446"/>
                </a:lnTo>
                <a:lnTo>
                  <a:pt x="8708" y="6480"/>
                </a:lnTo>
                <a:lnTo>
                  <a:pt x="8681" y="6493"/>
                </a:lnTo>
                <a:lnTo>
                  <a:pt x="8656" y="6505"/>
                </a:lnTo>
                <a:lnTo>
                  <a:pt x="8633" y="6515"/>
                </a:lnTo>
                <a:lnTo>
                  <a:pt x="8613" y="6522"/>
                </a:lnTo>
                <a:lnTo>
                  <a:pt x="8594" y="6528"/>
                </a:lnTo>
                <a:lnTo>
                  <a:pt x="8578" y="6532"/>
                </a:lnTo>
                <a:lnTo>
                  <a:pt x="8562" y="6534"/>
                </a:lnTo>
                <a:lnTo>
                  <a:pt x="8549" y="6535"/>
                </a:lnTo>
                <a:lnTo>
                  <a:pt x="8538" y="6535"/>
                </a:lnTo>
                <a:lnTo>
                  <a:pt x="8527" y="6533"/>
                </a:lnTo>
                <a:lnTo>
                  <a:pt x="8519" y="6530"/>
                </a:lnTo>
                <a:lnTo>
                  <a:pt x="8512" y="6525"/>
                </a:lnTo>
                <a:lnTo>
                  <a:pt x="8507" y="6519"/>
                </a:lnTo>
                <a:lnTo>
                  <a:pt x="8503" y="6513"/>
                </a:lnTo>
                <a:lnTo>
                  <a:pt x="8501" y="6505"/>
                </a:lnTo>
                <a:lnTo>
                  <a:pt x="8499" y="6495"/>
                </a:lnTo>
                <a:lnTo>
                  <a:pt x="8499" y="6486"/>
                </a:lnTo>
                <a:lnTo>
                  <a:pt x="8500" y="6475"/>
                </a:lnTo>
                <a:lnTo>
                  <a:pt x="8502" y="6463"/>
                </a:lnTo>
                <a:lnTo>
                  <a:pt x="8505" y="6451"/>
                </a:lnTo>
                <a:lnTo>
                  <a:pt x="8509" y="6439"/>
                </a:lnTo>
                <a:lnTo>
                  <a:pt x="8514" y="6425"/>
                </a:lnTo>
                <a:lnTo>
                  <a:pt x="8520" y="6412"/>
                </a:lnTo>
                <a:lnTo>
                  <a:pt x="8527" y="6398"/>
                </a:lnTo>
                <a:lnTo>
                  <a:pt x="8543" y="6370"/>
                </a:lnTo>
                <a:lnTo>
                  <a:pt x="8561" y="6341"/>
                </a:lnTo>
                <a:lnTo>
                  <a:pt x="8582" y="6312"/>
                </a:lnTo>
                <a:lnTo>
                  <a:pt x="8604" y="6284"/>
                </a:lnTo>
                <a:lnTo>
                  <a:pt x="8635" y="6248"/>
                </a:lnTo>
                <a:lnTo>
                  <a:pt x="8666" y="6214"/>
                </a:lnTo>
                <a:lnTo>
                  <a:pt x="8699" y="6180"/>
                </a:lnTo>
                <a:lnTo>
                  <a:pt x="8732" y="6147"/>
                </a:lnTo>
                <a:lnTo>
                  <a:pt x="8764" y="6114"/>
                </a:lnTo>
                <a:lnTo>
                  <a:pt x="8798" y="6081"/>
                </a:lnTo>
                <a:lnTo>
                  <a:pt x="8830" y="6049"/>
                </a:lnTo>
                <a:lnTo>
                  <a:pt x="8863" y="6016"/>
                </a:lnTo>
                <a:lnTo>
                  <a:pt x="9092" y="5786"/>
                </a:lnTo>
                <a:lnTo>
                  <a:pt x="9320" y="5563"/>
                </a:lnTo>
                <a:lnTo>
                  <a:pt x="9544" y="5347"/>
                </a:lnTo>
                <a:lnTo>
                  <a:pt x="9767" y="5140"/>
                </a:lnTo>
                <a:lnTo>
                  <a:pt x="9987" y="4940"/>
                </a:lnTo>
                <a:lnTo>
                  <a:pt x="10204" y="4748"/>
                </a:lnTo>
                <a:lnTo>
                  <a:pt x="10417" y="4563"/>
                </a:lnTo>
                <a:lnTo>
                  <a:pt x="10626" y="4386"/>
                </a:lnTo>
                <a:lnTo>
                  <a:pt x="10831" y="4216"/>
                </a:lnTo>
                <a:lnTo>
                  <a:pt x="11032" y="4054"/>
                </a:lnTo>
                <a:lnTo>
                  <a:pt x="11228" y="3899"/>
                </a:lnTo>
                <a:lnTo>
                  <a:pt x="11417" y="3752"/>
                </a:lnTo>
                <a:lnTo>
                  <a:pt x="11603" y="3613"/>
                </a:lnTo>
                <a:lnTo>
                  <a:pt x="11781" y="3480"/>
                </a:lnTo>
                <a:lnTo>
                  <a:pt x="11953" y="3355"/>
                </a:lnTo>
                <a:lnTo>
                  <a:pt x="12118" y="3238"/>
                </a:lnTo>
                <a:lnTo>
                  <a:pt x="12276" y="3128"/>
                </a:lnTo>
                <a:lnTo>
                  <a:pt x="12427" y="3025"/>
                </a:lnTo>
                <a:lnTo>
                  <a:pt x="12569" y="2930"/>
                </a:lnTo>
                <a:lnTo>
                  <a:pt x="12704" y="2841"/>
                </a:lnTo>
                <a:lnTo>
                  <a:pt x="12830" y="2760"/>
                </a:lnTo>
                <a:lnTo>
                  <a:pt x="12946" y="2685"/>
                </a:lnTo>
                <a:lnTo>
                  <a:pt x="13053" y="2620"/>
                </a:lnTo>
                <a:lnTo>
                  <a:pt x="13151" y="2560"/>
                </a:lnTo>
                <a:lnTo>
                  <a:pt x="13239" y="2507"/>
                </a:lnTo>
                <a:lnTo>
                  <a:pt x="13315" y="2462"/>
                </a:lnTo>
                <a:lnTo>
                  <a:pt x="13382" y="2424"/>
                </a:lnTo>
                <a:lnTo>
                  <a:pt x="13437" y="2392"/>
                </a:lnTo>
                <a:lnTo>
                  <a:pt x="13512" y="2351"/>
                </a:lnTo>
                <a:lnTo>
                  <a:pt x="13537" y="2336"/>
                </a:lnTo>
                <a:lnTo>
                  <a:pt x="13349" y="2380"/>
                </a:lnTo>
                <a:lnTo>
                  <a:pt x="13164" y="2427"/>
                </a:lnTo>
                <a:lnTo>
                  <a:pt x="12980" y="2476"/>
                </a:lnTo>
                <a:lnTo>
                  <a:pt x="12799" y="2528"/>
                </a:lnTo>
                <a:lnTo>
                  <a:pt x="12620" y="2581"/>
                </a:lnTo>
                <a:lnTo>
                  <a:pt x="12441" y="2638"/>
                </a:lnTo>
                <a:lnTo>
                  <a:pt x="12266" y="2698"/>
                </a:lnTo>
                <a:lnTo>
                  <a:pt x="12092" y="2760"/>
                </a:lnTo>
                <a:lnTo>
                  <a:pt x="11919" y="2825"/>
                </a:lnTo>
                <a:lnTo>
                  <a:pt x="11749" y="2892"/>
                </a:lnTo>
                <a:lnTo>
                  <a:pt x="11579" y="2962"/>
                </a:lnTo>
                <a:lnTo>
                  <a:pt x="11411" y="3035"/>
                </a:lnTo>
                <a:lnTo>
                  <a:pt x="11245" y="3110"/>
                </a:lnTo>
                <a:lnTo>
                  <a:pt x="11079" y="3189"/>
                </a:lnTo>
                <a:lnTo>
                  <a:pt x="10915" y="3271"/>
                </a:lnTo>
                <a:lnTo>
                  <a:pt x="10753" y="3355"/>
                </a:lnTo>
                <a:lnTo>
                  <a:pt x="10591" y="3443"/>
                </a:lnTo>
                <a:lnTo>
                  <a:pt x="10431" y="3534"/>
                </a:lnTo>
                <a:lnTo>
                  <a:pt x="10271" y="3627"/>
                </a:lnTo>
                <a:lnTo>
                  <a:pt x="10112" y="3724"/>
                </a:lnTo>
                <a:lnTo>
                  <a:pt x="9954" y="3824"/>
                </a:lnTo>
                <a:lnTo>
                  <a:pt x="9797" y="3928"/>
                </a:lnTo>
                <a:lnTo>
                  <a:pt x="9640" y="4034"/>
                </a:lnTo>
                <a:lnTo>
                  <a:pt x="9483" y="4145"/>
                </a:lnTo>
                <a:lnTo>
                  <a:pt x="9328" y="4258"/>
                </a:lnTo>
                <a:lnTo>
                  <a:pt x="9172" y="4374"/>
                </a:lnTo>
                <a:lnTo>
                  <a:pt x="9018" y="4495"/>
                </a:lnTo>
                <a:lnTo>
                  <a:pt x="8863" y="4619"/>
                </a:lnTo>
                <a:lnTo>
                  <a:pt x="8709" y="4745"/>
                </a:lnTo>
                <a:lnTo>
                  <a:pt x="8554" y="4876"/>
                </a:lnTo>
                <a:lnTo>
                  <a:pt x="8401" y="5010"/>
                </a:lnTo>
                <a:lnTo>
                  <a:pt x="8246" y="5148"/>
                </a:lnTo>
                <a:lnTo>
                  <a:pt x="8217" y="5174"/>
                </a:lnTo>
                <a:lnTo>
                  <a:pt x="8184" y="5201"/>
                </a:lnTo>
                <a:lnTo>
                  <a:pt x="8167" y="5214"/>
                </a:lnTo>
                <a:lnTo>
                  <a:pt x="8149" y="5226"/>
                </a:lnTo>
                <a:lnTo>
                  <a:pt x="8141" y="5230"/>
                </a:lnTo>
                <a:lnTo>
                  <a:pt x="8132" y="5234"/>
                </a:lnTo>
                <a:lnTo>
                  <a:pt x="8124" y="5238"/>
                </a:lnTo>
                <a:lnTo>
                  <a:pt x="8115" y="5240"/>
                </a:lnTo>
                <a:lnTo>
                  <a:pt x="8107" y="5242"/>
                </a:lnTo>
                <a:lnTo>
                  <a:pt x="8099" y="5243"/>
                </a:lnTo>
                <a:lnTo>
                  <a:pt x="8091" y="5243"/>
                </a:lnTo>
                <a:lnTo>
                  <a:pt x="8083" y="5242"/>
                </a:lnTo>
                <a:lnTo>
                  <a:pt x="8076" y="5240"/>
                </a:lnTo>
                <a:lnTo>
                  <a:pt x="8069" y="5237"/>
                </a:lnTo>
                <a:lnTo>
                  <a:pt x="8063" y="5233"/>
                </a:lnTo>
                <a:lnTo>
                  <a:pt x="8057" y="5227"/>
                </a:lnTo>
                <a:lnTo>
                  <a:pt x="8051" y="5218"/>
                </a:lnTo>
                <a:lnTo>
                  <a:pt x="8046" y="5210"/>
                </a:lnTo>
                <a:lnTo>
                  <a:pt x="8041" y="5199"/>
                </a:lnTo>
                <a:lnTo>
                  <a:pt x="8037" y="5187"/>
                </a:lnTo>
                <a:lnTo>
                  <a:pt x="8034" y="5173"/>
                </a:lnTo>
                <a:lnTo>
                  <a:pt x="8031" y="5157"/>
                </a:lnTo>
                <a:lnTo>
                  <a:pt x="8030" y="5139"/>
                </a:lnTo>
                <a:lnTo>
                  <a:pt x="8028" y="5120"/>
                </a:lnTo>
                <a:lnTo>
                  <a:pt x="8027" y="5078"/>
                </a:lnTo>
                <a:lnTo>
                  <a:pt x="8025" y="5038"/>
                </a:lnTo>
                <a:lnTo>
                  <a:pt x="8024" y="4997"/>
                </a:lnTo>
                <a:lnTo>
                  <a:pt x="8023" y="4956"/>
                </a:lnTo>
                <a:lnTo>
                  <a:pt x="8022" y="4914"/>
                </a:lnTo>
                <a:lnTo>
                  <a:pt x="8020" y="4871"/>
                </a:lnTo>
                <a:lnTo>
                  <a:pt x="8019" y="4827"/>
                </a:lnTo>
                <a:lnTo>
                  <a:pt x="8017" y="4783"/>
                </a:lnTo>
                <a:lnTo>
                  <a:pt x="8016" y="4736"/>
                </a:lnTo>
                <a:lnTo>
                  <a:pt x="8014" y="4688"/>
                </a:lnTo>
                <a:lnTo>
                  <a:pt x="8012" y="4638"/>
                </a:lnTo>
                <a:lnTo>
                  <a:pt x="8009" y="4587"/>
                </a:lnTo>
                <a:lnTo>
                  <a:pt x="8006" y="4533"/>
                </a:lnTo>
                <a:lnTo>
                  <a:pt x="8002" y="4478"/>
                </a:lnTo>
                <a:lnTo>
                  <a:pt x="7998" y="4419"/>
                </a:lnTo>
                <a:lnTo>
                  <a:pt x="7993" y="4358"/>
                </a:lnTo>
                <a:lnTo>
                  <a:pt x="7984" y="4283"/>
                </a:lnTo>
                <a:lnTo>
                  <a:pt x="7975" y="4211"/>
                </a:lnTo>
                <a:lnTo>
                  <a:pt x="7964" y="4140"/>
                </a:lnTo>
                <a:lnTo>
                  <a:pt x="7950" y="4070"/>
                </a:lnTo>
                <a:lnTo>
                  <a:pt x="7936" y="4003"/>
                </a:lnTo>
                <a:lnTo>
                  <a:pt x="7920" y="3938"/>
                </a:lnTo>
                <a:lnTo>
                  <a:pt x="7903" y="3875"/>
                </a:lnTo>
                <a:lnTo>
                  <a:pt x="7885" y="3814"/>
                </a:lnTo>
                <a:lnTo>
                  <a:pt x="7865" y="3755"/>
                </a:lnTo>
                <a:lnTo>
                  <a:pt x="7845" y="3698"/>
                </a:lnTo>
                <a:lnTo>
                  <a:pt x="7825" y="3644"/>
                </a:lnTo>
                <a:lnTo>
                  <a:pt x="7804" y="3591"/>
                </a:lnTo>
                <a:lnTo>
                  <a:pt x="7783" y="3542"/>
                </a:lnTo>
                <a:lnTo>
                  <a:pt x="7761" y="3493"/>
                </a:lnTo>
                <a:lnTo>
                  <a:pt x="7739" y="3448"/>
                </a:lnTo>
                <a:lnTo>
                  <a:pt x="7718" y="3405"/>
                </a:lnTo>
                <a:lnTo>
                  <a:pt x="7696" y="3365"/>
                </a:lnTo>
                <a:lnTo>
                  <a:pt x="7675" y="3325"/>
                </a:lnTo>
                <a:lnTo>
                  <a:pt x="7655" y="3289"/>
                </a:lnTo>
                <a:lnTo>
                  <a:pt x="7635" y="3256"/>
                </a:lnTo>
                <a:lnTo>
                  <a:pt x="7597" y="3197"/>
                </a:lnTo>
                <a:lnTo>
                  <a:pt x="7564" y="3147"/>
                </a:lnTo>
                <a:lnTo>
                  <a:pt x="7536" y="3109"/>
                </a:lnTo>
                <a:lnTo>
                  <a:pt x="7516" y="3080"/>
                </a:lnTo>
                <a:lnTo>
                  <a:pt x="7502" y="3064"/>
                </a:lnTo>
                <a:lnTo>
                  <a:pt x="7497" y="3057"/>
                </a:lnTo>
                <a:lnTo>
                  <a:pt x="7501" y="3065"/>
                </a:lnTo>
                <a:lnTo>
                  <a:pt x="7513" y="3087"/>
                </a:lnTo>
                <a:lnTo>
                  <a:pt x="7531" y="3122"/>
                </a:lnTo>
                <a:lnTo>
                  <a:pt x="7554" y="3172"/>
                </a:lnTo>
                <a:lnTo>
                  <a:pt x="7567" y="3201"/>
                </a:lnTo>
                <a:lnTo>
                  <a:pt x="7582" y="3234"/>
                </a:lnTo>
                <a:lnTo>
                  <a:pt x="7596" y="3269"/>
                </a:lnTo>
                <a:lnTo>
                  <a:pt x="7610" y="3308"/>
                </a:lnTo>
                <a:lnTo>
                  <a:pt x="7626" y="3349"/>
                </a:lnTo>
                <a:lnTo>
                  <a:pt x="7642" y="3393"/>
                </a:lnTo>
                <a:lnTo>
                  <a:pt x="7658" y="3440"/>
                </a:lnTo>
                <a:lnTo>
                  <a:pt x="7673" y="3490"/>
                </a:lnTo>
                <a:lnTo>
                  <a:pt x="7689" y="3542"/>
                </a:lnTo>
                <a:lnTo>
                  <a:pt x="7703" y="3597"/>
                </a:lnTo>
                <a:lnTo>
                  <a:pt x="7718" y="3655"/>
                </a:lnTo>
                <a:lnTo>
                  <a:pt x="7732" y="3715"/>
                </a:lnTo>
                <a:lnTo>
                  <a:pt x="7744" y="3777"/>
                </a:lnTo>
                <a:lnTo>
                  <a:pt x="7757" y="3842"/>
                </a:lnTo>
                <a:lnTo>
                  <a:pt x="7767" y="3908"/>
                </a:lnTo>
                <a:lnTo>
                  <a:pt x="7776" y="3977"/>
                </a:lnTo>
                <a:lnTo>
                  <a:pt x="7785" y="4048"/>
                </a:lnTo>
                <a:lnTo>
                  <a:pt x="7791" y="4121"/>
                </a:lnTo>
                <a:lnTo>
                  <a:pt x="7795" y="4196"/>
                </a:lnTo>
                <a:lnTo>
                  <a:pt x="7798" y="4272"/>
                </a:lnTo>
                <a:lnTo>
                  <a:pt x="7798" y="4352"/>
                </a:lnTo>
                <a:lnTo>
                  <a:pt x="7797" y="4432"/>
                </a:lnTo>
                <a:lnTo>
                  <a:pt x="7793" y="4514"/>
                </a:lnTo>
                <a:lnTo>
                  <a:pt x="7786" y="4597"/>
                </a:lnTo>
                <a:lnTo>
                  <a:pt x="7777" y="4682"/>
                </a:lnTo>
                <a:lnTo>
                  <a:pt x="7767" y="4764"/>
                </a:lnTo>
                <a:lnTo>
                  <a:pt x="7756" y="4843"/>
                </a:lnTo>
                <a:lnTo>
                  <a:pt x="7743" y="4921"/>
                </a:lnTo>
                <a:lnTo>
                  <a:pt x="7730" y="4995"/>
                </a:lnTo>
                <a:lnTo>
                  <a:pt x="7716" y="5067"/>
                </a:lnTo>
                <a:lnTo>
                  <a:pt x="7701" y="5136"/>
                </a:lnTo>
                <a:lnTo>
                  <a:pt x="7685" y="5203"/>
                </a:lnTo>
                <a:lnTo>
                  <a:pt x="7668" y="5268"/>
                </a:lnTo>
                <a:lnTo>
                  <a:pt x="7651" y="5330"/>
                </a:lnTo>
                <a:lnTo>
                  <a:pt x="7632" y="5390"/>
                </a:lnTo>
                <a:lnTo>
                  <a:pt x="7614" y="5447"/>
                </a:lnTo>
                <a:lnTo>
                  <a:pt x="7595" y="5502"/>
                </a:lnTo>
                <a:lnTo>
                  <a:pt x="7575" y="5554"/>
                </a:lnTo>
                <a:lnTo>
                  <a:pt x="7557" y="5605"/>
                </a:lnTo>
                <a:lnTo>
                  <a:pt x="7537" y="5652"/>
                </a:lnTo>
                <a:lnTo>
                  <a:pt x="7517" y="5698"/>
                </a:lnTo>
                <a:lnTo>
                  <a:pt x="7497" y="5741"/>
                </a:lnTo>
                <a:lnTo>
                  <a:pt x="7478" y="5781"/>
                </a:lnTo>
                <a:lnTo>
                  <a:pt x="7459" y="5819"/>
                </a:lnTo>
                <a:lnTo>
                  <a:pt x="7439" y="5855"/>
                </a:lnTo>
                <a:lnTo>
                  <a:pt x="7421" y="5889"/>
                </a:lnTo>
                <a:lnTo>
                  <a:pt x="7402" y="5921"/>
                </a:lnTo>
                <a:lnTo>
                  <a:pt x="7385" y="5950"/>
                </a:lnTo>
                <a:lnTo>
                  <a:pt x="7367" y="5977"/>
                </a:lnTo>
                <a:lnTo>
                  <a:pt x="7352" y="6002"/>
                </a:lnTo>
                <a:lnTo>
                  <a:pt x="7335" y="6024"/>
                </a:lnTo>
                <a:lnTo>
                  <a:pt x="7321" y="6044"/>
                </a:lnTo>
                <a:lnTo>
                  <a:pt x="7307" y="6062"/>
                </a:lnTo>
                <a:lnTo>
                  <a:pt x="7294" y="6078"/>
                </a:lnTo>
                <a:lnTo>
                  <a:pt x="7282" y="6091"/>
                </a:lnTo>
                <a:lnTo>
                  <a:pt x="7272" y="6104"/>
                </a:lnTo>
                <a:lnTo>
                  <a:pt x="7182" y="6197"/>
                </a:lnTo>
                <a:lnTo>
                  <a:pt x="7094" y="6291"/>
                </a:lnTo>
                <a:lnTo>
                  <a:pt x="7009" y="6383"/>
                </a:lnTo>
                <a:lnTo>
                  <a:pt x="6925" y="6476"/>
                </a:lnTo>
                <a:lnTo>
                  <a:pt x="6842" y="6567"/>
                </a:lnTo>
                <a:lnTo>
                  <a:pt x="6759" y="6659"/>
                </a:lnTo>
                <a:lnTo>
                  <a:pt x="6678" y="6752"/>
                </a:lnTo>
                <a:lnTo>
                  <a:pt x="6597" y="6846"/>
                </a:lnTo>
                <a:lnTo>
                  <a:pt x="6514" y="6940"/>
                </a:lnTo>
                <a:lnTo>
                  <a:pt x="6432" y="7037"/>
                </a:lnTo>
                <a:lnTo>
                  <a:pt x="6348" y="7137"/>
                </a:lnTo>
                <a:lnTo>
                  <a:pt x="6263" y="7238"/>
                </a:lnTo>
                <a:lnTo>
                  <a:pt x="6176" y="7343"/>
                </a:lnTo>
                <a:lnTo>
                  <a:pt x="6088" y="7451"/>
                </a:lnTo>
                <a:lnTo>
                  <a:pt x="5996" y="7563"/>
                </a:lnTo>
                <a:lnTo>
                  <a:pt x="5902" y="7678"/>
                </a:lnTo>
                <a:lnTo>
                  <a:pt x="5893" y="7688"/>
                </a:lnTo>
                <a:lnTo>
                  <a:pt x="5883" y="7696"/>
                </a:lnTo>
                <a:lnTo>
                  <a:pt x="5869" y="7703"/>
                </a:lnTo>
                <a:lnTo>
                  <a:pt x="5855" y="7709"/>
                </a:lnTo>
                <a:lnTo>
                  <a:pt x="5848" y="7711"/>
                </a:lnTo>
                <a:lnTo>
                  <a:pt x="5840" y="7713"/>
                </a:lnTo>
                <a:lnTo>
                  <a:pt x="5832" y="7715"/>
                </a:lnTo>
                <a:lnTo>
                  <a:pt x="5825" y="7715"/>
                </a:lnTo>
                <a:lnTo>
                  <a:pt x="5817" y="7715"/>
                </a:lnTo>
                <a:lnTo>
                  <a:pt x="5809" y="7715"/>
                </a:lnTo>
                <a:lnTo>
                  <a:pt x="5800" y="7714"/>
                </a:lnTo>
                <a:lnTo>
                  <a:pt x="5793" y="7712"/>
                </a:lnTo>
                <a:lnTo>
                  <a:pt x="5785" y="7709"/>
                </a:lnTo>
                <a:lnTo>
                  <a:pt x="5778" y="7705"/>
                </a:lnTo>
                <a:lnTo>
                  <a:pt x="5770" y="7701"/>
                </a:lnTo>
                <a:lnTo>
                  <a:pt x="5763" y="7696"/>
                </a:lnTo>
                <a:lnTo>
                  <a:pt x="5756" y="7690"/>
                </a:lnTo>
                <a:lnTo>
                  <a:pt x="5750" y="7681"/>
                </a:lnTo>
                <a:lnTo>
                  <a:pt x="5744" y="7673"/>
                </a:lnTo>
                <a:lnTo>
                  <a:pt x="5738" y="7664"/>
                </a:lnTo>
                <a:lnTo>
                  <a:pt x="5732" y="7654"/>
                </a:lnTo>
                <a:lnTo>
                  <a:pt x="5728" y="7641"/>
                </a:lnTo>
                <a:lnTo>
                  <a:pt x="5724" y="7629"/>
                </a:lnTo>
                <a:lnTo>
                  <a:pt x="5721" y="7614"/>
                </a:lnTo>
                <a:lnTo>
                  <a:pt x="5718" y="7599"/>
                </a:lnTo>
                <a:lnTo>
                  <a:pt x="5716" y="7581"/>
                </a:lnTo>
                <a:lnTo>
                  <a:pt x="5715" y="7564"/>
                </a:lnTo>
                <a:lnTo>
                  <a:pt x="5714" y="7544"/>
                </a:lnTo>
                <a:lnTo>
                  <a:pt x="5714" y="7477"/>
                </a:lnTo>
                <a:lnTo>
                  <a:pt x="5713" y="7407"/>
                </a:lnTo>
                <a:lnTo>
                  <a:pt x="5711" y="7334"/>
                </a:lnTo>
                <a:lnTo>
                  <a:pt x="5709" y="7257"/>
                </a:lnTo>
                <a:lnTo>
                  <a:pt x="5706" y="7178"/>
                </a:lnTo>
                <a:lnTo>
                  <a:pt x="5702" y="7098"/>
                </a:lnTo>
                <a:lnTo>
                  <a:pt x="5698" y="7018"/>
                </a:lnTo>
                <a:lnTo>
                  <a:pt x="5695" y="6935"/>
                </a:lnTo>
                <a:lnTo>
                  <a:pt x="5691" y="6854"/>
                </a:lnTo>
                <a:lnTo>
                  <a:pt x="5686" y="6772"/>
                </a:lnTo>
                <a:lnTo>
                  <a:pt x="5682" y="6692"/>
                </a:lnTo>
                <a:lnTo>
                  <a:pt x="5678" y="6614"/>
                </a:lnTo>
                <a:lnTo>
                  <a:pt x="5673" y="6539"/>
                </a:lnTo>
                <a:lnTo>
                  <a:pt x="5668" y="6465"/>
                </a:lnTo>
                <a:lnTo>
                  <a:pt x="5664" y="6395"/>
                </a:lnTo>
                <a:lnTo>
                  <a:pt x="5660" y="6330"/>
                </a:lnTo>
                <a:lnTo>
                  <a:pt x="5647" y="6152"/>
                </a:lnTo>
                <a:lnTo>
                  <a:pt x="5631" y="5983"/>
                </a:lnTo>
                <a:lnTo>
                  <a:pt x="5612" y="5820"/>
                </a:lnTo>
                <a:lnTo>
                  <a:pt x="5589" y="5665"/>
                </a:lnTo>
                <a:lnTo>
                  <a:pt x="5563" y="5516"/>
                </a:lnTo>
                <a:lnTo>
                  <a:pt x="5536" y="5375"/>
                </a:lnTo>
                <a:lnTo>
                  <a:pt x="5506" y="5241"/>
                </a:lnTo>
                <a:lnTo>
                  <a:pt x="5473" y="5113"/>
                </a:lnTo>
                <a:lnTo>
                  <a:pt x="5439" y="4992"/>
                </a:lnTo>
                <a:lnTo>
                  <a:pt x="5404" y="4877"/>
                </a:lnTo>
                <a:lnTo>
                  <a:pt x="5367" y="4769"/>
                </a:lnTo>
                <a:lnTo>
                  <a:pt x="5328" y="4668"/>
                </a:lnTo>
                <a:lnTo>
                  <a:pt x="5290" y="4572"/>
                </a:lnTo>
                <a:lnTo>
                  <a:pt x="5251" y="4483"/>
                </a:lnTo>
                <a:lnTo>
                  <a:pt x="5212" y="4399"/>
                </a:lnTo>
                <a:lnTo>
                  <a:pt x="5173" y="4321"/>
                </a:lnTo>
                <a:lnTo>
                  <a:pt x="5134" y="4249"/>
                </a:lnTo>
                <a:lnTo>
                  <a:pt x="5096" y="4182"/>
                </a:lnTo>
                <a:lnTo>
                  <a:pt x="5059" y="4121"/>
                </a:lnTo>
                <a:lnTo>
                  <a:pt x="5022" y="4064"/>
                </a:lnTo>
                <a:lnTo>
                  <a:pt x="4987" y="4014"/>
                </a:lnTo>
                <a:lnTo>
                  <a:pt x="4954" y="3968"/>
                </a:lnTo>
                <a:lnTo>
                  <a:pt x="4924" y="3927"/>
                </a:lnTo>
                <a:lnTo>
                  <a:pt x="4895" y="3891"/>
                </a:lnTo>
                <a:lnTo>
                  <a:pt x="4868" y="3860"/>
                </a:lnTo>
                <a:lnTo>
                  <a:pt x="4844" y="3833"/>
                </a:lnTo>
                <a:lnTo>
                  <a:pt x="4823" y="3811"/>
                </a:lnTo>
                <a:lnTo>
                  <a:pt x="4805" y="3793"/>
                </a:lnTo>
                <a:lnTo>
                  <a:pt x="4780" y="3770"/>
                </a:lnTo>
                <a:lnTo>
                  <a:pt x="4772" y="3761"/>
                </a:lnTo>
                <a:lnTo>
                  <a:pt x="4778" y="3773"/>
                </a:lnTo>
                <a:lnTo>
                  <a:pt x="4797" y="3805"/>
                </a:lnTo>
                <a:lnTo>
                  <a:pt x="4825" y="3858"/>
                </a:lnTo>
                <a:lnTo>
                  <a:pt x="4862" y="3931"/>
                </a:lnTo>
                <a:lnTo>
                  <a:pt x="4883" y="3977"/>
                </a:lnTo>
                <a:lnTo>
                  <a:pt x="4906" y="4026"/>
                </a:lnTo>
                <a:lnTo>
                  <a:pt x="4930" y="4081"/>
                </a:lnTo>
                <a:lnTo>
                  <a:pt x="4954" y="4141"/>
                </a:lnTo>
                <a:lnTo>
                  <a:pt x="4980" y="4205"/>
                </a:lnTo>
                <a:lnTo>
                  <a:pt x="5007" y="4275"/>
                </a:lnTo>
                <a:lnTo>
                  <a:pt x="5034" y="4350"/>
                </a:lnTo>
                <a:lnTo>
                  <a:pt x="5061" y="4428"/>
                </a:lnTo>
                <a:lnTo>
                  <a:pt x="5088" y="4513"/>
                </a:lnTo>
                <a:lnTo>
                  <a:pt x="5115" y="4601"/>
                </a:lnTo>
                <a:lnTo>
                  <a:pt x="5142" y="4695"/>
                </a:lnTo>
                <a:lnTo>
                  <a:pt x="5168" y="4794"/>
                </a:lnTo>
                <a:lnTo>
                  <a:pt x="5192" y="4897"/>
                </a:lnTo>
                <a:lnTo>
                  <a:pt x="5217" y="5004"/>
                </a:lnTo>
                <a:lnTo>
                  <a:pt x="5240" y="5116"/>
                </a:lnTo>
                <a:lnTo>
                  <a:pt x="5261" y="5233"/>
                </a:lnTo>
                <a:lnTo>
                  <a:pt x="5281" y="5354"/>
                </a:lnTo>
                <a:lnTo>
                  <a:pt x="5300" y="5480"/>
                </a:lnTo>
                <a:lnTo>
                  <a:pt x="5315" y="5610"/>
                </a:lnTo>
                <a:lnTo>
                  <a:pt x="5329" y="5745"/>
                </a:lnTo>
                <a:lnTo>
                  <a:pt x="5341" y="5883"/>
                </a:lnTo>
                <a:lnTo>
                  <a:pt x="5349" y="6026"/>
                </a:lnTo>
                <a:lnTo>
                  <a:pt x="5354" y="6174"/>
                </a:lnTo>
                <a:lnTo>
                  <a:pt x="5357" y="6325"/>
                </a:lnTo>
                <a:lnTo>
                  <a:pt x="5357" y="6391"/>
                </a:lnTo>
                <a:lnTo>
                  <a:pt x="5356" y="6456"/>
                </a:lnTo>
                <a:lnTo>
                  <a:pt x="5355" y="6522"/>
                </a:lnTo>
                <a:lnTo>
                  <a:pt x="5354" y="6587"/>
                </a:lnTo>
                <a:lnTo>
                  <a:pt x="5349" y="6718"/>
                </a:lnTo>
                <a:lnTo>
                  <a:pt x="5343" y="6847"/>
                </a:lnTo>
                <a:lnTo>
                  <a:pt x="5335" y="6975"/>
                </a:lnTo>
                <a:lnTo>
                  <a:pt x="5324" y="7103"/>
                </a:lnTo>
                <a:lnTo>
                  <a:pt x="5313" y="7229"/>
                </a:lnTo>
                <a:lnTo>
                  <a:pt x="5301" y="7352"/>
                </a:lnTo>
                <a:lnTo>
                  <a:pt x="5286" y="7472"/>
                </a:lnTo>
                <a:lnTo>
                  <a:pt x="5272" y="7591"/>
                </a:lnTo>
                <a:lnTo>
                  <a:pt x="5256" y="7706"/>
                </a:lnTo>
                <a:lnTo>
                  <a:pt x="5241" y="7817"/>
                </a:lnTo>
                <a:lnTo>
                  <a:pt x="5224" y="7925"/>
                </a:lnTo>
                <a:lnTo>
                  <a:pt x="5208" y="8028"/>
                </a:lnTo>
                <a:lnTo>
                  <a:pt x="5191" y="8127"/>
                </a:lnTo>
                <a:lnTo>
                  <a:pt x="5175" y="8220"/>
                </a:lnTo>
                <a:lnTo>
                  <a:pt x="5168" y="8255"/>
                </a:lnTo>
                <a:lnTo>
                  <a:pt x="5158" y="8292"/>
                </a:lnTo>
                <a:lnTo>
                  <a:pt x="5147" y="8331"/>
                </a:lnTo>
                <a:lnTo>
                  <a:pt x="5135" y="8370"/>
                </a:lnTo>
                <a:lnTo>
                  <a:pt x="5120" y="8410"/>
                </a:lnTo>
                <a:lnTo>
                  <a:pt x="5105" y="8451"/>
                </a:lnTo>
                <a:lnTo>
                  <a:pt x="5087" y="8493"/>
                </a:lnTo>
                <a:lnTo>
                  <a:pt x="5070" y="8537"/>
                </a:lnTo>
                <a:lnTo>
                  <a:pt x="5050" y="8579"/>
                </a:lnTo>
                <a:lnTo>
                  <a:pt x="5031" y="8622"/>
                </a:lnTo>
                <a:lnTo>
                  <a:pt x="5009" y="8667"/>
                </a:lnTo>
                <a:lnTo>
                  <a:pt x="4988" y="8710"/>
                </a:lnTo>
                <a:lnTo>
                  <a:pt x="4944" y="8795"/>
                </a:lnTo>
                <a:lnTo>
                  <a:pt x="4900" y="8879"/>
                </a:lnTo>
                <a:lnTo>
                  <a:pt x="4855" y="8958"/>
                </a:lnTo>
                <a:lnTo>
                  <a:pt x="4812" y="9033"/>
                </a:lnTo>
                <a:lnTo>
                  <a:pt x="4771" y="9101"/>
                </a:lnTo>
                <a:lnTo>
                  <a:pt x="4734" y="9162"/>
                </a:lnTo>
                <a:lnTo>
                  <a:pt x="4702" y="9215"/>
                </a:lnTo>
                <a:lnTo>
                  <a:pt x="4675" y="9256"/>
                </a:lnTo>
                <a:lnTo>
                  <a:pt x="4656" y="9286"/>
                </a:lnTo>
                <a:lnTo>
                  <a:pt x="4644" y="9302"/>
                </a:lnTo>
                <a:lnTo>
                  <a:pt x="4524" y="9469"/>
                </a:lnTo>
                <a:lnTo>
                  <a:pt x="4405" y="9635"/>
                </a:lnTo>
                <a:lnTo>
                  <a:pt x="4289" y="9800"/>
                </a:lnTo>
                <a:lnTo>
                  <a:pt x="4175" y="9964"/>
                </a:lnTo>
                <a:lnTo>
                  <a:pt x="4063" y="10127"/>
                </a:lnTo>
                <a:lnTo>
                  <a:pt x="3953" y="10286"/>
                </a:lnTo>
                <a:lnTo>
                  <a:pt x="3846" y="10446"/>
                </a:lnTo>
                <a:lnTo>
                  <a:pt x="3741" y="10604"/>
                </a:lnTo>
                <a:lnTo>
                  <a:pt x="3639" y="10758"/>
                </a:lnTo>
                <a:lnTo>
                  <a:pt x="3538" y="10912"/>
                </a:lnTo>
                <a:lnTo>
                  <a:pt x="3440" y="11063"/>
                </a:lnTo>
                <a:lnTo>
                  <a:pt x="3345" y="11212"/>
                </a:lnTo>
                <a:lnTo>
                  <a:pt x="3252" y="11358"/>
                </a:lnTo>
                <a:lnTo>
                  <a:pt x="3162" y="11502"/>
                </a:lnTo>
                <a:lnTo>
                  <a:pt x="3073" y="11644"/>
                </a:lnTo>
                <a:lnTo>
                  <a:pt x="2989" y="11782"/>
                </a:lnTo>
                <a:lnTo>
                  <a:pt x="2905" y="11917"/>
                </a:lnTo>
                <a:lnTo>
                  <a:pt x="2825" y="12049"/>
                </a:lnTo>
                <a:lnTo>
                  <a:pt x="2748" y="12177"/>
                </a:lnTo>
                <a:lnTo>
                  <a:pt x="2672" y="12302"/>
                </a:lnTo>
                <a:lnTo>
                  <a:pt x="2531" y="12542"/>
                </a:lnTo>
                <a:lnTo>
                  <a:pt x="2400" y="12766"/>
                </a:lnTo>
                <a:lnTo>
                  <a:pt x="2281" y="12973"/>
                </a:lnTo>
                <a:lnTo>
                  <a:pt x="2173" y="13163"/>
                </a:lnTo>
                <a:lnTo>
                  <a:pt x="2076" y="13334"/>
                </a:lnTo>
                <a:lnTo>
                  <a:pt x="1991" y="13485"/>
                </a:lnTo>
                <a:lnTo>
                  <a:pt x="1868" y="13707"/>
                </a:lnTo>
                <a:lnTo>
                  <a:pt x="1750" y="13920"/>
                </a:lnTo>
                <a:lnTo>
                  <a:pt x="1638" y="14125"/>
                </a:lnTo>
                <a:lnTo>
                  <a:pt x="1530" y="14324"/>
                </a:lnTo>
                <a:lnTo>
                  <a:pt x="1426" y="14515"/>
                </a:lnTo>
                <a:lnTo>
                  <a:pt x="1326" y="14700"/>
                </a:lnTo>
                <a:lnTo>
                  <a:pt x="1230" y="14880"/>
                </a:lnTo>
                <a:lnTo>
                  <a:pt x="1137" y="15055"/>
                </a:lnTo>
                <a:lnTo>
                  <a:pt x="1047" y="15225"/>
                </a:lnTo>
                <a:lnTo>
                  <a:pt x="959" y="15391"/>
                </a:lnTo>
                <a:lnTo>
                  <a:pt x="873" y="15553"/>
                </a:lnTo>
                <a:lnTo>
                  <a:pt x="789" y="15713"/>
                </a:lnTo>
                <a:lnTo>
                  <a:pt x="706" y="15870"/>
                </a:lnTo>
                <a:lnTo>
                  <a:pt x="623" y="16025"/>
                </a:lnTo>
                <a:lnTo>
                  <a:pt x="542" y="16180"/>
                </a:lnTo>
                <a:lnTo>
                  <a:pt x="459" y="16333"/>
                </a:lnTo>
                <a:lnTo>
                  <a:pt x="435" y="16375"/>
                </a:lnTo>
                <a:lnTo>
                  <a:pt x="410" y="16410"/>
                </a:lnTo>
                <a:lnTo>
                  <a:pt x="383" y="16438"/>
                </a:lnTo>
                <a:lnTo>
                  <a:pt x="356" y="16459"/>
                </a:lnTo>
                <a:lnTo>
                  <a:pt x="330" y="16475"/>
                </a:lnTo>
                <a:lnTo>
                  <a:pt x="303" y="16485"/>
                </a:lnTo>
                <a:lnTo>
                  <a:pt x="276" y="16488"/>
                </a:lnTo>
                <a:lnTo>
                  <a:pt x="249" y="16486"/>
                </a:lnTo>
                <a:lnTo>
                  <a:pt x="224" y="16479"/>
                </a:lnTo>
                <a:lnTo>
                  <a:pt x="198" y="16466"/>
                </a:lnTo>
                <a:lnTo>
                  <a:pt x="173" y="16449"/>
                </a:lnTo>
                <a:lnTo>
                  <a:pt x="148" y="16427"/>
                </a:lnTo>
                <a:lnTo>
                  <a:pt x="126" y="16400"/>
                </a:lnTo>
                <a:lnTo>
                  <a:pt x="104" y="16368"/>
                </a:lnTo>
                <a:lnTo>
                  <a:pt x="84" y="16333"/>
                </a:lnTo>
                <a:lnTo>
                  <a:pt x="66" y="16294"/>
                </a:lnTo>
                <a:lnTo>
                  <a:pt x="49" y="16251"/>
                </a:lnTo>
                <a:lnTo>
                  <a:pt x="35" y="16205"/>
                </a:lnTo>
                <a:lnTo>
                  <a:pt x="23" y="16154"/>
                </a:lnTo>
                <a:lnTo>
                  <a:pt x="13" y="16102"/>
                </a:lnTo>
                <a:lnTo>
                  <a:pt x="6" y="16045"/>
                </a:lnTo>
                <a:lnTo>
                  <a:pt x="1" y="15986"/>
                </a:lnTo>
                <a:lnTo>
                  <a:pt x="0" y="15924"/>
                </a:lnTo>
                <a:lnTo>
                  <a:pt x="1" y="15860"/>
                </a:lnTo>
                <a:lnTo>
                  <a:pt x="6" y="15794"/>
                </a:lnTo>
                <a:lnTo>
                  <a:pt x="14" y="15727"/>
                </a:lnTo>
                <a:lnTo>
                  <a:pt x="26" y="15657"/>
                </a:lnTo>
                <a:lnTo>
                  <a:pt x="42" y="15586"/>
                </a:lnTo>
                <a:lnTo>
                  <a:pt x="62" y="15513"/>
                </a:lnTo>
                <a:lnTo>
                  <a:pt x="86" y="15440"/>
                </a:lnTo>
                <a:lnTo>
                  <a:pt x="113" y="15365"/>
                </a:lnTo>
                <a:lnTo>
                  <a:pt x="146" y="15290"/>
                </a:lnTo>
                <a:lnTo>
                  <a:pt x="204" y="15166"/>
                </a:lnTo>
                <a:lnTo>
                  <a:pt x="266" y="15040"/>
                </a:lnTo>
                <a:lnTo>
                  <a:pt x="330" y="14911"/>
                </a:lnTo>
                <a:lnTo>
                  <a:pt x="396" y="14779"/>
                </a:lnTo>
                <a:lnTo>
                  <a:pt x="534" y="14509"/>
                </a:lnTo>
                <a:lnTo>
                  <a:pt x="675" y="14231"/>
                </a:lnTo>
                <a:lnTo>
                  <a:pt x="746" y="14089"/>
                </a:lnTo>
                <a:lnTo>
                  <a:pt x="817" y="13946"/>
                </a:lnTo>
                <a:lnTo>
                  <a:pt x="887" y="13800"/>
                </a:lnTo>
                <a:lnTo>
                  <a:pt x="955" y="13654"/>
                </a:lnTo>
                <a:lnTo>
                  <a:pt x="1022" y="13507"/>
                </a:lnTo>
                <a:lnTo>
                  <a:pt x="1087" y="13357"/>
                </a:lnTo>
                <a:lnTo>
                  <a:pt x="1149" y="13208"/>
                </a:lnTo>
                <a:lnTo>
                  <a:pt x="1208" y="13056"/>
                </a:lnTo>
                <a:lnTo>
                  <a:pt x="1263" y="12906"/>
                </a:lnTo>
                <a:lnTo>
                  <a:pt x="1316" y="12753"/>
                </a:lnTo>
                <a:lnTo>
                  <a:pt x="1362" y="12601"/>
                </a:lnTo>
                <a:lnTo>
                  <a:pt x="1404" y="12448"/>
                </a:lnTo>
                <a:lnTo>
                  <a:pt x="1441" y="12296"/>
                </a:lnTo>
                <a:lnTo>
                  <a:pt x="1473" y="12143"/>
                </a:lnTo>
                <a:lnTo>
                  <a:pt x="1498" y="11991"/>
                </a:lnTo>
                <a:lnTo>
                  <a:pt x="1517" y="11838"/>
                </a:lnTo>
                <a:lnTo>
                  <a:pt x="1528" y="11687"/>
                </a:lnTo>
                <a:lnTo>
                  <a:pt x="1532" y="11535"/>
                </a:lnTo>
                <a:lnTo>
                  <a:pt x="1528" y="11385"/>
                </a:lnTo>
                <a:lnTo>
                  <a:pt x="1515" y="11235"/>
                </a:lnTo>
                <a:lnTo>
                  <a:pt x="1494" y="11086"/>
                </a:lnTo>
                <a:lnTo>
                  <a:pt x="1463" y="10938"/>
                </a:lnTo>
                <a:lnTo>
                  <a:pt x="1423" y="10791"/>
                </a:lnTo>
                <a:lnTo>
                  <a:pt x="1372" y="10646"/>
                </a:lnTo>
                <a:lnTo>
                  <a:pt x="1339" y="10560"/>
                </a:lnTo>
                <a:lnTo>
                  <a:pt x="1307" y="10473"/>
                </a:lnTo>
                <a:lnTo>
                  <a:pt x="1275" y="10386"/>
                </a:lnTo>
                <a:lnTo>
                  <a:pt x="1246" y="10301"/>
                </a:lnTo>
                <a:lnTo>
                  <a:pt x="1217" y="10215"/>
                </a:lnTo>
                <a:lnTo>
                  <a:pt x="1190" y="10130"/>
                </a:lnTo>
                <a:lnTo>
                  <a:pt x="1163" y="10044"/>
                </a:lnTo>
                <a:lnTo>
                  <a:pt x="1137" y="9959"/>
                </a:lnTo>
                <a:lnTo>
                  <a:pt x="1113" y="9874"/>
                </a:lnTo>
                <a:lnTo>
                  <a:pt x="1089" y="9789"/>
                </a:lnTo>
                <a:lnTo>
                  <a:pt x="1067" y="9704"/>
                </a:lnTo>
                <a:lnTo>
                  <a:pt x="1046" y="9619"/>
                </a:lnTo>
                <a:lnTo>
                  <a:pt x="1025" y="9533"/>
                </a:lnTo>
                <a:lnTo>
                  <a:pt x="1007" y="9448"/>
                </a:lnTo>
                <a:lnTo>
                  <a:pt x="988" y="9361"/>
                </a:lnTo>
                <a:lnTo>
                  <a:pt x="972" y="9276"/>
                </a:lnTo>
                <a:lnTo>
                  <a:pt x="955" y="9188"/>
                </a:lnTo>
                <a:lnTo>
                  <a:pt x="940" y="9101"/>
                </a:lnTo>
                <a:lnTo>
                  <a:pt x="926" y="9014"/>
                </a:lnTo>
                <a:lnTo>
                  <a:pt x="913" y="8925"/>
                </a:lnTo>
                <a:lnTo>
                  <a:pt x="901" y="8837"/>
                </a:lnTo>
                <a:lnTo>
                  <a:pt x="890" y="8747"/>
                </a:lnTo>
                <a:lnTo>
                  <a:pt x="881" y="8656"/>
                </a:lnTo>
                <a:lnTo>
                  <a:pt x="873" y="8566"/>
                </a:lnTo>
                <a:lnTo>
                  <a:pt x="864" y="8474"/>
                </a:lnTo>
                <a:lnTo>
                  <a:pt x="858" y="8381"/>
                </a:lnTo>
                <a:lnTo>
                  <a:pt x="852" y="8287"/>
                </a:lnTo>
                <a:lnTo>
                  <a:pt x="848" y="8192"/>
                </a:lnTo>
                <a:lnTo>
                  <a:pt x="844" y="8097"/>
                </a:lnTo>
                <a:lnTo>
                  <a:pt x="842" y="8000"/>
                </a:lnTo>
                <a:lnTo>
                  <a:pt x="841" y="7901"/>
                </a:lnTo>
                <a:lnTo>
                  <a:pt x="840" y="7802"/>
                </a:lnTo>
                <a:lnTo>
                  <a:pt x="850" y="7398"/>
                </a:lnTo>
                <a:lnTo>
                  <a:pt x="880" y="6999"/>
                </a:lnTo>
                <a:lnTo>
                  <a:pt x="929" y="6607"/>
                </a:lnTo>
                <a:lnTo>
                  <a:pt x="998" y="6221"/>
                </a:lnTo>
                <a:lnTo>
                  <a:pt x="1085" y="5842"/>
                </a:lnTo>
                <a:lnTo>
                  <a:pt x="1190" y="5471"/>
                </a:lnTo>
                <a:lnTo>
                  <a:pt x="1313" y="5108"/>
                </a:lnTo>
                <a:lnTo>
                  <a:pt x="1452" y="4753"/>
                </a:lnTo>
                <a:lnTo>
                  <a:pt x="1607" y="4406"/>
                </a:lnTo>
                <a:lnTo>
                  <a:pt x="1779" y="4070"/>
                </a:lnTo>
                <a:lnTo>
                  <a:pt x="1967" y="3744"/>
                </a:lnTo>
                <a:lnTo>
                  <a:pt x="2169" y="3427"/>
                </a:lnTo>
                <a:lnTo>
                  <a:pt x="2385" y="3121"/>
                </a:lnTo>
                <a:lnTo>
                  <a:pt x="2615" y="2828"/>
                </a:lnTo>
                <a:lnTo>
                  <a:pt x="2859" y="2544"/>
                </a:lnTo>
                <a:lnTo>
                  <a:pt x="3115" y="2274"/>
                </a:lnTo>
                <a:lnTo>
                  <a:pt x="3384" y="2017"/>
                </a:lnTo>
                <a:lnTo>
                  <a:pt x="3666" y="1772"/>
                </a:lnTo>
                <a:lnTo>
                  <a:pt x="3957" y="1542"/>
                </a:lnTo>
                <a:lnTo>
                  <a:pt x="4261" y="1325"/>
                </a:lnTo>
                <a:lnTo>
                  <a:pt x="4574" y="1123"/>
                </a:lnTo>
                <a:lnTo>
                  <a:pt x="4898" y="936"/>
                </a:lnTo>
                <a:lnTo>
                  <a:pt x="5231" y="765"/>
                </a:lnTo>
                <a:lnTo>
                  <a:pt x="5572" y="609"/>
                </a:lnTo>
                <a:lnTo>
                  <a:pt x="5922" y="470"/>
                </a:lnTo>
                <a:lnTo>
                  <a:pt x="6279" y="348"/>
                </a:lnTo>
                <a:lnTo>
                  <a:pt x="6644" y="244"/>
                </a:lnTo>
                <a:lnTo>
                  <a:pt x="7016" y="158"/>
                </a:lnTo>
                <a:lnTo>
                  <a:pt x="7394" y="90"/>
                </a:lnTo>
                <a:lnTo>
                  <a:pt x="7778" y="40"/>
                </a:lnTo>
                <a:lnTo>
                  <a:pt x="8167" y="10"/>
                </a:lnTo>
                <a:lnTo>
                  <a:pt x="8561" y="0"/>
                </a:lnTo>
                <a:lnTo>
                  <a:pt x="16416" y="0"/>
                </a:lnTo>
                <a:lnTo>
                  <a:pt x="16416" y="780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6F2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D1AFF5D-F501-B441-A409-CBCE19D2E1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6845" y="2296080"/>
            <a:ext cx="3646800" cy="3928268"/>
          </a:xfrm>
          <a:prstGeom prst="roundRect">
            <a:avLst>
              <a:gd name="adj" fmla="val 5041"/>
            </a:avLst>
          </a:prstGeom>
          <a:ln w="15875">
            <a:solidFill>
              <a:srgbClr val="C7DE9B"/>
            </a:solidFill>
          </a:ln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2A1907B-2390-4C48-A7A1-633379BC46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008" r="-1334" b="55467"/>
          <a:stretch/>
        </p:blipFill>
        <p:spPr>
          <a:xfrm>
            <a:off x="7395547" y="2387289"/>
            <a:ext cx="2637573" cy="1749381"/>
          </a:xfrm>
          <a:prstGeom prst="roundRect">
            <a:avLst>
              <a:gd name="adj" fmla="val 3854"/>
            </a:avLst>
          </a:prstGeom>
          <a:effectLst/>
        </p:spPr>
      </p:pic>
    </p:spTree>
    <p:extLst>
      <p:ext uri="{BB962C8B-B14F-4D97-AF65-F5344CB8AC3E}">
        <p14:creationId xmlns:p14="http://schemas.microsoft.com/office/powerpoint/2010/main" val="44010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9EFC5E0-3104-479A-9726-0F060FBE7F67}"/>
              </a:ext>
            </a:extLst>
          </p:cNvPr>
          <p:cNvSpPr/>
          <p:nvPr/>
        </p:nvSpPr>
        <p:spPr>
          <a:xfrm>
            <a:off x="13252" y="34015"/>
            <a:ext cx="11760784" cy="985707"/>
          </a:xfrm>
          <a:prstGeom prst="rect">
            <a:avLst/>
          </a:prstGeom>
          <a:solidFill>
            <a:srgbClr val="72A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66E81FF0-B8C7-40DA-9225-331A83E3CC38}"/>
              </a:ext>
            </a:extLst>
          </p:cNvPr>
          <p:cNvSpPr/>
          <p:nvPr/>
        </p:nvSpPr>
        <p:spPr>
          <a:xfrm>
            <a:off x="10747513" y="34015"/>
            <a:ext cx="1045044" cy="98570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7844686-D0DF-44FB-96C4-AC59956E80E6}"/>
              </a:ext>
            </a:extLst>
          </p:cNvPr>
          <p:cNvSpPr txBox="1"/>
          <p:nvPr/>
        </p:nvSpPr>
        <p:spPr>
          <a:xfrm>
            <a:off x="967790" y="107463"/>
            <a:ext cx="8268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Данные из реальной клинической практики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(Real World Data/Evidence)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</a:p>
        </p:txBody>
      </p:sp>
      <p:pic>
        <p:nvPicPr>
          <p:cNvPr id="27" name="Grafik 9">
            <a:extLst>
              <a:ext uri="{FF2B5EF4-FFF2-40B4-BE49-F238E27FC236}">
                <a16:creationId xmlns:a16="http://schemas.microsoft.com/office/drawing/2014/main" id="{334BA15F-1808-411F-A3BB-5EAB3A477E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8" y="1134049"/>
            <a:ext cx="539016" cy="519111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BB4EF76-1595-445C-87B2-EBCBF29DAEDE}"/>
              </a:ext>
            </a:extLst>
          </p:cNvPr>
          <p:cNvSpPr/>
          <p:nvPr/>
        </p:nvSpPr>
        <p:spPr>
          <a:xfrm>
            <a:off x="749508" y="1066666"/>
            <a:ext cx="10658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Эффективность лечения острых респираторных инфекций фитопрепаратами — ретроспективное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когортное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исследование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53570E-88A4-46F6-BF52-8390A6A666A3}"/>
              </a:ext>
            </a:extLst>
          </p:cNvPr>
          <p:cNvSpPr txBox="1"/>
          <p:nvPr/>
        </p:nvSpPr>
        <p:spPr>
          <a:xfrm>
            <a:off x="221911" y="1779817"/>
            <a:ext cx="11185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5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=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45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5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234 364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45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пациента: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45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117 182 - получали фитопрепараты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45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117 182 – не получали фитопрепараты для лечения респираторной инфекции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457D">
                  <a:lumMod val="50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4" name="Рисунок 3" descr="Аудитория">
            <a:extLst>
              <a:ext uri="{FF2B5EF4-FFF2-40B4-BE49-F238E27FC236}">
                <a16:creationId xmlns:a16="http://schemas.microsoft.com/office/drawing/2014/main" id="{E5C5DE89-C264-44DA-9552-004396AF2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883404" y="152858"/>
            <a:ext cx="760848" cy="76084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0713E7E-CE94-417F-BC3F-B5AEF1143878}"/>
              </a:ext>
            </a:extLst>
          </p:cNvPr>
          <p:cNvSpPr/>
          <p:nvPr/>
        </p:nvSpPr>
        <p:spPr>
          <a:xfrm>
            <a:off x="0" y="6465994"/>
            <a:ext cx="112245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UnicodeMS"/>
                <a:ea typeface="+mn-ea"/>
                <a:cs typeface="+mn-cs"/>
              </a:rPr>
              <a:t>David Martin, Marcel Konrad, Charles Christian </a:t>
            </a:r>
            <a:r>
              <a:rPr kumimoji="0" lang="en-US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UnicodeMS"/>
                <a:ea typeface="+mn-ea"/>
                <a:cs typeface="+mn-cs"/>
              </a:rPr>
              <a:t>Adarkwah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UnicodeMS"/>
                <a:ea typeface="+mn-ea"/>
                <a:cs typeface="+mn-cs"/>
              </a:rPr>
              <a:t> &amp; Karel </a:t>
            </a:r>
            <a:r>
              <a:rPr kumimoji="0" lang="en-US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UnicodeMS"/>
                <a:ea typeface="+mn-ea"/>
                <a:cs typeface="+mn-cs"/>
              </a:rPr>
              <a:t>Kostev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UnicodeMS"/>
                <a:ea typeface="+mn-ea"/>
                <a:cs typeface="+mn-cs"/>
              </a:rPr>
              <a:t> (2020): Reduced antibiotic use after initial treatment of acute respiratory infections with phytopharmaceuticals- a retrospective cohort study, Postgraduate Medicine, DOI: 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UnicodeMS"/>
                <a:ea typeface="+mn-ea"/>
                <a:cs typeface="+mn-cs"/>
              </a:rPr>
              <a:t>10.1080/00325481.2020.1751497</a:t>
            </a:r>
            <a:endParaRPr kumimoji="0" lang="ru-RU" sz="1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B656BB-6BC5-465C-892E-975AABCB89B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894"/>
          <a:stretch/>
        </p:blipFill>
        <p:spPr>
          <a:xfrm>
            <a:off x="221911" y="2932823"/>
            <a:ext cx="3833253" cy="340576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7EE4946-43C7-460A-AE05-E50ED4C2A46F}"/>
              </a:ext>
            </a:extLst>
          </p:cNvPr>
          <p:cNvSpPr/>
          <p:nvPr/>
        </p:nvSpPr>
        <p:spPr>
          <a:xfrm>
            <a:off x="221912" y="4294519"/>
            <a:ext cx="3594714" cy="79272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highlight>
                <a:srgbClr val="F07800"/>
              </a:highligh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C25477C-10E5-4339-ADBE-89BAA5E261ED}"/>
              </a:ext>
            </a:extLst>
          </p:cNvPr>
          <p:cNvSpPr/>
          <p:nvPr/>
        </p:nvSpPr>
        <p:spPr>
          <a:xfrm>
            <a:off x="4127299" y="3274747"/>
            <a:ext cx="74270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Связь (оценка шансов) между приемом фитопрепаратов и назначением антибиотиков при дальнейшем течении заболевания 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1D92C6F-AEE8-4846-8EEC-3AD2B0E84B2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728" b="1728"/>
          <a:stretch/>
        </p:blipFill>
        <p:spPr>
          <a:xfrm>
            <a:off x="4033280" y="3995695"/>
            <a:ext cx="7914924" cy="403755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DD8EE3DF-0D49-40CA-827B-CC0467203762}"/>
              </a:ext>
            </a:extLst>
          </p:cNvPr>
          <p:cNvSpPr/>
          <p:nvPr/>
        </p:nvSpPr>
        <p:spPr>
          <a:xfrm>
            <a:off x="221911" y="2435042"/>
            <a:ext cx="47848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Фитопрепараты и назначения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EB0AED3-46D8-42BC-93E0-533C61D30B70}"/>
              </a:ext>
            </a:extLst>
          </p:cNvPr>
          <p:cNvSpPr/>
          <p:nvPr/>
        </p:nvSpPr>
        <p:spPr>
          <a:xfrm>
            <a:off x="6550997" y="2675241"/>
            <a:ext cx="32992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Результаты:</a:t>
            </a:r>
          </a:p>
        </p:txBody>
      </p:sp>
      <p:pic>
        <p:nvPicPr>
          <p:cNvPr id="25" name="Grafik 9">
            <a:extLst>
              <a:ext uri="{FF2B5EF4-FFF2-40B4-BE49-F238E27FC236}">
                <a16:creationId xmlns:a16="http://schemas.microsoft.com/office/drawing/2014/main" id="{55EF8AF5-4A2B-4788-BC75-1BCB5A0452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752" y="2718624"/>
            <a:ext cx="407245" cy="392206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4220DF8D-9135-4046-A09F-193603BF2C52}"/>
              </a:ext>
            </a:extLst>
          </p:cNvPr>
          <p:cNvSpPr/>
          <p:nvPr/>
        </p:nvSpPr>
        <p:spPr>
          <a:xfrm>
            <a:off x="4116333" y="5087243"/>
            <a:ext cx="75712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Прием </a:t>
            </a:r>
            <a:r>
              <a:rPr lang="ru-RU" sz="16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Синупрета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6F2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и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6F2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Синупрета</a:t>
            </a:r>
            <a:r>
              <a:rPr lang="ru-RU" sz="1600" b="1" dirty="0">
                <a:solidFill>
                  <a:srgbClr val="FF6F2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6F2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экстракт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(всего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2</a:t>
            </a:r>
            <a:r>
              <a:rPr lang="ru-RU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7 855 пациентов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) не приводил к назначению антибиотиков, т.е. обеспечивал эффективное лечение простуды и препятствовал развитию осложнений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6534633D-4493-490C-86D4-C52345595322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3816626" y="4690881"/>
            <a:ext cx="2190474" cy="407075"/>
          </a:xfrm>
          <a:prstGeom prst="straightConnector1">
            <a:avLst/>
          </a:prstGeom>
          <a:ln w="50800">
            <a:solidFill>
              <a:schemeClr val="accent4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524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9EFC5E0-3104-479A-9726-0F060FBE7F67}"/>
              </a:ext>
            </a:extLst>
          </p:cNvPr>
          <p:cNvSpPr/>
          <p:nvPr/>
        </p:nvSpPr>
        <p:spPr>
          <a:xfrm>
            <a:off x="13252" y="34015"/>
            <a:ext cx="11760784" cy="985707"/>
          </a:xfrm>
          <a:prstGeom prst="rect">
            <a:avLst/>
          </a:prstGeom>
          <a:solidFill>
            <a:srgbClr val="72A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66E81FF0-B8C7-40DA-9225-331A83E3CC38}"/>
              </a:ext>
            </a:extLst>
          </p:cNvPr>
          <p:cNvSpPr/>
          <p:nvPr/>
        </p:nvSpPr>
        <p:spPr>
          <a:xfrm>
            <a:off x="10747513" y="34015"/>
            <a:ext cx="1045044" cy="98570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7844686-D0DF-44FB-96C4-AC59956E80E6}"/>
              </a:ext>
            </a:extLst>
          </p:cNvPr>
          <p:cNvSpPr txBox="1"/>
          <p:nvPr/>
        </p:nvSpPr>
        <p:spPr>
          <a:xfrm>
            <a:off x="967790" y="107463"/>
            <a:ext cx="8268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Данные из реальной клинической практики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(Real World Data/Evidence)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</a:p>
        </p:txBody>
      </p:sp>
      <p:pic>
        <p:nvPicPr>
          <p:cNvPr id="27" name="Grafik 9">
            <a:extLst>
              <a:ext uri="{FF2B5EF4-FFF2-40B4-BE49-F238E27FC236}">
                <a16:creationId xmlns:a16="http://schemas.microsoft.com/office/drawing/2014/main" id="{334BA15F-1808-411F-A3BB-5EAB3A477E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8" y="1134049"/>
            <a:ext cx="539016" cy="519111"/>
          </a:xfrm>
          <a:prstGeom prst="rect">
            <a:avLst/>
          </a:prstGeom>
        </p:spPr>
      </p:pic>
      <p:pic>
        <p:nvPicPr>
          <p:cNvPr id="4" name="Рисунок 3" descr="Аудитория">
            <a:extLst>
              <a:ext uri="{FF2B5EF4-FFF2-40B4-BE49-F238E27FC236}">
                <a16:creationId xmlns:a16="http://schemas.microsoft.com/office/drawing/2014/main" id="{E5C5DE89-C264-44DA-9552-004396AF2B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883404" y="152858"/>
            <a:ext cx="760848" cy="76084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0713E7E-CE94-417F-BC3F-B5AEF1143878}"/>
              </a:ext>
            </a:extLst>
          </p:cNvPr>
          <p:cNvSpPr/>
          <p:nvPr/>
        </p:nvSpPr>
        <p:spPr>
          <a:xfrm>
            <a:off x="0" y="6465994"/>
            <a:ext cx="112245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UnicodeMS"/>
                <a:ea typeface="+mn-ea"/>
                <a:cs typeface="+mn-cs"/>
              </a:rPr>
              <a:t>David Martin, Marcel Konrad, Charles Christian </a:t>
            </a:r>
            <a:r>
              <a:rPr kumimoji="0" lang="en-US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UnicodeMS"/>
                <a:ea typeface="+mn-ea"/>
                <a:cs typeface="+mn-cs"/>
              </a:rPr>
              <a:t>Adarkwah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UnicodeMS"/>
                <a:ea typeface="+mn-ea"/>
                <a:cs typeface="+mn-cs"/>
              </a:rPr>
              <a:t> &amp; Karel </a:t>
            </a:r>
            <a:r>
              <a:rPr kumimoji="0" lang="en-US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UnicodeMS"/>
                <a:ea typeface="+mn-ea"/>
                <a:cs typeface="+mn-cs"/>
              </a:rPr>
              <a:t>Kostev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UnicodeMS"/>
                <a:ea typeface="+mn-ea"/>
                <a:cs typeface="+mn-cs"/>
              </a:rPr>
              <a:t> (2020): Reduced antibiotic use after initial treatment of acute respiratory infections with phytopharmaceuticals- a retrospective cohort study, Postgraduate Medicine, DOI: 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UnicodeMS"/>
                <a:ea typeface="+mn-ea"/>
                <a:cs typeface="+mn-cs"/>
              </a:rPr>
              <a:t>10.1080/00325481.2020.1751497</a:t>
            </a:r>
            <a:endParaRPr kumimoji="0" lang="ru-RU" sz="1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B656BB-6BC5-465C-892E-975AABCB89B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894"/>
          <a:stretch/>
        </p:blipFill>
        <p:spPr>
          <a:xfrm>
            <a:off x="221911" y="2932823"/>
            <a:ext cx="3833253" cy="340576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7EE4946-43C7-460A-AE05-E50ED4C2A46F}"/>
              </a:ext>
            </a:extLst>
          </p:cNvPr>
          <p:cNvSpPr/>
          <p:nvPr/>
        </p:nvSpPr>
        <p:spPr>
          <a:xfrm>
            <a:off x="221912" y="4294520"/>
            <a:ext cx="3594714" cy="84471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3A769A4-B5FF-4557-89E8-10F632D49912}"/>
              </a:ext>
            </a:extLst>
          </p:cNvPr>
          <p:cNvSpPr/>
          <p:nvPr/>
        </p:nvSpPr>
        <p:spPr>
          <a:xfrm>
            <a:off x="4356188" y="3381560"/>
            <a:ext cx="71869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Связь (оценка шансов) между приемом фитопрепаратов и периодом временной нетрудоспособности продолжительностью &gt; 7 дней у пациентов ВОП 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F918184-9AE2-4129-9E46-4328941269D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018"/>
          <a:stretch/>
        </p:blipFill>
        <p:spPr>
          <a:xfrm>
            <a:off x="4167286" y="4245908"/>
            <a:ext cx="7408899" cy="396036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DD8EE3DF-0D49-40CA-827B-CC0467203762}"/>
              </a:ext>
            </a:extLst>
          </p:cNvPr>
          <p:cNvSpPr/>
          <p:nvPr/>
        </p:nvSpPr>
        <p:spPr>
          <a:xfrm>
            <a:off x="235560" y="2493898"/>
            <a:ext cx="4876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Фитопрепараты и назначения: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EB0AED3-46D8-42BC-93E0-533C61D30B70}"/>
              </a:ext>
            </a:extLst>
          </p:cNvPr>
          <p:cNvSpPr/>
          <p:nvPr/>
        </p:nvSpPr>
        <p:spPr>
          <a:xfrm>
            <a:off x="7080011" y="2857244"/>
            <a:ext cx="32992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Результаты:</a:t>
            </a:r>
          </a:p>
        </p:txBody>
      </p:sp>
      <p:pic>
        <p:nvPicPr>
          <p:cNvPr id="25" name="Grafik 9">
            <a:extLst>
              <a:ext uri="{FF2B5EF4-FFF2-40B4-BE49-F238E27FC236}">
                <a16:creationId xmlns:a16="http://schemas.microsoft.com/office/drawing/2014/main" id="{55EF8AF5-4A2B-4788-BC75-1BCB5A0452C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826" y="2914341"/>
            <a:ext cx="407245" cy="392206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7C5E6573-6940-42C0-B07B-E357C584D713}"/>
              </a:ext>
            </a:extLst>
          </p:cNvPr>
          <p:cNvSpPr/>
          <p:nvPr/>
        </p:nvSpPr>
        <p:spPr>
          <a:xfrm>
            <a:off x="4458378" y="5357900"/>
            <a:ext cx="71178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Прием </a:t>
            </a:r>
            <a:r>
              <a:rPr lang="ru-RU" sz="16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Синупрета</a:t>
            </a:r>
            <a:r>
              <a:rPr lang="ru-RU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 </a:t>
            </a:r>
            <a:r>
              <a:rPr lang="ru-RU" sz="1600" b="1" dirty="0" err="1">
                <a:solidFill>
                  <a:srgbClr val="FF6F2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Синупрета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6F2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экстракт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(всего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2</a:t>
            </a:r>
            <a:r>
              <a:rPr lang="ru-RU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7 855 пациентов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) способствовал быстрому лечению простуды без затяжного течения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4C05C8F-200B-44B5-9FB4-A4245BA90428}"/>
              </a:ext>
            </a:extLst>
          </p:cNvPr>
          <p:cNvSpPr txBox="1"/>
          <p:nvPr/>
        </p:nvSpPr>
        <p:spPr>
          <a:xfrm>
            <a:off x="221911" y="1779817"/>
            <a:ext cx="11185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5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=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45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5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234 364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45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пациента: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45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117 182 - получали фитопрепараты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45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117 182 – не получали фитопрепараты для лечения респираторной инфекции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457D">
                  <a:lumMod val="50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C40B935B-B93D-4BA7-9E29-8DC5BDEBA02E}"/>
              </a:ext>
            </a:extLst>
          </p:cNvPr>
          <p:cNvSpPr/>
          <p:nvPr/>
        </p:nvSpPr>
        <p:spPr>
          <a:xfrm>
            <a:off x="749508" y="1066666"/>
            <a:ext cx="11024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Эффективность лечения острых респираторных инфекций фитопрепаратами — ретроспективное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когортное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исследование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9BBC087E-8F27-47F6-9270-6645B1F276EC}"/>
              </a:ext>
            </a:extLst>
          </p:cNvPr>
          <p:cNvCxnSpPr>
            <a:cxnSpLocks/>
          </p:cNvCxnSpPr>
          <p:nvPr/>
        </p:nvCxnSpPr>
        <p:spPr>
          <a:xfrm>
            <a:off x="3816626" y="4513181"/>
            <a:ext cx="2449263" cy="844719"/>
          </a:xfrm>
          <a:prstGeom prst="straightConnector1">
            <a:avLst/>
          </a:prstGeom>
          <a:ln w="50800">
            <a:solidFill>
              <a:schemeClr val="accent4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5016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3455"/>
            <a:ext cx="10515600" cy="1841180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рекомендации – Наружный отит – 2021-2022-2023 (02.09.2021) – Утверждены Минздравом РФ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утверждения (частота пересмотра): 2021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Дети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окончания действия: 2023 ID: 21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состоянию на 02.09.2021 на сайте МЗ РФ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4674" y="2701256"/>
            <a:ext cx="1051979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рекомендации – Наружные отиты – 2021-2022-2023 (01.09.2021) – Утверждены Минздравом РФ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утверждения (частота пересмотра): 2021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Возрастная категория: Взрослые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окончания действия: 2023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ID: 663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01.09.2021 на сайте МЗ РФ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660443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7532" y="1493240"/>
            <a:ext cx="10515600" cy="33582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Наружный диффузный отит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-Фурункул наружного слухового прохода (стадия инфильтрации, стадия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абсцедирования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стадия разрешения)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-Острая и хроническая экзема наружного слухового прохода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-Рожистое воспаление наружного слухового прохода (наружного уха)</a:t>
            </a:r>
          </a:p>
          <a:p>
            <a:pPr marL="0" indent="0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Перихондрит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ушной раковины</a:t>
            </a:r>
          </a:p>
          <a:p>
            <a:pPr marL="0" indent="0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Отомикоз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наружного уха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Герпес наружного уха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Злокачественный наружный отит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161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61291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кодирования заболевания или состояния (группы заболеваний или состояний) по Международной статистической классификации болезней и проблем, связанных со здоровьем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H60 -Наружный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отит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H61 - Другие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 наружного уха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H62 - Поражения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наружного уха при болезнях, классифицированных в других рубриках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H60.0 – Абсцесс наружного уха;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H60.1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Целлюлит наружного уха;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H60.2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Злокачественный наружный отит;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H60.3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Другие инфекционные наружные отиты;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H60.5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Острый наружный отит неинфекционный;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H60.8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Другие наружные отиты;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H60.9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Наружный отит неуточненный;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H61.0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Перихондрит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наружного уха;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H61.8 – Другие уточненные болезни наружного уха;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H61.9 – Болезни наружного уха неуточненные;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H62.0 – Наружный отит при бактериальных болезнях, классифицированных в других рубриках;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H62.1 – Наружный отит при вирусных болезнях, классифицированных в других рубриках;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H62.2 – Наружный отит при микозах;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H62.3 – Наружный отит при других инфекционных и паразитарных болезнях, классифицированных в других рубриках;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H62.4 – Наружный отит при других болезнях, классифицированных в других рубриках;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H62.8 – Другие поражения наружного уха при болезнях, классифицированных в других рубриках.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278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поставки диагноза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-Правосторонний острый наружный диффузный отит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-Левосторонний хронический наружный диффузный отит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-Правосторонний фурункул наружного слухового прохода, стадия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абсцедирования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-Левосторонний острый наружный диффузный средний отит 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кзема наружного слухового прохода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-Левосторонняя острая экзема наружного слухового прохода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-Правостороннее рожистое воспаление ушной раковины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Правосторонний наружный диффузный отит, тяжелое течение. Злокачественный наружный отит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Правосторонний злокачественный наружный отит. Некроз тканей наружного слухового прохода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97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D60093"/>
                </a:solidFill>
              </a:rPr>
              <a:t>Клиническая классификация тонзиллитов</a:t>
            </a:r>
            <a:r>
              <a:rPr lang="ru-RU" sz="4000" dirty="0"/>
              <a:t>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000" dirty="0" smtClean="0"/>
              <a:t>(</a:t>
            </a:r>
            <a:r>
              <a:rPr lang="ru-RU" sz="2000" dirty="0"/>
              <a:t>Солдатов И.Б., 1975 г)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u="sng" dirty="0">
                <a:solidFill>
                  <a:srgbClr val="D60093"/>
                </a:solidFill>
              </a:rPr>
              <a:t>1.Острые</a:t>
            </a:r>
          </a:p>
          <a:p>
            <a:pPr>
              <a:lnSpc>
                <a:spcPct val="80000"/>
              </a:lnSpc>
            </a:pPr>
            <a:r>
              <a:rPr lang="ru-RU" sz="2400" i="1" dirty="0">
                <a:solidFill>
                  <a:schemeClr val="accent2"/>
                </a:solidFill>
              </a:rPr>
              <a:t>Первичные: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dirty="0"/>
              <a:t>катаральная, лакунарная, фолликулярная, язвенно-пленчатая ангины</a:t>
            </a:r>
          </a:p>
          <a:p>
            <a:pPr>
              <a:lnSpc>
                <a:spcPct val="80000"/>
              </a:lnSpc>
            </a:pPr>
            <a:r>
              <a:rPr lang="ru-RU" sz="2400" i="1" dirty="0">
                <a:solidFill>
                  <a:schemeClr val="accent2"/>
                </a:solidFill>
              </a:rPr>
              <a:t>Вторичные: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dirty="0"/>
              <a:t>А) </a:t>
            </a:r>
            <a:r>
              <a:rPr lang="ru-RU" sz="1600" b="1" i="1" dirty="0">
                <a:solidFill>
                  <a:schemeClr val="accent2"/>
                </a:solidFill>
              </a:rPr>
              <a:t>при острых инфекционных заболеваниях</a:t>
            </a:r>
            <a:r>
              <a:rPr lang="ru-RU" sz="1600" b="1" dirty="0"/>
              <a:t> – дифтерии, скарлатине, туляремии, брюшном тифе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dirty="0"/>
              <a:t>Б) </a:t>
            </a:r>
            <a:r>
              <a:rPr lang="ru-RU" sz="1600" b="1" i="1" dirty="0">
                <a:solidFill>
                  <a:schemeClr val="accent2"/>
                </a:solidFill>
              </a:rPr>
              <a:t>при заболеваниях системы крови</a:t>
            </a:r>
            <a:r>
              <a:rPr lang="ru-RU" sz="1600" b="1" dirty="0"/>
              <a:t> – инфекционном мононуклеозе, </a:t>
            </a:r>
            <a:r>
              <a:rPr lang="ru-RU" sz="1600" b="1" dirty="0" err="1"/>
              <a:t>агранулоцитозе</a:t>
            </a:r>
            <a:r>
              <a:rPr lang="ru-RU" sz="1600" b="1" dirty="0"/>
              <a:t>, алиментарно-токсической </a:t>
            </a:r>
            <a:r>
              <a:rPr lang="ru-RU" sz="1600" b="1" dirty="0" err="1"/>
              <a:t>алейкии</a:t>
            </a:r>
            <a:r>
              <a:rPr lang="ru-RU" sz="1600" b="1" dirty="0"/>
              <a:t>, </a:t>
            </a:r>
            <a:r>
              <a:rPr lang="ru-RU" sz="1600" b="1" dirty="0" smtClean="0"/>
              <a:t>лейкозах</a:t>
            </a:r>
            <a:endParaRPr lang="ru-RU" sz="1600" b="1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b="1" u="sng" dirty="0">
                <a:solidFill>
                  <a:srgbClr val="D60093"/>
                </a:solidFill>
              </a:rPr>
              <a:t>2. Хронические:</a:t>
            </a:r>
          </a:p>
          <a:p>
            <a:pPr>
              <a:lnSpc>
                <a:spcPct val="80000"/>
              </a:lnSpc>
            </a:pPr>
            <a:r>
              <a:rPr lang="ru-RU" sz="3600" i="1" dirty="0">
                <a:solidFill>
                  <a:schemeClr val="accent2"/>
                </a:solidFill>
              </a:rPr>
              <a:t>Неспецифические :</a:t>
            </a:r>
            <a:r>
              <a:rPr lang="ru-RU" b="1" i="1" dirty="0">
                <a:solidFill>
                  <a:schemeClr val="accent2"/>
                </a:solidFill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b="1" i="1" dirty="0">
                <a:solidFill>
                  <a:schemeClr val="accent2"/>
                </a:solidFill>
              </a:rPr>
              <a:t>а)компенсированная форма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b="1" i="1" dirty="0">
                <a:solidFill>
                  <a:schemeClr val="accent2"/>
                </a:solidFill>
              </a:rPr>
              <a:t>б) декомпенсированная форма</a:t>
            </a:r>
          </a:p>
          <a:p>
            <a:pPr>
              <a:lnSpc>
                <a:spcPct val="80000"/>
              </a:lnSpc>
            </a:pPr>
            <a:r>
              <a:rPr lang="ru-RU" i="1" dirty="0">
                <a:solidFill>
                  <a:schemeClr val="accent2"/>
                </a:solidFill>
              </a:rPr>
              <a:t>Специфические : при инфекционных гранулемах – </a:t>
            </a:r>
            <a:r>
              <a:rPr lang="ru-RU" b="1" dirty="0"/>
              <a:t>туберкулезе, сифилисе, </a:t>
            </a:r>
            <a:r>
              <a:rPr lang="ru-RU" b="1" dirty="0" smtClean="0"/>
              <a:t>склероме</a:t>
            </a:r>
            <a:endParaRPr lang="ru-RU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36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:a16="http://schemas.microsoft.com/office/drawing/2014/main" id="{181EE816-ACC2-4861-B9C6-631C4F85E56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Слайд think-cell" r:id="rId5" imgW="499" imgH="500" progId="TCLayout.ActiveDocument.1">
                  <p:embed/>
                </p:oleObj>
              </mc:Choice>
              <mc:Fallback>
                <p:oleObj name="Слайд think-cell" r:id="rId5" imgW="499" imgH="500" progId="TCLayout.ActiveDocument.1">
                  <p:embed/>
                  <p:pic>
                    <p:nvPicPr>
                      <p:cNvPr id="6" name="Объект 5" hidden="1">
                        <a:extLst>
                          <a:ext uri="{FF2B5EF4-FFF2-40B4-BE49-F238E27FC236}">
                            <a16:creationId xmlns:a16="http://schemas.microsoft.com/office/drawing/2014/main" id="{181EE816-ACC2-4861-B9C6-631C4F85E5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9">
            <a:extLst>
              <a:ext uri="{FF2B5EF4-FFF2-40B4-BE49-F238E27FC236}">
                <a16:creationId xmlns:a16="http://schemas.microsoft.com/office/drawing/2014/main" id="{2A038E0D-115D-443E-94B1-A166CBC1955E}"/>
              </a:ext>
            </a:extLst>
          </p:cNvPr>
          <p:cNvSpPr/>
          <p:nvPr/>
        </p:nvSpPr>
        <p:spPr>
          <a:xfrm>
            <a:off x="328794" y="6352168"/>
            <a:ext cx="1102242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7990" indent="-197990">
              <a:buFont typeface="+mj-lt"/>
              <a:buAutoNum type="arabicPeriod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https://www.acerumen.com/Ingredients</a:t>
            </a:r>
            <a:endParaRPr lang="ru-RU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*в состав А-</a:t>
            </a:r>
            <a:r>
              <a:rPr lang="ru-RU" sz="700" dirty="0" err="1">
                <a:latin typeface="Arial" panose="020B0604020202020204" pitchFamily="34" charset="0"/>
                <a:cs typeface="Arial" panose="020B0604020202020204" pitchFamily="34" charset="0"/>
              </a:rPr>
              <a:t>Церумен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 Плюс добавлен растительный краситель «карамель» </a:t>
            </a:r>
            <a:r>
              <a:rPr lang="ru-RU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максимально точного дозирования при закапывании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980433-9502-47D0-A7E9-CBBB338F1B94}"/>
              </a:ext>
            </a:extLst>
          </p:cNvPr>
          <p:cNvSpPr txBox="1"/>
          <p:nvPr/>
        </p:nvSpPr>
        <p:spPr>
          <a:xfrm>
            <a:off x="328794" y="186383"/>
            <a:ext cx="10878766" cy="1089529"/>
          </a:xfrm>
          <a:prstGeom prst="rect">
            <a:avLst/>
          </a:prstGeom>
        </p:spPr>
        <p:txBody>
          <a:bodyPr vert="horz"/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054D9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В составе А-</a:t>
            </a:r>
            <a:r>
              <a:rPr lang="ru-RU" dirty="0" err="1"/>
              <a:t>Церумен</a:t>
            </a:r>
            <a:r>
              <a:rPr lang="ru-RU" dirty="0"/>
              <a:t> Плюс комбинация действующих веществ растительного происхождения</a:t>
            </a:r>
          </a:p>
        </p:txBody>
      </p:sp>
      <p:sp>
        <p:nvSpPr>
          <p:cNvPr id="16" name="Номер слайда 3">
            <a:extLst>
              <a:ext uri="{FF2B5EF4-FFF2-40B4-BE49-F238E27FC236}">
                <a16:creationId xmlns:a16="http://schemas.microsoft.com/office/drawing/2014/main" id="{F5F74739-3C26-482C-BA6E-019C160A211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600555" y="6436616"/>
            <a:ext cx="2375827" cy="316227"/>
          </a:xfrm>
          <a:prstGeom prst="rect">
            <a:avLst/>
          </a:prstGeom>
        </p:spPr>
        <p:txBody>
          <a:bodyPr anchor="ctr"/>
          <a:lstStyle/>
          <a:p>
            <a:pPr algn="r"/>
            <a:fld id="{C06640EF-6D27-4ADA-9059-D7B787922D0A}" type="slidenum">
              <a:rPr lang="ru-RU" sz="1386" b="1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30</a:t>
            </a:fld>
            <a:endParaRPr lang="ru-RU" sz="1386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val 2">
            <a:extLst>
              <a:ext uri="{FF2B5EF4-FFF2-40B4-BE49-F238E27FC236}">
                <a16:creationId xmlns:a16="http://schemas.microsoft.com/office/drawing/2014/main" id="{B466B986-797C-4ADF-8A0F-9F26A275DB3E}"/>
              </a:ext>
            </a:extLst>
          </p:cNvPr>
          <p:cNvSpPr/>
          <p:nvPr/>
        </p:nvSpPr>
        <p:spPr>
          <a:xfrm>
            <a:off x="438057" y="1344830"/>
            <a:ext cx="4270486" cy="4270486"/>
          </a:xfrm>
          <a:prstGeom prst="ellipse">
            <a:avLst/>
          </a:prstGeom>
          <a:noFill/>
          <a:ln w="57150" cmpd="sng">
            <a:solidFill>
              <a:srgbClr val="FF4E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33" name="Straight Connector 6">
            <a:extLst>
              <a:ext uri="{FF2B5EF4-FFF2-40B4-BE49-F238E27FC236}">
                <a16:creationId xmlns:a16="http://schemas.microsoft.com/office/drawing/2014/main" id="{C9E259D7-8D9B-4B82-BF9D-3AF32FC8885C}"/>
              </a:ext>
            </a:extLst>
          </p:cNvPr>
          <p:cNvCxnSpPr>
            <a:cxnSpLocks/>
            <a:endCxn id="37" idx="2"/>
          </p:cNvCxnSpPr>
          <p:nvPr/>
        </p:nvCxnSpPr>
        <p:spPr>
          <a:xfrm flipV="1">
            <a:off x="4607223" y="2277188"/>
            <a:ext cx="996520" cy="602663"/>
          </a:xfrm>
          <a:prstGeom prst="line">
            <a:avLst/>
          </a:prstGeom>
          <a:ln w="28575" cmpd="sng">
            <a:solidFill>
              <a:srgbClr val="FF4E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15">
            <a:extLst>
              <a:ext uri="{FF2B5EF4-FFF2-40B4-BE49-F238E27FC236}">
                <a16:creationId xmlns:a16="http://schemas.microsoft.com/office/drawing/2014/main" id="{14245A9B-5416-4D84-97B7-9A5FE1151580}"/>
              </a:ext>
            </a:extLst>
          </p:cNvPr>
          <p:cNvCxnSpPr>
            <a:cxnSpLocks/>
          </p:cNvCxnSpPr>
          <p:nvPr/>
        </p:nvCxnSpPr>
        <p:spPr>
          <a:xfrm>
            <a:off x="4705018" y="3698319"/>
            <a:ext cx="848349" cy="544202"/>
          </a:xfrm>
          <a:prstGeom prst="line">
            <a:avLst/>
          </a:prstGeom>
          <a:ln w="28575" cmpd="sng">
            <a:solidFill>
              <a:srgbClr val="FF4E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16">
            <a:extLst>
              <a:ext uri="{FF2B5EF4-FFF2-40B4-BE49-F238E27FC236}">
                <a16:creationId xmlns:a16="http://schemas.microsoft.com/office/drawing/2014/main" id="{BAC5B62C-C0B7-40B5-BEF2-AF47981E4500}"/>
              </a:ext>
            </a:extLst>
          </p:cNvPr>
          <p:cNvSpPr>
            <a:spLocks noChangeAspect="1"/>
          </p:cNvSpPr>
          <p:nvPr/>
        </p:nvSpPr>
        <p:spPr>
          <a:xfrm>
            <a:off x="5603743" y="1921406"/>
            <a:ext cx="719999" cy="711564"/>
          </a:xfrm>
          <a:prstGeom prst="ellipse">
            <a:avLst/>
          </a:prstGeom>
          <a:solidFill>
            <a:srgbClr val="FF4E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sp>
        <p:nvSpPr>
          <p:cNvPr id="40" name="Rectangle 19">
            <a:extLst>
              <a:ext uri="{FF2B5EF4-FFF2-40B4-BE49-F238E27FC236}">
                <a16:creationId xmlns:a16="http://schemas.microsoft.com/office/drawing/2014/main" id="{443E0811-400F-4D8E-A3B6-3ECCB46C2457}"/>
              </a:ext>
            </a:extLst>
          </p:cNvPr>
          <p:cNvSpPr/>
          <p:nvPr/>
        </p:nvSpPr>
        <p:spPr>
          <a:xfrm>
            <a:off x="6473822" y="1516702"/>
            <a:ext cx="5035828" cy="1440000"/>
          </a:xfrm>
          <a:prstGeom prst="rect">
            <a:avLst/>
          </a:prstGeom>
          <a:solidFill>
            <a:srgbClr val="DFE5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400" b="1" dirty="0">
                <a:solidFill>
                  <a:prstClr val="black"/>
                </a:solidFill>
              </a:rPr>
              <a:t>Натрия </a:t>
            </a:r>
            <a:r>
              <a:rPr lang="ru-RU" sz="1400" b="1" dirty="0" err="1">
                <a:solidFill>
                  <a:prstClr val="black"/>
                </a:solidFill>
              </a:rPr>
              <a:t>ацилсаркозинат</a:t>
            </a:r>
            <a:r>
              <a:rPr lang="ru-RU" sz="1400" b="1" dirty="0">
                <a:solidFill>
                  <a:prstClr val="black"/>
                </a:solidFill>
              </a:rPr>
              <a:t>*</a:t>
            </a:r>
          </a:p>
          <a:p>
            <a:pPr>
              <a:defRPr/>
            </a:pPr>
            <a:r>
              <a:rPr lang="ru-RU" sz="1400" dirty="0">
                <a:solidFill>
                  <a:prstClr val="black"/>
                </a:solidFill>
              </a:rPr>
              <a:t>поверхностно-активное вещество, которое снижает поверхностное натяжение между серой и кожей, облегчая растворение ушной серы. </a:t>
            </a:r>
          </a:p>
          <a:p>
            <a:pPr>
              <a:defRPr/>
            </a:pPr>
            <a:r>
              <a:rPr lang="ru-RU" sz="1400" dirty="0">
                <a:solidFill>
                  <a:prstClr val="black"/>
                </a:solidFill>
              </a:rPr>
              <a:t>Оно полностью биосовместимо с содержанием кератина в коже и поэтому бережно относится к коже</a:t>
            </a:r>
          </a:p>
        </p:txBody>
      </p:sp>
      <p:sp>
        <p:nvSpPr>
          <p:cNvPr id="43" name="Rectangle 22">
            <a:extLst>
              <a:ext uri="{FF2B5EF4-FFF2-40B4-BE49-F238E27FC236}">
                <a16:creationId xmlns:a16="http://schemas.microsoft.com/office/drawing/2014/main" id="{0A312BA1-ADE8-4DC6-9F0C-81828AC980A7}"/>
              </a:ext>
            </a:extLst>
          </p:cNvPr>
          <p:cNvSpPr>
            <a:spLocks/>
          </p:cNvSpPr>
          <p:nvPr/>
        </p:nvSpPr>
        <p:spPr>
          <a:xfrm flipH="1" flipV="1">
            <a:off x="6473822" y="1519476"/>
            <a:ext cx="35996" cy="1440000"/>
          </a:xfrm>
          <a:prstGeom prst="rect">
            <a:avLst/>
          </a:prstGeom>
          <a:solidFill>
            <a:srgbClr val="054D93"/>
          </a:solidFill>
          <a:ln>
            <a:solidFill>
              <a:srgbClr val="054D9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sp>
        <p:nvSpPr>
          <p:cNvPr id="44" name="Rectangle 23">
            <a:extLst>
              <a:ext uri="{FF2B5EF4-FFF2-40B4-BE49-F238E27FC236}">
                <a16:creationId xmlns:a16="http://schemas.microsoft.com/office/drawing/2014/main" id="{95702D3E-02B5-4470-80B1-AFBBC690A093}"/>
              </a:ext>
            </a:extLst>
          </p:cNvPr>
          <p:cNvSpPr>
            <a:spLocks/>
          </p:cNvSpPr>
          <p:nvPr/>
        </p:nvSpPr>
        <p:spPr>
          <a:xfrm flipH="1" flipV="1">
            <a:off x="11475228" y="1516700"/>
            <a:ext cx="35996" cy="1440000"/>
          </a:xfrm>
          <a:prstGeom prst="rect">
            <a:avLst/>
          </a:prstGeom>
          <a:solidFill>
            <a:srgbClr val="054D93"/>
          </a:solidFill>
          <a:ln>
            <a:solidFill>
              <a:srgbClr val="054D9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69181EB-57C4-4B1E-9D2A-74E9747D01CE}"/>
              </a:ext>
            </a:extLst>
          </p:cNvPr>
          <p:cNvSpPr txBox="1"/>
          <p:nvPr/>
        </p:nvSpPr>
        <p:spPr>
          <a:xfrm>
            <a:off x="3516779" y="5476817"/>
            <a:ext cx="9202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*Компонент растительного происхождения</a:t>
            </a:r>
          </a:p>
        </p:txBody>
      </p:sp>
      <p:sp>
        <p:nvSpPr>
          <p:cNvPr id="54" name="Oval 16">
            <a:extLst>
              <a:ext uri="{FF2B5EF4-FFF2-40B4-BE49-F238E27FC236}">
                <a16:creationId xmlns:a16="http://schemas.microsoft.com/office/drawing/2014/main" id="{3949C418-2408-48C0-B7F9-5FA117F6D84C}"/>
              </a:ext>
            </a:extLst>
          </p:cNvPr>
          <p:cNvSpPr>
            <a:spLocks noChangeAspect="1"/>
          </p:cNvSpPr>
          <p:nvPr/>
        </p:nvSpPr>
        <p:spPr>
          <a:xfrm>
            <a:off x="5578622" y="3860977"/>
            <a:ext cx="719999" cy="711564"/>
          </a:xfrm>
          <a:prstGeom prst="ellipse">
            <a:avLst/>
          </a:prstGeom>
          <a:solidFill>
            <a:srgbClr val="FF4E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67006449-31B3-476F-BC9C-D7ECE91113A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722987" y="2023575"/>
            <a:ext cx="478800" cy="504000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7A11648B-1B1B-44DC-9BF6-671FF68F44E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697824" y="3951424"/>
            <a:ext cx="481594" cy="481594"/>
          </a:xfrm>
          <a:prstGeom prst="rect">
            <a:avLst/>
          </a:prstGeom>
        </p:spPr>
      </p:pic>
      <p:sp>
        <p:nvSpPr>
          <p:cNvPr id="38" name="Rectangle 19">
            <a:extLst>
              <a:ext uri="{FF2B5EF4-FFF2-40B4-BE49-F238E27FC236}">
                <a16:creationId xmlns:a16="http://schemas.microsoft.com/office/drawing/2014/main" id="{837B0EC0-E1CE-49A0-8D9A-3FD1BDF0146D}"/>
              </a:ext>
            </a:extLst>
          </p:cNvPr>
          <p:cNvSpPr/>
          <p:nvPr/>
        </p:nvSpPr>
        <p:spPr>
          <a:xfrm>
            <a:off x="6472248" y="3631022"/>
            <a:ext cx="5035828" cy="1440000"/>
          </a:xfrm>
          <a:prstGeom prst="rect">
            <a:avLst/>
          </a:prstGeom>
          <a:solidFill>
            <a:srgbClr val="DFE5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400" b="1" dirty="0" err="1">
                <a:solidFill>
                  <a:prstClr val="black"/>
                </a:solidFill>
              </a:rPr>
              <a:t>Лаурат</a:t>
            </a:r>
            <a:r>
              <a:rPr lang="ru-RU" sz="1400" b="1" dirty="0">
                <a:solidFill>
                  <a:prstClr val="black"/>
                </a:solidFill>
              </a:rPr>
              <a:t> сахарозы*</a:t>
            </a:r>
          </a:p>
          <a:p>
            <a:pPr>
              <a:defRPr/>
            </a:pPr>
            <a:r>
              <a:rPr lang="ru-RU" sz="1400" dirty="0">
                <a:solidFill>
                  <a:prstClr val="black"/>
                </a:solidFill>
              </a:rPr>
              <a:t>смачивающий агент поверхностно-активного вещества, который помогает размягчить ушную серу и облегчает ее отделение от ушного канала. Это также </a:t>
            </a:r>
            <a:r>
              <a:rPr lang="ru-RU" sz="1400" dirty="0" err="1">
                <a:solidFill>
                  <a:prstClr val="black"/>
                </a:solidFill>
              </a:rPr>
              <a:t>биоразлагаемое</a:t>
            </a:r>
            <a:r>
              <a:rPr lang="ru-RU" sz="1400" dirty="0">
                <a:solidFill>
                  <a:prstClr val="black"/>
                </a:solidFill>
              </a:rPr>
              <a:t> пищевое поверхностно-активное вещество, которое очень мягко воздействует на кожу</a:t>
            </a:r>
          </a:p>
        </p:txBody>
      </p:sp>
      <p:sp>
        <p:nvSpPr>
          <p:cNvPr id="39" name="Rectangle 22">
            <a:extLst>
              <a:ext uri="{FF2B5EF4-FFF2-40B4-BE49-F238E27FC236}">
                <a16:creationId xmlns:a16="http://schemas.microsoft.com/office/drawing/2014/main" id="{8CDFEB90-41D2-4A3F-A0A3-2CE42BBA834F}"/>
              </a:ext>
            </a:extLst>
          </p:cNvPr>
          <p:cNvSpPr>
            <a:spLocks/>
          </p:cNvSpPr>
          <p:nvPr/>
        </p:nvSpPr>
        <p:spPr>
          <a:xfrm flipH="1" flipV="1">
            <a:off x="6472248" y="3633796"/>
            <a:ext cx="35996" cy="1440000"/>
          </a:xfrm>
          <a:prstGeom prst="rect">
            <a:avLst/>
          </a:prstGeom>
          <a:solidFill>
            <a:srgbClr val="054D93"/>
          </a:solidFill>
          <a:ln>
            <a:solidFill>
              <a:srgbClr val="054D9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sp>
        <p:nvSpPr>
          <p:cNvPr id="49" name="Rectangle 23">
            <a:extLst>
              <a:ext uri="{FF2B5EF4-FFF2-40B4-BE49-F238E27FC236}">
                <a16:creationId xmlns:a16="http://schemas.microsoft.com/office/drawing/2014/main" id="{1A52C632-267C-4A5C-B590-414D0EBC63F9}"/>
              </a:ext>
            </a:extLst>
          </p:cNvPr>
          <p:cNvSpPr>
            <a:spLocks/>
          </p:cNvSpPr>
          <p:nvPr/>
        </p:nvSpPr>
        <p:spPr>
          <a:xfrm flipH="1" flipV="1">
            <a:off x="11473654" y="3631020"/>
            <a:ext cx="35996" cy="1440000"/>
          </a:xfrm>
          <a:prstGeom prst="rect">
            <a:avLst/>
          </a:prstGeom>
          <a:solidFill>
            <a:srgbClr val="054D93"/>
          </a:solidFill>
          <a:ln>
            <a:solidFill>
              <a:srgbClr val="054D9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grpSp>
        <p:nvGrpSpPr>
          <p:cNvPr id="2" name="Группа 33">
            <a:extLst>
              <a:ext uri="{FF2B5EF4-FFF2-40B4-BE49-F238E27FC236}">
                <a16:creationId xmlns:a16="http://schemas.microsoft.com/office/drawing/2014/main" id="{7C925A6F-200C-4DC4-BA06-16B4C07C0D8F}"/>
              </a:ext>
            </a:extLst>
          </p:cNvPr>
          <p:cNvGrpSpPr>
            <a:grpSpLocks/>
          </p:cNvGrpSpPr>
          <p:nvPr/>
        </p:nvGrpSpPr>
        <p:grpSpPr bwMode="auto">
          <a:xfrm>
            <a:off x="2980035" y="4646644"/>
            <a:ext cx="1627188" cy="887413"/>
            <a:chOff x="0" y="0"/>
            <a:chExt cx="1627535" cy="886548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BC969111-9FBC-4F55-8F10-7AC93D2208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70494" y="-370494"/>
              <a:ext cx="886548" cy="1627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16">
              <a:extLst>
                <a:ext uri="{FF2B5EF4-FFF2-40B4-BE49-F238E27FC236}">
                  <a16:creationId xmlns:a16="http://schemas.microsoft.com/office/drawing/2014/main" id="{0B0A7B97-E884-4700-81B0-921F118D14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796" y="125742"/>
              <a:ext cx="1342513" cy="645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ru-RU" altLang="ru-RU" sz="18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НОВАЯ </a:t>
              </a:r>
              <a:endPara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ru-RU" altLang="ru-RU" sz="18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ФОРМУЛА</a:t>
              </a:r>
              <a:r>
                <a:rPr kumimoji="0" lang="ru-RU" altLang="ru-RU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*</a:t>
              </a:r>
              <a:endParaRPr kumimoji="0" lang="ru-RU" altLang="ru-RU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61ED3F7-28F7-47C4-8EA8-17701C3BFBA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576" y="2574710"/>
            <a:ext cx="4573394" cy="257253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D4D7AD9-0FCF-4575-A885-6F39DC091BE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234" y="1457092"/>
            <a:ext cx="3929016" cy="415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232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:a16="http://schemas.microsoft.com/office/drawing/2014/main" id="{181EE816-ACC2-4861-B9C6-631C4F85E56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9" name="Слайд think-cell" r:id="rId5" imgW="499" imgH="500" progId="TCLayout.ActiveDocument.1">
                  <p:embed/>
                </p:oleObj>
              </mc:Choice>
              <mc:Fallback>
                <p:oleObj name="Слайд think-cell" r:id="rId5" imgW="499" imgH="500" progId="TCLayout.ActiveDocument.1">
                  <p:embed/>
                  <p:pic>
                    <p:nvPicPr>
                      <p:cNvPr id="6" name="Объект 5" hidden="1">
                        <a:extLst>
                          <a:ext uri="{FF2B5EF4-FFF2-40B4-BE49-F238E27FC236}">
                            <a16:creationId xmlns:a16="http://schemas.microsoft.com/office/drawing/2014/main" id="{181EE816-ACC2-4861-B9C6-631C4F85E5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59CCF4-6A8B-49B3-8272-04D560F84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288" y="212008"/>
            <a:ext cx="10292297" cy="830232"/>
          </a:xfrm>
        </p:spPr>
        <p:txBody>
          <a:bodyPr vert="horz"/>
          <a:lstStyle/>
          <a:p>
            <a:r>
              <a:rPr lang="ru-RU" dirty="0"/>
              <a:t>Механизм действия средства А-</a:t>
            </a:r>
            <a:r>
              <a:rPr lang="ru-RU" dirty="0" err="1"/>
              <a:t>Церумен</a:t>
            </a:r>
            <a:r>
              <a:rPr lang="ru-RU" dirty="0"/>
              <a:t> Плюс</a:t>
            </a:r>
          </a:p>
        </p:txBody>
      </p:sp>
      <p:sp>
        <p:nvSpPr>
          <p:cNvPr id="7" name="Rectangle 39">
            <a:extLst>
              <a:ext uri="{FF2B5EF4-FFF2-40B4-BE49-F238E27FC236}">
                <a16:creationId xmlns:a16="http://schemas.microsoft.com/office/drawing/2014/main" id="{2A038E0D-115D-443E-94B1-A166CBC1955E}"/>
              </a:ext>
            </a:extLst>
          </p:cNvPr>
          <p:cNvSpPr/>
          <p:nvPr/>
        </p:nvSpPr>
        <p:spPr>
          <a:xfrm>
            <a:off x="328794" y="6352168"/>
            <a:ext cx="11022426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7990" indent="-197990">
              <a:buFont typeface="+mj-lt"/>
              <a:buAutoNum type="arabicPeriod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https://www.acerumen.com/preventative-actions</a:t>
            </a:r>
            <a:endParaRPr lang="ru-RU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Номер слайда 3">
            <a:extLst>
              <a:ext uri="{FF2B5EF4-FFF2-40B4-BE49-F238E27FC236}">
                <a16:creationId xmlns:a16="http://schemas.microsoft.com/office/drawing/2014/main" id="{F5F74739-3C26-482C-BA6E-019C160A211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600555" y="6436616"/>
            <a:ext cx="2375827" cy="316227"/>
          </a:xfrm>
          <a:prstGeom prst="rect">
            <a:avLst/>
          </a:prstGeom>
        </p:spPr>
        <p:txBody>
          <a:bodyPr anchor="ctr"/>
          <a:lstStyle/>
          <a:p>
            <a:pPr algn="r"/>
            <a:fld id="{C06640EF-6D27-4ADA-9059-D7B787922D0A}" type="slidenum">
              <a:rPr lang="ru-RU" sz="1386" b="1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31</a:t>
            </a:fld>
            <a:endParaRPr lang="ru-RU" sz="1386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19">
            <a:extLst>
              <a:ext uri="{FF2B5EF4-FFF2-40B4-BE49-F238E27FC236}">
                <a16:creationId xmlns:a16="http://schemas.microsoft.com/office/drawing/2014/main" id="{443E0811-400F-4D8E-A3B6-3ECCB46C2457}"/>
              </a:ext>
            </a:extLst>
          </p:cNvPr>
          <p:cNvSpPr/>
          <p:nvPr/>
        </p:nvSpPr>
        <p:spPr>
          <a:xfrm>
            <a:off x="6098310" y="1707960"/>
            <a:ext cx="3866194" cy="720000"/>
          </a:xfrm>
          <a:prstGeom prst="rect">
            <a:avLst/>
          </a:prstGeom>
          <a:solidFill>
            <a:srgbClr val="DFE5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400" b="1" dirty="0">
                <a:solidFill>
                  <a:prstClr val="black"/>
                </a:solidFill>
              </a:rPr>
              <a:t>Поверхностно-активные вещества попадают на ушную пробку</a:t>
            </a: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167938" name="Picture 2">
            <a:extLst>
              <a:ext uri="{FF2B5EF4-FFF2-40B4-BE49-F238E27FC236}">
                <a16:creationId xmlns:a16="http://schemas.microsoft.com/office/drawing/2014/main" id="{AAD2A8D0-EA36-4A2C-BC44-0D820D6BB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017" y="1735502"/>
            <a:ext cx="3631216" cy="363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19">
            <a:extLst>
              <a:ext uri="{FF2B5EF4-FFF2-40B4-BE49-F238E27FC236}">
                <a16:creationId xmlns:a16="http://schemas.microsoft.com/office/drawing/2014/main" id="{01E3B943-3DA3-44FF-BDB9-26A86BD04B81}"/>
              </a:ext>
            </a:extLst>
          </p:cNvPr>
          <p:cNvSpPr/>
          <p:nvPr/>
        </p:nvSpPr>
        <p:spPr>
          <a:xfrm>
            <a:off x="6096000" y="3151109"/>
            <a:ext cx="3866194" cy="720000"/>
          </a:xfrm>
          <a:prstGeom prst="rect">
            <a:avLst/>
          </a:prstGeom>
          <a:solidFill>
            <a:srgbClr val="DFE5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400" b="1" dirty="0">
                <a:solidFill>
                  <a:prstClr val="black"/>
                </a:solidFill>
              </a:rPr>
              <a:t>Пробка ушной серы фрагментирована (</a:t>
            </a:r>
            <a:r>
              <a:rPr lang="ru-RU" sz="1400" b="1" dirty="0" err="1">
                <a:solidFill>
                  <a:prstClr val="black"/>
                </a:solidFill>
              </a:rPr>
              <a:t>церуменолитическое</a:t>
            </a:r>
            <a:r>
              <a:rPr lang="ru-RU" sz="1400" b="1" dirty="0">
                <a:solidFill>
                  <a:prstClr val="black"/>
                </a:solidFill>
              </a:rPr>
              <a:t> действие)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49" name="Rectangle 19">
            <a:extLst>
              <a:ext uri="{FF2B5EF4-FFF2-40B4-BE49-F238E27FC236}">
                <a16:creationId xmlns:a16="http://schemas.microsoft.com/office/drawing/2014/main" id="{D0429458-06CC-41F6-9D65-964720CE4A93}"/>
              </a:ext>
            </a:extLst>
          </p:cNvPr>
          <p:cNvSpPr/>
          <p:nvPr/>
        </p:nvSpPr>
        <p:spPr>
          <a:xfrm>
            <a:off x="6096000" y="4591168"/>
            <a:ext cx="3866194" cy="720000"/>
          </a:xfrm>
          <a:prstGeom prst="rect">
            <a:avLst/>
          </a:prstGeom>
          <a:solidFill>
            <a:srgbClr val="DFE5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400" b="1" dirty="0">
                <a:solidFill>
                  <a:prstClr val="black"/>
                </a:solidFill>
              </a:rPr>
              <a:t>Ушная сера растворена</a:t>
            </a:r>
            <a:endParaRPr lang="ru-RU" sz="1400" dirty="0">
              <a:solidFill>
                <a:prstClr val="black"/>
              </a:solidFill>
            </a:endParaRPr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213E8D34-7969-43AF-BC5C-469282491FB1}"/>
              </a:ext>
            </a:extLst>
          </p:cNvPr>
          <p:cNvGrpSpPr/>
          <p:nvPr/>
        </p:nvGrpSpPr>
        <p:grpSpPr>
          <a:xfrm rot="5400000">
            <a:off x="7849097" y="2331858"/>
            <a:ext cx="360000" cy="900000"/>
            <a:chOff x="4174435" y="3689405"/>
            <a:chExt cx="524785" cy="1550496"/>
          </a:xfrm>
        </p:grpSpPr>
        <p:cxnSp>
          <p:nvCxnSpPr>
            <p:cNvPr id="52" name="Прямая соединительная линия 51">
              <a:extLst>
                <a:ext uri="{FF2B5EF4-FFF2-40B4-BE49-F238E27FC236}">
                  <a16:creationId xmlns:a16="http://schemas.microsoft.com/office/drawing/2014/main" id="{5775C814-611F-47F7-9207-3567250AB428}"/>
                </a:ext>
              </a:extLst>
            </p:cNvPr>
            <p:cNvCxnSpPr/>
            <p:nvPr/>
          </p:nvCxnSpPr>
          <p:spPr>
            <a:xfrm>
              <a:off x="4174435" y="3689405"/>
              <a:ext cx="349857" cy="779228"/>
            </a:xfrm>
            <a:prstGeom prst="line">
              <a:avLst/>
            </a:prstGeom>
            <a:ln>
              <a:solidFill>
                <a:srgbClr val="FF4E32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>
              <a:extLst>
                <a:ext uri="{FF2B5EF4-FFF2-40B4-BE49-F238E27FC236}">
                  <a16:creationId xmlns:a16="http://schemas.microsoft.com/office/drawing/2014/main" id="{689F6F0C-661A-4AC2-9413-920BE3A68D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74435" y="4460673"/>
              <a:ext cx="349857" cy="779228"/>
            </a:xfrm>
            <a:prstGeom prst="line">
              <a:avLst/>
            </a:prstGeom>
            <a:ln>
              <a:solidFill>
                <a:srgbClr val="FF4E32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>
              <a:extLst>
                <a:ext uri="{FF2B5EF4-FFF2-40B4-BE49-F238E27FC236}">
                  <a16:creationId xmlns:a16="http://schemas.microsoft.com/office/drawing/2014/main" id="{41C67E03-8244-4866-9A55-BEA958BA26C5}"/>
                </a:ext>
              </a:extLst>
            </p:cNvPr>
            <p:cNvCxnSpPr/>
            <p:nvPr/>
          </p:nvCxnSpPr>
          <p:spPr>
            <a:xfrm>
              <a:off x="4349363" y="3689405"/>
              <a:ext cx="349857" cy="779228"/>
            </a:xfrm>
            <a:prstGeom prst="line">
              <a:avLst/>
            </a:prstGeom>
            <a:ln>
              <a:solidFill>
                <a:srgbClr val="FF4E32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>
              <a:extLst>
                <a:ext uri="{FF2B5EF4-FFF2-40B4-BE49-F238E27FC236}">
                  <a16:creationId xmlns:a16="http://schemas.microsoft.com/office/drawing/2014/main" id="{6D07CD23-CE74-4C95-BA96-976F69E19F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49363" y="4460673"/>
              <a:ext cx="349857" cy="779228"/>
            </a:xfrm>
            <a:prstGeom prst="line">
              <a:avLst/>
            </a:prstGeom>
            <a:ln>
              <a:solidFill>
                <a:srgbClr val="FF4E32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B5225CC9-1E2B-4DCE-B4F6-8165DFA153EC}"/>
              </a:ext>
            </a:extLst>
          </p:cNvPr>
          <p:cNvGrpSpPr/>
          <p:nvPr/>
        </p:nvGrpSpPr>
        <p:grpSpPr>
          <a:xfrm rot="5400000">
            <a:off x="7849097" y="3790360"/>
            <a:ext cx="360000" cy="900000"/>
            <a:chOff x="4174435" y="3689405"/>
            <a:chExt cx="524785" cy="1550496"/>
          </a:xfrm>
        </p:grpSpPr>
        <p:cxnSp>
          <p:nvCxnSpPr>
            <p:cNvPr id="58" name="Прямая соединительная линия 57">
              <a:extLst>
                <a:ext uri="{FF2B5EF4-FFF2-40B4-BE49-F238E27FC236}">
                  <a16:creationId xmlns:a16="http://schemas.microsoft.com/office/drawing/2014/main" id="{86E0E12D-C328-4347-8044-401A69C52F30}"/>
                </a:ext>
              </a:extLst>
            </p:cNvPr>
            <p:cNvCxnSpPr/>
            <p:nvPr/>
          </p:nvCxnSpPr>
          <p:spPr>
            <a:xfrm>
              <a:off x="4174435" y="3689405"/>
              <a:ext cx="349857" cy="779228"/>
            </a:xfrm>
            <a:prstGeom prst="line">
              <a:avLst/>
            </a:prstGeom>
            <a:ln>
              <a:solidFill>
                <a:srgbClr val="FF4E32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>
              <a:extLst>
                <a:ext uri="{FF2B5EF4-FFF2-40B4-BE49-F238E27FC236}">
                  <a16:creationId xmlns:a16="http://schemas.microsoft.com/office/drawing/2014/main" id="{ADC0AABD-D30A-44F7-8B07-F99341562E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74435" y="4460673"/>
              <a:ext cx="349857" cy="779228"/>
            </a:xfrm>
            <a:prstGeom prst="line">
              <a:avLst/>
            </a:prstGeom>
            <a:ln>
              <a:solidFill>
                <a:srgbClr val="FF4E32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>
              <a:extLst>
                <a:ext uri="{FF2B5EF4-FFF2-40B4-BE49-F238E27FC236}">
                  <a16:creationId xmlns:a16="http://schemas.microsoft.com/office/drawing/2014/main" id="{BC3B1D93-7CF2-45A9-B765-C2B2E171F739}"/>
                </a:ext>
              </a:extLst>
            </p:cNvPr>
            <p:cNvCxnSpPr/>
            <p:nvPr/>
          </p:nvCxnSpPr>
          <p:spPr>
            <a:xfrm>
              <a:off x="4349363" y="3689405"/>
              <a:ext cx="349857" cy="779228"/>
            </a:xfrm>
            <a:prstGeom prst="line">
              <a:avLst/>
            </a:prstGeom>
            <a:ln>
              <a:solidFill>
                <a:srgbClr val="FF4E32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>
              <a:extLst>
                <a:ext uri="{FF2B5EF4-FFF2-40B4-BE49-F238E27FC236}">
                  <a16:creationId xmlns:a16="http://schemas.microsoft.com/office/drawing/2014/main" id="{FBCE0178-3555-484D-BCC5-E640692FCF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49363" y="4460673"/>
              <a:ext cx="349857" cy="779228"/>
            </a:xfrm>
            <a:prstGeom prst="line">
              <a:avLst/>
            </a:prstGeom>
            <a:ln>
              <a:solidFill>
                <a:srgbClr val="FF4E32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E309072-C194-4D01-9EF0-8FAABF2B597D}"/>
              </a:ext>
            </a:extLst>
          </p:cNvPr>
          <p:cNvSpPr txBox="1"/>
          <p:nvPr/>
        </p:nvSpPr>
        <p:spPr>
          <a:xfrm>
            <a:off x="328794" y="5511788"/>
            <a:ext cx="818466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/>
              <a:t>Состав средства: </a:t>
            </a:r>
          </a:p>
          <a:p>
            <a:r>
              <a:rPr lang="ru-RU" sz="1100" dirty="0"/>
              <a:t>Действующие вещества</a:t>
            </a:r>
          </a:p>
          <a:p>
            <a:r>
              <a:rPr lang="ru-RU" sz="1100" dirty="0"/>
              <a:t>Поверхностно-активные вещества 20 г: натрия </a:t>
            </a:r>
            <a:r>
              <a:rPr lang="ru-RU" sz="1100" dirty="0" err="1"/>
              <a:t>ацилсаркозинат</a:t>
            </a:r>
            <a:r>
              <a:rPr lang="ru-RU" sz="1100" dirty="0"/>
              <a:t> – 15 %, </a:t>
            </a:r>
            <a:r>
              <a:rPr lang="ru-RU" sz="1100" dirty="0" err="1"/>
              <a:t>лаурат</a:t>
            </a:r>
            <a:r>
              <a:rPr lang="ru-RU" sz="1100" dirty="0"/>
              <a:t> сахарозы – 5 % </a:t>
            </a:r>
          </a:p>
          <a:p>
            <a:r>
              <a:rPr lang="ru-RU" sz="1100" dirty="0"/>
              <a:t>Вспомогательные вещества – 80%.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359638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:a16="http://schemas.microsoft.com/office/drawing/2014/main" id="{181EE816-ACC2-4861-B9C6-631C4F85E56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" name="Слайд think-cell" r:id="rId35" imgW="499" imgH="500" progId="TCLayout.ActiveDocument.1">
                  <p:embed/>
                </p:oleObj>
              </mc:Choice>
              <mc:Fallback>
                <p:oleObj name="Слайд think-cell" r:id="rId35" imgW="499" imgH="500" progId="TCLayout.ActiveDocument.1">
                  <p:embed/>
                  <p:pic>
                    <p:nvPicPr>
                      <p:cNvPr id="6" name="Объект 5" hidden="1">
                        <a:extLst>
                          <a:ext uri="{FF2B5EF4-FFF2-40B4-BE49-F238E27FC236}">
                            <a16:creationId xmlns:a16="http://schemas.microsoft.com/office/drawing/2014/main" id="{181EE816-ACC2-4861-B9C6-631C4F85E5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Номер слайда 3">
            <a:extLst>
              <a:ext uri="{FF2B5EF4-FFF2-40B4-BE49-F238E27FC236}">
                <a16:creationId xmlns:a16="http://schemas.microsoft.com/office/drawing/2014/main" id="{F5F74739-3C26-482C-BA6E-019C160A211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582998" y="6349161"/>
            <a:ext cx="2375827" cy="316227"/>
          </a:xfrm>
          <a:prstGeom prst="rect">
            <a:avLst/>
          </a:prstGeom>
        </p:spPr>
        <p:txBody>
          <a:bodyPr anchor="ctr"/>
          <a:lstStyle/>
          <a:p>
            <a:pPr algn="r"/>
            <a:fld id="{C06640EF-6D27-4ADA-9059-D7B787922D0A}" type="slidenum">
              <a:rPr lang="ru-RU" sz="1386" b="1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32</a:t>
            </a:fld>
            <a:endParaRPr lang="ru-RU" sz="1386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roup 4">
            <a:extLst>
              <a:ext uri="{FF2B5EF4-FFF2-40B4-BE49-F238E27FC236}">
                <a16:creationId xmlns:a16="http://schemas.microsoft.com/office/drawing/2014/main" id="{ACDD2D12-2678-4F58-ABEF-77155DA229FE}"/>
              </a:ext>
            </a:extLst>
          </p:cNvPr>
          <p:cNvGrpSpPr/>
          <p:nvPr/>
        </p:nvGrpSpPr>
        <p:grpSpPr>
          <a:xfrm>
            <a:off x="7100352" y="889798"/>
            <a:ext cx="4778760" cy="5432279"/>
            <a:chOff x="1" y="2370217"/>
            <a:chExt cx="12303307" cy="1871999"/>
          </a:xfrm>
          <a:solidFill>
            <a:srgbClr val="FFC9C5"/>
          </a:solidFill>
        </p:grpSpPr>
        <p:sp>
          <p:nvSpPr>
            <p:cNvPr id="42" name="Rectangle 5">
              <a:extLst>
                <a:ext uri="{FF2B5EF4-FFF2-40B4-BE49-F238E27FC236}">
                  <a16:creationId xmlns:a16="http://schemas.microsoft.com/office/drawing/2014/main" id="{A22ED853-C935-4171-B443-CC8B55EE1CFB}"/>
                </a:ext>
              </a:extLst>
            </p:cNvPr>
            <p:cNvSpPr/>
            <p:nvPr/>
          </p:nvSpPr>
          <p:spPr>
            <a:xfrm>
              <a:off x="1" y="2370217"/>
              <a:ext cx="12192000" cy="18719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" name="Block Arc 28">
              <a:extLst>
                <a:ext uri="{FF2B5EF4-FFF2-40B4-BE49-F238E27FC236}">
                  <a16:creationId xmlns:a16="http://schemas.microsoft.com/office/drawing/2014/main" id="{5E44435E-4BBB-4C7E-90A9-7583B592136B}"/>
                </a:ext>
              </a:extLst>
            </p:cNvPr>
            <p:cNvSpPr/>
            <p:nvPr/>
          </p:nvSpPr>
          <p:spPr>
            <a:xfrm rot="16200000" flipH="1">
              <a:off x="640836" y="2374914"/>
              <a:ext cx="105128" cy="551730"/>
            </a:xfrm>
            <a:custGeom>
              <a:avLst/>
              <a:gdLst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57233 w 559416"/>
                <a:gd name="connsiteY7" fmla="*/ 252029 h 288032"/>
                <a:gd name="connsiteX8" fmla="*/ 0 w 559416"/>
                <a:gd name="connsiteY8" fmla="*/ 252029 h 288032"/>
                <a:gd name="connsiteX9" fmla="*/ 162302 w 559416"/>
                <a:gd name="connsiteY9" fmla="*/ 32421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62302 w 559416"/>
                <a:gd name="connsiteY9" fmla="*/ 32421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88869 w 559416"/>
                <a:gd name="connsiteY6" fmla="*/ 153435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92764 w 559416"/>
                <a:gd name="connsiteY7" fmla="*/ 252031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92764 w 559416"/>
                <a:gd name="connsiteY7" fmla="*/ 252031 h 288032"/>
                <a:gd name="connsiteX8" fmla="*/ 0 w 559416"/>
                <a:gd name="connsiteY8" fmla="*/ 252029 h 288032"/>
                <a:gd name="connsiteX9" fmla="*/ 270484 w 559416"/>
                <a:gd name="connsiteY9" fmla="*/ 2288 h 288032"/>
                <a:gd name="connsiteX10" fmla="*/ 276008 w 559416"/>
                <a:gd name="connsiteY10" fmla="*/ 0 h 288032"/>
                <a:gd name="connsiteX11" fmla="*/ 519878 w 559416"/>
                <a:gd name="connsiteY11" fmla="*/ 0 h 288032"/>
                <a:gd name="connsiteX12" fmla="*/ 559416 w 559416"/>
                <a:gd name="connsiteY12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92764 w 559416"/>
                <a:gd name="connsiteY7" fmla="*/ 252031 h 288032"/>
                <a:gd name="connsiteX8" fmla="*/ 0 w 559416"/>
                <a:gd name="connsiteY8" fmla="*/ 252029 h 288032"/>
                <a:gd name="connsiteX9" fmla="*/ 270484 w 559416"/>
                <a:gd name="connsiteY9" fmla="*/ 2288 h 288032"/>
                <a:gd name="connsiteX10" fmla="*/ 276008 w 559416"/>
                <a:gd name="connsiteY10" fmla="*/ 0 h 288032"/>
                <a:gd name="connsiteX11" fmla="*/ 519878 w 559416"/>
                <a:gd name="connsiteY11" fmla="*/ 0 h 288032"/>
                <a:gd name="connsiteX12" fmla="*/ 559416 w 559416"/>
                <a:gd name="connsiteY12" fmla="*/ 39538 h 288032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171903 w 559416"/>
                <a:gd name="connsiteY6" fmla="*/ 167008 h 291425"/>
                <a:gd name="connsiteX7" fmla="*/ 92764 w 559416"/>
                <a:gd name="connsiteY7" fmla="*/ 255424 h 291425"/>
                <a:gd name="connsiteX8" fmla="*/ 0 w 559416"/>
                <a:gd name="connsiteY8" fmla="*/ 255422 h 291425"/>
                <a:gd name="connsiteX9" fmla="*/ 270484 w 559416"/>
                <a:gd name="connsiteY9" fmla="*/ 5681 h 291425"/>
                <a:gd name="connsiteX10" fmla="*/ 313330 w 559416"/>
                <a:gd name="connsiteY10" fmla="*/ 0 h 291425"/>
                <a:gd name="connsiteX11" fmla="*/ 519878 w 559416"/>
                <a:gd name="connsiteY11" fmla="*/ 3393 h 291425"/>
                <a:gd name="connsiteX12" fmla="*/ 559416 w 559416"/>
                <a:gd name="connsiteY12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171903 w 559416"/>
                <a:gd name="connsiteY6" fmla="*/ 167008 h 291425"/>
                <a:gd name="connsiteX7" fmla="*/ 92764 w 559416"/>
                <a:gd name="connsiteY7" fmla="*/ 255424 h 291425"/>
                <a:gd name="connsiteX8" fmla="*/ 0 w 559416"/>
                <a:gd name="connsiteY8" fmla="*/ 255422 h 291425"/>
                <a:gd name="connsiteX9" fmla="*/ 270484 w 559416"/>
                <a:gd name="connsiteY9" fmla="*/ 5681 h 291425"/>
                <a:gd name="connsiteX10" fmla="*/ 313330 w 559416"/>
                <a:gd name="connsiteY10" fmla="*/ 0 h 291425"/>
                <a:gd name="connsiteX11" fmla="*/ 519878 w 559416"/>
                <a:gd name="connsiteY11" fmla="*/ 3393 h 291425"/>
                <a:gd name="connsiteX12" fmla="*/ 559416 w 559416"/>
                <a:gd name="connsiteY12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92764 w 559416"/>
                <a:gd name="connsiteY6" fmla="*/ 255424 h 291425"/>
                <a:gd name="connsiteX7" fmla="*/ 0 w 559416"/>
                <a:gd name="connsiteY7" fmla="*/ 255422 h 291425"/>
                <a:gd name="connsiteX8" fmla="*/ 270484 w 559416"/>
                <a:gd name="connsiteY8" fmla="*/ 5681 h 291425"/>
                <a:gd name="connsiteX9" fmla="*/ 313330 w 559416"/>
                <a:gd name="connsiteY9" fmla="*/ 0 h 291425"/>
                <a:gd name="connsiteX10" fmla="*/ 519878 w 559416"/>
                <a:gd name="connsiteY10" fmla="*/ 3393 h 291425"/>
                <a:gd name="connsiteX11" fmla="*/ 559416 w 559416"/>
                <a:gd name="connsiteY11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92764 w 559416"/>
                <a:gd name="connsiteY6" fmla="*/ 255424 h 291425"/>
                <a:gd name="connsiteX7" fmla="*/ 0 w 559416"/>
                <a:gd name="connsiteY7" fmla="*/ 255422 h 291425"/>
                <a:gd name="connsiteX8" fmla="*/ 270484 w 559416"/>
                <a:gd name="connsiteY8" fmla="*/ 5681 h 291425"/>
                <a:gd name="connsiteX9" fmla="*/ 313330 w 559416"/>
                <a:gd name="connsiteY9" fmla="*/ 0 h 291425"/>
                <a:gd name="connsiteX10" fmla="*/ 519878 w 559416"/>
                <a:gd name="connsiteY10" fmla="*/ 3393 h 291425"/>
                <a:gd name="connsiteX11" fmla="*/ 559416 w 559416"/>
                <a:gd name="connsiteY11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92764 w 559416"/>
                <a:gd name="connsiteY6" fmla="*/ 255424 h 291425"/>
                <a:gd name="connsiteX7" fmla="*/ 0 w 559416"/>
                <a:gd name="connsiteY7" fmla="*/ 255422 h 291425"/>
                <a:gd name="connsiteX8" fmla="*/ 270484 w 559416"/>
                <a:gd name="connsiteY8" fmla="*/ 5681 h 291425"/>
                <a:gd name="connsiteX9" fmla="*/ 313330 w 559416"/>
                <a:gd name="connsiteY9" fmla="*/ 0 h 291425"/>
                <a:gd name="connsiteX10" fmla="*/ 519878 w 559416"/>
                <a:gd name="connsiteY10" fmla="*/ 3393 h 291425"/>
                <a:gd name="connsiteX11" fmla="*/ 559416 w 559416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5 w 542451"/>
                <a:gd name="connsiteY5" fmla="*/ 137802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5 w 542451"/>
                <a:gd name="connsiteY5" fmla="*/ 137802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5 w 542451"/>
                <a:gd name="connsiteY5" fmla="*/ 137802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4 w 542451"/>
                <a:gd name="connsiteY5" fmla="*/ 164947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610313 w 610313"/>
                <a:gd name="connsiteY0" fmla="*/ 42931 h 291425"/>
                <a:gd name="connsiteX1" fmla="*/ 610313 w 610313"/>
                <a:gd name="connsiteY1" fmla="*/ 251887 h 291425"/>
                <a:gd name="connsiteX2" fmla="*/ 570775 w 610313"/>
                <a:gd name="connsiteY2" fmla="*/ 291425 h 291425"/>
                <a:gd name="connsiteX3" fmla="*/ 326905 w 610313"/>
                <a:gd name="connsiteY3" fmla="*/ 291425 h 291425"/>
                <a:gd name="connsiteX4" fmla="*/ 287367 w 610313"/>
                <a:gd name="connsiteY4" fmla="*/ 251887 h 291425"/>
                <a:gd name="connsiteX5" fmla="*/ 287366 w 610313"/>
                <a:gd name="connsiteY5" fmla="*/ 164947 h 291425"/>
                <a:gd name="connsiteX6" fmla="*/ 143661 w 610313"/>
                <a:gd name="connsiteY6" fmla="*/ 255424 h 291425"/>
                <a:gd name="connsiteX7" fmla="*/ 0 w 610313"/>
                <a:gd name="connsiteY7" fmla="*/ 238458 h 291425"/>
                <a:gd name="connsiteX8" fmla="*/ 321381 w 610313"/>
                <a:gd name="connsiteY8" fmla="*/ 5681 h 291425"/>
                <a:gd name="connsiteX9" fmla="*/ 364227 w 610313"/>
                <a:gd name="connsiteY9" fmla="*/ 0 h 291425"/>
                <a:gd name="connsiteX10" fmla="*/ 570775 w 610313"/>
                <a:gd name="connsiteY10" fmla="*/ 3393 h 291425"/>
                <a:gd name="connsiteX11" fmla="*/ 610313 w 610313"/>
                <a:gd name="connsiteY11" fmla="*/ 42931 h 291425"/>
                <a:gd name="connsiteX0" fmla="*/ 610313 w 610313"/>
                <a:gd name="connsiteY0" fmla="*/ 42931 h 291425"/>
                <a:gd name="connsiteX1" fmla="*/ 610313 w 610313"/>
                <a:gd name="connsiteY1" fmla="*/ 251887 h 291425"/>
                <a:gd name="connsiteX2" fmla="*/ 570775 w 610313"/>
                <a:gd name="connsiteY2" fmla="*/ 291425 h 291425"/>
                <a:gd name="connsiteX3" fmla="*/ 326905 w 610313"/>
                <a:gd name="connsiteY3" fmla="*/ 291425 h 291425"/>
                <a:gd name="connsiteX4" fmla="*/ 287367 w 610313"/>
                <a:gd name="connsiteY4" fmla="*/ 251887 h 291425"/>
                <a:gd name="connsiteX5" fmla="*/ 287366 w 610313"/>
                <a:gd name="connsiteY5" fmla="*/ 164947 h 291425"/>
                <a:gd name="connsiteX6" fmla="*/ 106338 w 610313"/>
                <a:gd name="connsiteY6" fmla="*/ 252031 h 291425"/>
                <a:gd name="connsiteX7" fmla="*/ 0 w 610313"/>
                <a:gd name="connsiteY7" fmla="*/ 238458 h 291425"/>
                <a:gd name="connsiteX8" fmla="*/ 321381 w 610313"/>
                <a:gd name="connsiteY8" fmla="*/ 5681 h 291425"/>
                <a:gd name="connsiteX9" fmla="*/ 364227 w 610313"/>
                <a:gd name="connsiteY9" fmla="*/ 0 h 291425"/>
                <a:gd name="connsiteX10" fmla="*/ 570775 w 610313"/>
                <a:gd name="connsiteY10" fmla="*/ 3393 h 291425"/>
                <a:gd name="connsiteX11" fmla="*/ 610313 w 610313"/>
                <a:gd name="connsiteY11" fmla="*/ 42931 h 291425"/>
                <a:gd name="connsiteX0" fmla="*/ 610313 w 610313"/>
                <a:gd name="connsiteY0" fmla="*/ 42931 h 291425"/>
                <a:gd name="connsiteX1" fmla="*/ 610313 w 610313"/>
                <a:gd name="connsiteY1" fmla="*/ 251887 h 291425"/>
                <a:gd name="connsiteX2" fmla="*/ 570775 w 610313"/>
                <a:gd name="connsiteY2" fmla="*/ 291425 h 291425"/>
                <a:gd name="connsiteX3" fmla="*/ 326905 w 610313"/>
                <a:gd name="connsiteY3" fmla="*/ 291425 h 291425"/>
                <a:gd name="connsiteX4" fmla="*/ 287367 w 610313"/>
                <a:gd name="connsiteY4" fmla="*/ 251887 h 291425"/>
                <a:gd name="connsiteX5" fmla="*/ 287366 w 610313"/>
                <a:gd name="connsiteY5" fmla="*/ 164947 h 291425"/>
                <a:gd name="connsiteX6" fmla="*/ 136875 w 610313"/>
                <a:gd name="connsiteY6" fmla="*/ 241852 h 291425"/>
                <a:gd name="connsiteX7" fmla="*/ 0 w 610313"/>
                <a:gd name="connsiteY7" fmla="*/ 238458 h 291425"/>
                <a:gd name="connsiteX8" fmla="*/ 321381 w 610313"/>
                <a:gd name="connsiteY8" fmla="*/ 5681 h 291425"/>
                <a:gd name="connsiteX9" fmla="*/ 364227 w 610313"/>
                <a:gd name="connsiteY9" fmla="*/ 0 h 291425"/>
                <a:gd name="connsiteX10" fmla="*/ 570775 w 610313"/>
                <a:gd name="connsiteY10" fmla="*/ 3393 h 291425"/>
                <a:gd name="connsiteX11" fmla="*/ 610313 w 61031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102945 w 576383"/>
                <a:gd name="connsiteY6" fmla="*/ 241852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126696 w 620492"/>
                <a:gd name="connsiteY6" fmla="*/ 238459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99552 w 620492"/>
                <a:gd name="connsiteY6" fmla="*/ 235066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109731 w 620492"/>
                <a:gd name="connsiteY6" fmla="*/ 238459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03527 w 603527"/>
                <a:gd name="connsiteY0" fmla="*/ 42931 h 291425"/>
                <a:gd name="connsiteX1" fmla="*/ 603527 w 603527"/>
                <a:gd name="connsiteY1" fmla="*/ 251887 h 291425"/>
                <a:gd name="connsiteX2" fmla="*/ 563989 w 603527"/>
                <a:gd name="connsiteY2" fmla="*/ 291425 h 291425"/>
                <a:gd name="connsiteX3" fmla="*/ 320119 w 603527"/>
                <a:gd name="connsiteY3" fmla="*/ 291425 h 291425"/>
                <a:gd name="connsiteX4" fmla="*/ 280581 w 603527"/>
                <a:gd name="connsiteY4" fmla="*/ 251887 h 291425"/>
                <a:gd name="connsiteX5" fmla="*/ 280580 w 603527"/>
                <a:gd name="connsiteY5" fmla="*/ 164947 h 291425"/>
                <a:gd name="connsiteX6" fmla="*/ 92766 w 603527"/>
                <a:gd name="connsiteY6" fmla="*/ 238459 h 291425"/>
                <a:gd name="connsiteX7" fmla="*/ 0 w 603527"/>
                <a:gd name="connsiteY7" fmla="*/ 167205 h 291425"/>
                <a:gd name="connsiteX8" fmla="*/ 314595 w 603527"/>
                <a:gd name="connsiteY8" fmla="*/ 5681 h 291425"/>
                <a:gd name="connsiteX9" fmla="*/ 357441 w 603527"/>
                <a:gd name="connsiteY9" fmla="*/ 0 h 291425"/>
                <a:gd name="connsiteX10" fmla="*/ 563989 w 603527"/>
                <a:gd name="connsiteY10" fmla="*/ 3393 h 291425"/>
                <a:gd name="connsiteX11" fmla="*/ 603527 w 603527"/>
                <a:gd name="connsiteY11" fmla="*/ 42931 h 291425"/>
                <a:gd name="connsiteX0" fmla="*/ 603527 w 603527"/>
                <a:gd name="connsiteY0" fmla="*/ 42931 h 291425"/>
                <a:gd name="connsiteX1" fmla="*/ 603527 w 603527"/>
                <a:gd name="connsiteY1" fmla="*/ 251887 h 291425"/>
                <a:gd name="connsiteX2" fmla="*/ 563989 w 603527"/>
                <a:gd name="connsiteY2" fmla="*/ 291425 h 291425"/>
                <a:gd name="connsiteX3" fmla="*/ 320119 w 603527"/>
                <a:gd name="connsiteY3" fmla="*/ 291425 h 291425"/>
                <a:gd name="connsiteX4" fmla="*/ 280581 w 603527"/>
                <a:gd name="connsiteY4" fmla="*/ 251887 h 291425"/>
                <a:gd name="connsiteX5" fmla="*/ 280580 w 603527"/>
                <a:gd name="connsiteY5" fmla="*/ 164947 h 291425"/>
                <a:gd name="connsiteX6" fmla="*/ 92766 w 603527"/>
                <a:gd name="connsiteY6" fmla="*/ 238459 h 291425"/>
                <a:gd name="connsiteX7" fmla="*/ 0 w 603527"/>
                <a:gd name="connsiteY7" fmla="*/ 167205 h 291425"/>
                <a:gd name="connsiteX8" fmla="*/ 314595 w 603527"/>
                <a:gd name="connsiteY8" fmla="*/ 5681 h 291425"/>
                <a:gd name="connsiteX9" fmla="*/ 357441 w 603527"/>
                <a:gd name="connsiteY9" fmla="*/ 0 h 291425"/>
                <a:gd name="connsiteX10" fmla="*/ 563989 w 603527"/>
                <a:gd name="connsiteY10" fmla="*/ 3393 h 291425"/>
                <a:gd name="connsiteX11" fmla="*/ 603527 w 603527"/>
                <a:gd name="connsiteY11" fmla="*/ 42931 h 29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3527" h="291425">
                  <a:moveTo>
                    <a:pt x="603527" y="42931"/>
                  </a:moveTo>
                  <a:lnTo>
                    <a:pt x="603527" y="251887"/>
                  </a:lnTo>
                  <a:cubicBezTo>
                    <a:pt x="603527" y="273723"/>
                    <a:pt x="585825" y="291425"/>
                    <a:pt x="563989" y="291425"/>
                  </a:cubicBezTo>
                  <a:lnTo>
                    <a:pt x="320119" y="291425"/>
                  </a:lnTo>
                  <a:cubicBezTo>
                    <a:pt x="298283" y="291425"/>
                    <a:pt x="280581" y="273723"/>
                    <a:pt x="280581" y="251887"/>
                  </a:cubicBezTo>
                  <a:cubicBezTo>
                    <a:pt x="280581" y="222907"/>
                    <a:pt x="280580" y="193927"/>
                    <a:pt x="280580" y="164947"/>
                  </a:cubicBezTo>
                  <a:cubicBezTo>
                    <a:pt x="202342" y="172323"/>
                    <a:pt x="162713" y="174749"/>
                    <a:pt x="92766" y="238459"/>
                  </a:cubicBezTo>
                  <a:lnTo>
                    <a:pt x="0" y="167205"/>
                  </a:lnTo>
                  <a:cubicBezTo>
                    <a:pt x="66941" y="33973"/>
                    <a:pt x="217699" y="13756"/>
                    <a:pt x="314595" y="5681"/>
                  </a:cubicBezTo>
                  <a:cubicBezTo>
                    <a:pt x="316213" y="3537"/>
                    <a:pt x="355471" y="0"/>
                    <a:pt x="357441" y="0"/>
                  </a:cubicBezTo>
                  <a:lnTo>
                    <a:pt x="563989" y="3393"/>
                  </a:lnTo>
                  <a:cubicBezTo>
                    <a:pt x="585825" y="3393"/>
                    <a:pt x="603527" y="21095"/>
                    <a:pt x="603527" y="42931"/>
                  </a:cubicBezTo>
                  <a:close/>
                </a:path>
              </a:pathLst>
            </a:custGeom>
            <a:grpFill/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굴림" panose="020B0600000101010101" pitchFamily="34" charset="-127"/>
                <a:cs typeface="+mn-cs"/>
              </a:endParaRPr>
            </a:p>
          </p:txBody>
        </p:sp>
        <p:sp>
          <p:nvSpPr>
            <p:cNvPr id="44" name="Block Arc 28">
              <a:extLst>
                <a:ext uri="{FF2B5EF4-FFF2-40B4-BE49-F238E27FC236}">
                  <a16:creationId xmlns:a16="http://schemas.microsoft.com/office/drawing/2014/main" id="{488D1798-F039-48D9-BBED-D0238B62DA13}"/>
                </a:ext>
              </a:extLst>
            </p:cNvPr>
            <p:cNvSpPr/>
            <p:nvPr/>
          </p:nvSpPr>
          <p:spPr>
            <a:xfrm rot="16200000" flipH="1">
              <a:off x="1415332" y="2375592"/>
              <a:ext cx="105129" cy="551717"/>
            </a:xfrm>
            <a:custGeom>
              <a:avLst/>
              <a:gdLst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57233 w 559416"/>
                <a:gd name="connsiteY7" fmla="*/ 252029 h 288032"/>
                <a:gd name="connsiteX8" fmla="*/ 0 w 559416"/>
                <a:gd name="connsiteY8" fmla="*/ 252029 h 288032"/>
                <a:gd name="connsiteX9" fmla="*/ 162302 w 559416"/>
                <a:gd name="connsiteY9" fmla="*/ 32421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62302 w 559416"/>
                <a:gd name="connsiteY9" fmla="*/ 32421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88869 w 559416"/>
                <a:gd name="connsiteY6" fmla="*/ 153435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92764 w 559416"/>
                <a:gd name="connsiteY7" fmla="*/ 252031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92764 w 559416"/>
                <a:gd name="connsiteY7" fmla="*/ 252031 h 288032"/>
                <a:gd name="connsiteX8" fmla="*/ 0 w 559416"/>
                <a:gd name="connsiteY8" fmla="*/ 252029 h 288032"/>
                <a:gd name="connsiteX9" fmla="*/ 270484 w 559416"/>
                <a:gd name="connsiteY9" fmla="*/ 2288 h 288032"/>
                <a:gd name="connsiteX10" fmla="*/ 276008 w 559416"/>
                <a:gd name="connsiteY10" fmla="*/ 0 h 288032"/>
                <a:gd name="connsiteX11" fmla="*/ 519878 w 559416"/>
                <a:gd name="connsiteY11" fmla="*/ 0 h 288032"/>
                <a:gd name="connsiteX12" fmla="*/ 559416 w 559416"/>
                <a:gd name="connsiteY12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92764 w 559416"/>
                <a:gd name="connsiteY7" fmla="*/ 252031 h 288032"/>
                <a:gd name="connsiteX8" fmla="*/ 0 w 559416"/>
                <a:gd name="connsiteY8" fmla="*/ 252029 h 288032"/>
                <a:gd name="connsiteX9" fmla="*/ 270484 w 559416"/>
                <a:gd name="connsiteY9" fmla="*/ 2288 h 288032"/>
                <a:gd name="connsiteX10" fmla="*/ 276008 w 559416"/>
                <a:gd name="connsiteY10" fmla="*/ 0 h 288032"/>
                <a:gd name="connsiteX11" fmla="*/ 519878 w 559416"/>
                <a:gd name="connsiteY11" fmla="*/ 0 h 288032"/>
                <a:gd name="connsiteX12" fmla="*/ 559416 w 559416"/>
                <a:gd name="connsiteY12" fmla="*/ 39538 h 288032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171903 w 559416"/>
                <a:gd name="connsiteY6" fmla="*/ 167008 h 291425"/>
                <a:gd name="connsiteX7" fmla="*/ 92764 w 559416"/>
                <a:gd name="connsiteY7" fmla="*/ 255424 h 291425"/>
                <a:gd name="connsiteX8" fmla="*/ 0 w 559416"/>
                <a:gd name="connsiteY8" fmla="*/ 255422 h 291425"/>
                <a:gd name="connsiteX9" fmla="*/ 270484 w 559416"/>
                <a:gd name="connsiteY9" fmla="*/ 5681 h 291425"/>
                <a:gd name="connsiteX10" fmla="*/ 313330 w 559416"/>
                <a:gd name="connsiteY10" fmla="*/ 0 h 291425"/>
                <a:gd name="connsiteX11" fmla="*/ 519878 w 559416"/>
                <a:gd name="connsiteY11" fmla="*/ 3393 h 291425"/>
                <a:gd name="connsiteX12" fmla="*/ 559416 w 559416"/>
                <a:gd name="connsiteY12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171903 w 559416"/>
                <a:gd name="connsiteY6" fmla="*/ 167008 h 291425"/>
                <a:gd name="connsiteX7" fmla="*/ 92764 w 559416"/>
                <a:gd name="connsiteY7" fmla="*/ 255424 h 291425"/>
                <a:gd name="connsiteX8" fmla="*/ 0 w 559416"/>
                <a:gd name="connsiteY8" fmla="*/ 255422 h 291425"/>
                <a:gd name="connsiteX9" fmla="*/ 270484 w 559416"/>
                <a:gd name="connsiteY9" fmla="*/ 5681 h 291425"/>
                <a:gd name="connsiteX10" fmla="*/ 313330 w 559416"/>
                <a:gd name="connsiteY10" fmla="*/ 0 h 291425"/>
                <a:gd name="connsiteX11" fmla="*/ 519878 w 559416"/>
                <a:gd name="connsiteY11" fmla="*/ 3393 h 291425"/>
                <a:gd name="connsiteX12" fmla="*/ 559416 w 559416"/>
                <a:gd name="connsiteY12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92764 w 559416"/>
                <a:gd name="connsiteY6" fmla="*/ 255424 h 291425"/>
                <a:gd name="connsiteX7" fmla="*/ 0 w 559416"/>
                <a:gd name="connsiteY7" fmla="*/ 255422 h 291425"/>
                <a:gd name="connsiteX8" fmla="*/ 270484 w 559416"/>
                <a:gd name="connsiteY8" fmla="*/ 5681 h 291425"/>
                <a:gd name="connsiteX9" fmla="*/ 313330 w 559416"/>
                <a:gd name="connsiteY9" fmla="*/ 0 h 291425"/>
                <a:gd name="connsiteX10" fmla="*/ 519878 w 559416"/>
                <a:gd name="connsiteY10" fmla="*/ 3393 h 291425"/>
                <a:gd name="connsiteX11" fmla="*/ 559416 w 559416"/>
                <a:gd name="connsiteY11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92764 w 559416"/>
                <a:gd name="connsiteY6" fmla="*/ 255424 h 291425"/>
                <a:gd name="connsiteX7" fmla="*/ 0 w 559416"/>
                <a:gd name="connsiteY7" fmla="*/ 255422 h 291425"/>
                <a:gd name="connsiteX8" fmla="*/ 270484 w 559416"/>
                <a:gd name="connsiteY8" fmla="*/ 5681 h 291425"/>
                <a:gd name="connsiteX9" fmla="*/ 313330 w 559416"/>
                <a:gd name="connsiteY9" fmla="*/ 0 h 291425"/>
                <a:gd name="connsiteX10" fmla="*/ 519878 w 559416"/>
                <a:gd name="connsiteY10" fmla="*/ 3393 h 291425"/>
                <a:gd name="connsiteX11" fmla="*/ 559416 w 559416"/>
                <a:gd name="connsiteY11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92764 w 559416"/>
                <a:gd name="connsiteY6" fmla="*/ 255424 h 291425"/>
                <a:gd name="connsiteX7" fmla="*/ 0 w 559416"/>
                <a:gd name="connsiteY7" fmla="*/ 255422 h 291425"/>
                <a:gd name="connsiteX8" fmla="*/ 270484 w 559416"/>
                <a:gd name="connsiteY8" fmla="*/ 5681 h 291425"/>
                <a:gd name="connsiteX9" fmla="*/ 313330 w 559416"/>
                <a:gd name="connsiteY9" fmla="*/ 0 h 291425"/>
                <a:gd name="connsiteX10" fmla="*/ 519878 w 559416"/>
                <a:gd name="connsiteY10" fmla="*/ 3393 h 291425"/>
                <a:gd name="connsiteX11" fmla="*/ 559416 w 559416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5 w 542451"/>
                <a:gd name="connsiteY5" fmla="*/ 137802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5 w 542451"/>
                <a:gd name="connsiteY5" fmla="*/ 137802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5 w 542451"/>
                <a:gd name="connsiteY5" fmla="*/ 137802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4 w 542451"/>
                <a:gd name="connsiteY5" fmla="*/ 164947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610313 w 610313"/>
                <a:gd name="connsiteY0" fmla="*/ 42931 h 291425"/>
                <a:gd name="connsiteX1" fmla="*/ 610313 w 610313"/>
                <a:gd name="connsiteY1" fmla="*/ 251887 h 291425"/>
                <a:gd name="connsiteX2" fmla="*/ 570775 w 610313"/>
                <a:gd name="connsiteY2" fmla="*/ 291425 h 291425"/>
                <a:gd name="connsiteX3" fmla="*/ 326905 w 610313"/>
                <a:gd name="connsiteY3" fmla="*/ 291425 h 291425"/>
                <a:gd name="connsiteX4" fmla="*/ 287367 w 610313"/>
                <a:gd name="connsiteY4" fmla="*/ 251887 h 291425"/>
                <a:gd name="connsiteX5" fmla="*/ 287366 w 610313"/>
                <a:gd name="connsiteY5" fmla="*/ 164947 h 291425"/>
                <a:gd name="connsiteX6" fmla="*/ 143661 w 610313"/>
                <a:gd name="connsiteY6" fmla="*/ 255424 h 291425"/>
                <a:gd name="connsiteX7" fmla="*/ 0 w 610313"/>
                <a:gd name="connsiteY7" fmla="*/ 238458 h 291425"/>
                <a:gd name="connsiteX8" fmla="*/ 321381 w 610313"/>
                <a:gd name="connsiteY8" fmla="*/ 5681 h 291425"/>
                <a:gd name="connsiteX9" fmla="*/ 364227 w 610313"/>
                <a:gd name="connsiteY9" fmla="*/ 0 h 291425"/>
                <a:gd name="connsiteX10" fmla="*/ 570775 w 610313"/>
                <a:gd name="connsiteY10" fmla="*/ 3393 h 291425"/>
                <a:gd name="connsiteX11" fmla="*/ 610313 w 610313"/>
                <a:gd name="connsiteY11" fmla="*/ 42931 h 291425"/>
                <a:gd name="connsiteX0" fmla="*/ 610313 w 610313"/>
                <a:gd name="connsiteY0" fmla="*/ 42931 h 291425"/>
                <a:gd name="connsiteX1" fmla="*/ 610313 w 610313"/>
                <a:gd name="connsiteY1" fmla="*/ 251887 h 291425"/>
                <a:gd name="connsiteX2" fmla="*/ 570775 w 610313"/>
                <a:gd name="connsiteY2" fmla="*/ 291425 h 291425"/>
                <a:gd name="connsiteX3" fmla="*/ 326905 w 610313"/>
                <a:gd name="connsiteY3" fmla="*/ 291425 h 291425"/>
                <a:gd name="connsiteX4" fmla="*/ 287367 w 610313"/>
                <a:gd name="connsiteY4" fmla="*/ 251887 h 291425"/>
                <a:gd name="connsiteX5" fmla="*/ 287366 w 610313"/>
                <a:gd name="connsiteY5" fmla="*/ 164947 h 291425"/>
                <a:gd name="connsiteX6" fmla="*/ 106338 w 610313"/>
                <a:gd name="connsiteY6" fmla="*/ 252031 h 291425"/>
                <a:gd name="connsiteX7" fmla="*/ 0 w 610313"/>
                <a:gd name="connsiteY7" fmla="*/ 238458 h 291425"/>
                <a:gd name="connsiteX8" fmla="*/ 321381 w 610313"/>
                <a:gd name="connsiteY8" fmla="*/ 5681 h 291425"/>
                <a:gd name="connsiteX9" fmla="*/ 364227 w 610313"/>
                <a:gd name="connsiteY9" fmla="*/ 0 h 291425"/>
                <a:gd name="connsiteX10" fmla="*/ 570775 w 610313"/>
                <a:gd name="connsiteY10" fmla="*/ 3393 h 291425"/>
                <a:gd name="connsiteX11" fmla="*/ 610313 w 610313"/>
                <a:gd name="connsiteY11" fmla="*/ 42931 h 291425"/>
                <a:gd name="connsiteX0" fmla="*/ 610313 w 610313"/>
                <a:gd name="connsiteY0" fmla="*/ 42931 h 291425"/>
                <a:gd name="connsiteX1" fmla="*/ 610313 w 610313"/>
                <a:gd name="connsiteY1" fmla="*/ 251887 h 291425"/>
                <a:gd name="connsiteX2" fmla="*/ 570775 w 610313"/>
                <a:gd name="connsiteY2" fmla="*/ 291425 h 291425"/>
                <a:gd name="connsiteX3" fmla="*/ 326905 w 610313"/>
                <a:gd name="connsiteY3" fmla="*/ 291425 h 291425"/>
                <a:gd name="connsiteX4" fmla="*/ 287367 w 610313"/>
                <a:gd name="connsiteY4" fmla="*/ 251887 h 291425"/>
                <a:gd name="connsiteX5" fmla="*/ 287366 w 610313"/>
                <a:gd name="connsiteY5" fmla="*/ 164947 h 291425"/>
                <a:gd name="connsiteX6" fmla="*/ 136875 w 610313"/>
                <a:gd name="connsiteY6" fmla="*/ 241852 h 291425"/>
                <a:gd name="connsiteX7" fmla="*/ 0 w 610313"/>
                <a:gd name="connsiteY7" fmla="*/ 238458 h 291425"/>
                <a:gd name="connsiteX8" fmla="*/ 321381 w 610313"/>
                <a:gd name="connsiteY8" fmla="*/ 5681 h 291425"/>
                <a:gd name="connsiteX9" fmla="*/ 364227 w 610313"/>
                <a:gd name="connsiteY9" fmla="*/ 0 h 291425"/>
                <a:gd name="connsiteX10" fmla="*/ 570775 w 610313"/>
                <a:gd name="connsiteY10" fmla="*/ 3393 h 291425"/>
                <a:gd name="connsiteX11" fmla="*/ 610313 w 61031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102945 w 576383"/>
                <a:gd name="connsiteY6" fmla="*/ 241852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126696 w 620492"/>
                <a:gd name="connsiteY6" fmla="*/ 238459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99552 w 620492"/>
                <a:gd name="connsiteY6" fmla="*/ 235066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109731 w 620492"/>
                <a:gd name="connsiteY6" fmla="*/ 238459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03527 w 603527"/>
                <a:gd name="connsiteY0" fmla="*/ 42931 h 291425"/>
                <a:gd name="connsiteX1" fmla="*/ 603527 w 603527"/>
                <a:gd name="connsiteY1" fmla="*/ 251887 h 291425"/>
                <a:gd name="connsiteX2" fmla="*/ 563989 w 603527"/>
                <a:gd name="connsiteY2" fmla="*/ 291425 h 291425"/>
                <a:gd name="connsiteX3" fmla="*/ 320119 w 603527"/>
                <a:gd name="connsiteY3" fmla="*/ 291425 h 291425"/>
                <a:gd name="connsiteX4" fmla="*/ 280581 w 603527"/>
                <a:gd name="connsiteY4" fmla="*/ 251887 h 291425"/>
                <a:gd name="connsiteX5" fmla="*/ 280580 w 603527"/>
                <a:gd name="connsiteY5" fmla="*/ 164947 h 291425"/>
                <a:gd name="connsiteX6" fmla="*/ 92766 w 603527"/>
                <a:gd name="connsiteY6" fmla="*/ 238459 h 291425"/>
                <a:gd name="connsiteX7" fmla="*/ 0 w 603527"/>
                <a:gd name="connsiteY7" fmla="*/ 167205 h 291425"/>
                <a:gd name="connsiteX8" fmla="*/ 314595 w 603527"/>
                <a:gd name="connsiteY8" fmla="*/ 5681 h 291425"/>
                <a:gd name="connsiteX9" fmla="*/ 357441 w 603527"/>
                <a:gd name="connsiteY9" fmla="*/ 0 h 291425"/>
                <a:gd name="connsiteX10" fmla="*/ 563989 w 603527"/>
                <a:gd name="connsiteY10" fmla="*/ 3393 h 291425"/>
                <a:gd name="connsiteX11" fmla="*/ 603527 w 603527"/>
                <a:gd name="connsiteY11" fmla="*/ 42931 h 291425"/>
                <a:gd name="connsiteX0" fmla="*/ 603527 w 603527"/>
                <a:gd name="connsiteY0" fmla="*/ 42931 h 291425"/>
                <a:gd name="connsiteX1" fmla="*/ 603527 w 603527"/>
                <a:gd name="connsiteY1" fmla="*/ 251887 h 291425"/>
                <a:gd name="connsiteX2" fmla="*/ 563989 w 603527"/>
                <a:gd name="connsiteY2" fmla="*/ 291425 h 291425"/>
                <a:gd name="connsiteX3" fmla="*/ 320119 w 603527"/>
                <a:gd name="connsiteY3" fmla="*/ 291425 h 291425"/>
                <a:gd name="connsiteX4" fmla="*/ 280581 w 603527"/>
                <a:gd name="connsiteY4" fmla="*/ 251887 h 291425"/>
                <a:gd name="connsiteX5" fmla="*/ 280580 w 603527"/>
                <a:gd name="connsiteY5" fmla="*/ 164947 h 291425"/>
                <a:gd name="connsiteX6" fmla="*/ 92766 w 603527"/>
                <a:gd name="connsiteY6" fmla="*/ 238459 h 291425"/>
                <a:gd name="connsiteX7" fmla="*/ 0 w 603527"/>
                <a:gd name="connsiteY7" fmla="*/ 167205 h 291425"/>
                <a:gd name="connsiteX8" fmla="*/ 314595 w 603527"/>
                <a:gd name="connsiteY8" fmla="*/ 5681 h 291425"/>
                <a:gd name="connsiteX9" fmla="*/ 357441 w 603527"/>
                <a:gd name="connsiteY9" fmla="*/ 0 h 291425"/>
                <a:gd name="connsiteX10" fmla="*/ 563989 w 603527"/>
                <a:gd name="connsiteY10" fmla="*/ 3393 h 291425"/>
                <a:gd name="connsiteX11" fmla="*/ 603527 w 603527"/>
                <a:gd name="connsiteY11" fmla="*/ 42931 h 29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3527" h="291425">
                  <a:moveTo>
                    <a:pt x="603527" y="42931"/>
                  </a:moveTo>
                  <a:lnTo>
                    <a:pt x="603527" y="251887"/>
                  </a:lnTo>
                  <a:cubicBezTo>
                    <a:pt x="603527" y="273723"/>
                    <a:pt x="585825" y="291425"/>
                    <a:pt x="563989" y="291425"/>
                  </a:cubicBezTo>
                  <a:lnTo>
                    <a:pt x="320119" y="291425"/>
                  </a:lnTo>
                  <a:cubicBezTo>
                    <a:pt x="298283" y="291425"/>
                    <a:pt x="280581" y="273723"/>
                    <a:pt x="280581" y="251887"/>
                  </a:cubicBezTo>
                  <a:cubicBezTo>
                    <a:pt x="280581" y="222907"/>
                    <a:pt x="280580" y="193927"/>
                    <a:pt x="280580" y="164947"/>
                  </a:cubicBezTo>
                  <a:cubicBezTo>
                    <a:pt x="202342" y="172323"/>
                    <a:pt x="162713" y="174749"/>
                    <a:pt x="92766" y="238459"/>
                  </a:cubicBezTo>
                  <a:lnTo>
                    <a:pt x="0" y="167205"/>
                  </a:lnTo>
                  <a:cubicBezTo>
                    <a:pt x="66941" y="33973"/>
                    <a:pt x="217699" y="13756"/>
                    <a:pt x="314595" y="5681"/>
                  </a:cubicBezTo>
                  <a:cubicBezTo>
                    <a:pt x="316213" y="3537"/>
                    <a:pt x="355471" y="0"/>
                    <a:pt x="357441" y="0"/>
                  </a:cubicBezTo>
                  <a:lnTo>
                    <a:pt x="563989" y="3393"/>
                  </a:lnTo>
                  <a:cubicBezTo>
                    <a:pt x="585825" y="3393"/>
                    <a:pt x="603527" y="21095"/>
                    <a:pt x="603527" y="42931"/>
                  </a:cubicBezTo>
                  <a:close/>
                </a:path>
              </a:pathLst>
            </a:custGeom>
            <a:grpFill/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굴림" panose="020B0600000101010101" pitchFamily="34" charset="-127"/>
                <a:cs typeface="+mn-cs"/>
              </a:endParaRPr>
            </a:p>
          </p:txBody>
        </p:sp>
        <p:grpSp>
          <p:nvGrpSpPr>
            <p:cNvPr id="45" name="그룹 8">
              <a:extLst>
                <a:ext uri="{FF2B5EF4-FFF2-40B4-BE49-F238E27FC236}">
                  <a16:creationId xmlns:a16="http://schemas.microsoft.com/office/drawing/2014/main" id="{15BD60D2-1137-4B57-9466-598187697E19}"/>
                </a:ext>
              </a:extLst>
            </p:cNvPr>
            <p:cNvGrpSpPr/>
            <p:nvPr/>
          </p:nvGrpSpPr>
          <p:grpSpPr>
            <a:xfrm>
              <a:off x="1192036" y="2716745"/>
              <a:ext cx="11111272" cy="1305476"/>
              <a:chOff x="1962283" y="5248685"/>
              <a:chExt cx="8905302" cy="1305476"/>
            </a:xfrm>
            <a:grpFill/>
          </p:grpSpPr>
          <p:sp>
            <p:nvSpPr>
              <p:cNvPr id="46" name="Freeform 20">
                <a:extLst>
                  <a:ext uri="{FF2B5EF4-FFF2-40B4-BE49-F238E27FC236}">
                    <a16:creationId xmlns:a16="http://schemas.microsoft.com/office/drawing/2014/main" id="{B078B8A8-8521-4BCC-BA1D-BFE4BABC27CC}"/>
                  </a:ext>
                </a:extLst>
              </p:cNvPr>
              <p:cNvSpPr/>
              <p:nvPr/>
            </p:nvSpPr>
            <p:spPr>
              <a:xfrm>
                <a:off x="3672347" y="5248685"/>
                <a:ext cx="7195238" cy="527539"/>
              </a:xfrm>
              <a:custGeom>
                <a:avLst/>
                <a:gdLst>
                  <a:gd name="connsiteX0" fmla="*/ 0 w 1847850"/>
                  <a:gd name="connsiteY0" fmla="*/ 9525 h 857250"/>
                  <a:gd name="connsiteX1" fmla="*/ 1847850 w 1847850"/>
                  <a:gd name="connsiteY1" fmla="*/ 0 h 857250"/>
                  <a:gd name="connsiteX2" fmla="*/ 1847850 w 1847850"/>
                  <a:gd name="connsiteY2" fmla="*/ 857250 h 857250"/>
                  <a:gd name="connsiteX0" fmla="*/ 0 w 1847850"/>
                  <a:gd name="connsiteY0" fmla="*/ 0 h 847725"/>
                  <a:gd name="connsiteX1" fmla="*/ 1847850 w 1847850"/>
                  <a:gd name="connsiteY1" fmla="*/ 19050 h 847725"/>
                  <a:gd name="connsiteX2" fmla="*/ 1847850 w 1847850"/>
                  <a:gd name="connsiteY2" fmla="*/ 847725 h 847725"/>
                  <a:gd name="connsiteX0" fmla="*/ 0 w 1847850"/>
                  <a:gd name="connsiteY0" fmla="*/ 9525 h 857250"/>
                  <a:gd name="connsiteX1" fmla="*/ 1847850 w 1847850"/>
                  <a:gd name="connsiteY1" fmla="*/ 0 h 857250"/>
                  <a:gd name="connsiteX2" fmla="*/ 1847850 w 1847850"/>
                  <a:gd name="connsiteY2" fmla="*/ 857250 h 857250"/>
                  <a:gd name="connsiteX0" fmla="*/ 0 w 1847850"/>
                  <a:gd name="connsiteY0" fmla="*/ 0 h 847725"/>
                  <a:gd name="connsiteX1" fmla="*/ 1847850 w 1847850"/>
                  <a:gd name="connsiteY1" fmla="*/ 9525 h 847725"/>
                  <a:gd name="connsiteX2" fmla="*/ 1847850 w 1847850"/>
                  <a:gd name="connsiteY2" fmla="*/ 847725 h 847725"/>
                  <a:gd name="connsiteX0" fmla="*/ 0 w 1865022"/>
                  <a:gd name="connsiteY0" fmla="*/ 9525 h 857250"/>
                  <a:gd name="connsiteX1" fmla="*/ 1865022 w 1865022"/>
                  <a:gd name="connsiteY1" fmla="*/ 0 h 857250"/>
                  <a:gd name="connsiteX2" fmla="*/ 1847850 w 1865022"/>
                  <a:gd name="connsiteY2" fmla="*/ 857250 h 857250"/>
                  <a:gd name="connsiteX0" fmla="*/ 0 w 1856436"/>
                  <a:gd name="connsiteY0" fmla="*/ 0 h 847725"/>
                  <a:gd name="connsiteX1" fmla="*/ 1856436 w 1856436"/>
                  <a:gd name="connsiteY1" fmla="*/ 19050 h 847725"/>
                  <a:gd name="connsiteX2" fmla="*/ 1847850 w 1856436"/>
                  <a:gd name="connsiteY2" fmla="*/ 847725 h 847725"/>
                  <a:gd name="connsiteX0" fmla="*/ 0 w 1847850"/>
                  <a:gd name="connsiteY0" fmla="*/ 0 h 847725"/>
                  <a:gd name="connsiteX1" fmla="*/ 1847850 w 1847850"/>
                  <a:gd name="connsiteY1" fmla="*/ 28575 h 847725"/>
                  <a:gd name="connsiteX2" fmla="*/ 1847850 w 1847850"/>
                  <a:gd name="connsiteY2" fmla="*/ 847725 h 847725"/>
                  <a:gd name="connsiteX0" fmla="*/ 0 w 1847850"/>
                  <a:gd name="connsiteY0" fmla="*/ 0 h 847725"/>
                  <a:gd name="connsiteX1" fmla="*/ 1847850 w 1847850"/>
                  <a:gd name="connsiteY1" fmla="*/ 28575 h 847725"/>
                  <a:gd name="connsiteX2" fmla="*/ 1813507 w 1847850"/>
                  <a:gd name="connsiteY2" fmla="*/ 847725 h 847725"/>
                  <a:gd name="connsiteX0" fmla="*/ 0 w 1822093"/>
                  <a:gd name="connsiteY0" fmla="*/ 0 h 847725"/>
                  <a:gd name="connsiteX1" fmla="*/ 1822093 w 1822093"/>
                  <a:gd name="connsiteY1" fmla="*/ 28575 h 847725"/>
                  <a:gd name="connsiteX2" fmla="*/ 1813507 w 1822093"/>
                  <a:gd name="connsiteY2" fmla="*/ 847725 h 847725"/>
                  <a:gd name="connsiteX0" fmla="*/ 0 w 1796336"/>
                  <a:gd name="connsiteY0" fmla="*/ 0 h 828675"/>
                  <a:gd name="connsiteX1" fmla="*/ 1796336 w 1796336"/>
                  <a:gd name="connsiteY1" fmla="*/ 9525 h 828675"/>
                  <a:gd name="connsiteX2" fmla="*/ 1787750 w 1796336"/>
                  <a:gd name="connsiteY2" fmla="*/ 828675 h 828675"/>
                  <a:gd name="connsiteX0" fmla="*/ 0 w 1787750"/>
                  <a:gd name="connsiteY0" fmla="*/ 0 h 828675"/>
                  <a:gd name="connsiteX1" fmla="*/ 1787750 w 1787750"/>
                  <a:gd name="connsiteY1" fmla="*/ 0 h 828675"/>
                  <a:gd name="connsiteX2" fmla="*/ 1787750 w 1787750"/>
                  <a:gd name="connsiteY2" fmla="*/ 82867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87750" h="828675">
                    <a:moveTo>
                      <a:pt x="0" y="0"/>
                    </a:moveTo>
                    <a:lnTo>
                      <a:pt x="1787750" y="0"/>
                    </a:lnTo>
                    <a:lnTo>
                      <a:pt x="1787750" y="828675"/>
                    </a:lnTo>
                  </a:path>
                </a:pathLst>
              </a:custGeom>
              <a:grpFill/>
              <a:ln w="25400">
                <a:solidFill>
                  <a:srgbClr val="00479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굴림" panose="020B0600000101010101" pitchFamily="34" charset="-127"/>
                  <a:cs typeface="+mn-cs"/>
                </a:endParaRPr>
              </a:p>
            </p:txBody>
          </p:sp>
          <p:sp>
            <p:nvSpPr>
              <p:cNvPr id="47" name="Freeform 22">
                <a:extLst>
                  <a:ext uri="{FF2B5EF4-FFF2-40B4-BE49-F238E27FC236}">
                    <a16:creationId xmlns:a16="http://schemas.microsoft.com/office/drawing/2014/main" id="{A3F35470-21D8-4462-92D1-929F3E1F163D}"/>
                  </a:ext>
                </a:extLst>
              </p:cNvPr>
              <p:cNvSpPr/>
              <p:nvPr/>
            </p:nvSpPr>
            <p:spPr>
              <a:xfrm rot="10800000">
                <a:off x="1962283" y="6026622"/>
                <a:ext cx="7638883" cy="527539"/>
              </a:xfrm>
              <a:custGeom>
                <a:avLst/>
                <a:gdLst>
                  <a:gd name="connsiteX0" fmla="*/ 0 w 1847850"/>
                  <a:gd name="connsiteY0" fmla="*/ 9525 h 857250"/>
                  <a:gd name="connsiteX1" fmla="*/ 1847850 w 1847850"/>
                  <a:gd name="connsiteY1" fmla="*/ 0 h 857250"/>
                  <a:gd name="connsiteX2" fmla="*/ 1847850 w 1847850"/>
                  <a:gd name="connsiteY2" fmla="*/ 857250 h 857250"/>
                  <a:gd name="connsiteX0" fmla="*/ 0 w 1847850"/>
                  <a:gd name="connsiteY0" fmla="*/ 0 h 847725"/>
                  <a:gd name="connsiteX1" fmla="*/ 1847850 w 1847850"/>
                  <a:gd name="connsiteY1" fmla="*/ 19050 h 847725"/>
                  <a:gd name="connsiteX2" fmla="*/ 1847850 w 1847850"/>
                  <a:gd name="connsiteY2" fmla="*/ 847725 h 847725"/>
                  <a:gd name="connsiteX0" fmla="*/ 0 w 1847850"/>
                  <a:gd name="connsiteY0" fmla="*/ 9525 h 857250"/>
                  <a:gd name="connsiteX1" fmla="*/ 1847850 w 1847850"/>
                  <a:gd name="connsiteY1" fmla="*/ 0 h 857250"/>
                  <a:gd name="connsiteX2" fmla="*/ 1847850 w 1847850"/>
                  <a:gd name="connsiteY2" fmla="*/ 857250 h 857250"/>
                  <a:gd name="connsiteX0" fmla="*/ 0 w 1847850"/>
                  <a:gd name="connsiteY0" fmla="*/ 0 h 847725"/>
                  <a:gd name="connsiteX1" fmla="*/ 1847850 w 1847850"/>
                  <a:gd name="connsiteY1" fmla="*/ 9525 h 847725"/>
                  <a:gd name="connsiteX2" fmla="*/ 1847850 w 1847850"/>
                  <a:gd name="connsiteY2" fmla="*/ 847725 h 847725"/>
                  <a:gd name="connsiteX0" fmla="*/ 0 w 1865022"/>
                  <a:gd name="connsiteY0" fmla="*/ 9525 h 857250"/>
                  <a:gd name="connsiteX1" fmla="*/ 1865022 w 1865022"/>
                  <a:gd name="connsiteY1" fmla="*/ 0 h 857250"/>
                  <a:gd name="connsiteX2" fmla="*/ 1847850 w 1865022"/>
                  <a:gd name="connsiteY2" fmla="*/ 857250 h 857250"/>
                  <a:gd name="connsiteX0" fmla="*/ 0 w 1856436"/>
                  <a:gd name="connsiteY0" fmla="*/ 0 h 847725"/>
                  <a:gd name="connsiteX1" fmla="*/ 1856436 w 1856436"/>
                  <a:gd name="connsiteY1" fmla="*/ 19050 h 847725"/>
                  <a:gd name="connsiteX2" fmla="*/ 1847850 w 1856436"/>
                  <a:gd name="connsiteY2" fmla="*/ 847725 h 847725"/>
                  <a:gd name="connsiteX0" fmla="*/ 0 w 1847850"/>
                  <a:gd name="connsiteY0" fmla="*/ 0 h 847725"/>
                  <a:gd name="connsiteX1" fmla="*/ 1847850 w 1847850"/>
                  <a:gd name="connsiteY1" fmla="*/ 28575 h 847725"/>
                  <a:gd name="connsiteX2" fmla="*/ 1847850 w 1847850"/>
                  <a:gd name="connsiteY2" fmla="*/ 847725 h 847725"/>
                  <a:gd name="connsiteX0" fmla="*/ 0 w 1847850"/>
                  <a:gd name="connsiteY0" fmla="*/ 0 h 847725"/>
                  <a:gd name="connsiteX1" fmla="*/ 1847850 w 1847850"/>
                  <a:gd name="connsiteY1" fmla="*/ 28575 h 847725"/>
                  <a:gd name="connsiteX2" fmla="*/ 1813507 w 1847850"/>
                  <a:gd name="connsiteY2" fmla="*/ 847725 h 847725"/>
                  <a:gd name="connsiteX0" fmla="*/ 0 w 1822093"/>
                  <a:gd name="connsiteY0" fmla="*/ 0 h 847725"/>
                  <a:gd name="connsiteX1" fmla="*/ 1822093 w 1822093"/>
                  <a:gd name="connsiteY1" fmla="*/ 28575 h 847725"/>
                  <a:gd name="connsiteX2" fmla="*/ 1813507 w 1822093"/>
                  <a:gd name="connsiteY2" fmla="*/ 847725 h 847725"/>
                  <a:gd name="connsiteX0" fmla="*/ 0 w 1796336"/>
                  <a:gd name="connsiteY0" fmla="*/ 0 h 828675"/>
                  <a:gd name="connsiteX1" fmla="*/ 1796336 w 1796336"/>
                  <a:gd name="connsiteY1" fmla="*/ 9525 h 828675"/>
                  <a:gd name="connsiteX2" fmla="*/ 1787750 w 1796336"/>
                  <a:gd name="connsiteY2" fmla="*/ 828675 h 828675"/>
                  <a:gd name="connsiteX0" fmla="*/ 0 w 1787750"/>
                  <a:gd name="connsiteY0" fmla="*/ 0 h 828675"/>
                  <a:gd name="connsiteX1" fmla="*/ 1787750 w 1787750"/>
                  <a:gd name="connsiteY1" fmla="*/ 0 h 828675"/>
                  <a:gd name="connsiteX2" fmla="*/ 1787750 w 1787750"/>
                  <a:gd name="connsiteY2" fmla="*/ 82867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87750" h="828675">
                    <a:moveTo>
                      <a:pt x="0" y="0"/>
                    </a:moveTo>
                    <a:lnTo>
                      <a:pt x="1787750" y="0"/>
                    </a:lnTo>
                    <a:lnTo>
                      <a:pt x="1787750" y="828675"/>
                    </a:lnTo>
                  </a:path>
                </a:pathLst>
              </a:custGeom>
              <a:grpFill/>
              <a:ln w="25400">
                <a:solidFill>
                  <a:srgbClr val="00479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굴림" panose="020B0600000101010101" pitchFamily="34" charset="-127"/>
                  <a:cs typeface="+mn-cs"/>
                </a:endParaRPr>
              </a:p>
            </p:txBody>
          </p:sp>
        </p:grpSp>
      </p:grpSp>
      <p:sp>
        <p:nvSpPr>
          <p:cNvPr id="68" name="Block Arc 28">
            <a:extLst>
              <a:ext uri="{FF2B5EF4-FFF2-40B4-BE49-F238E27FC236}">
                <a16:creationId xmlns:a16="http://schemas.microsoft.com/office/drawing/2014/main" id="{2A247AE9-37CC-4510-A8C6-BAF4883D1797}"/>
              </a:ext>
            </a:extLst>
          </p:cNvPr>
          <p:cNvSpPr/>
          <p:nvPr/>
        </p:nvSpPr>
        <p:spPr>
          <a:xfrm rot="16200000" flipH="1">
            <a:off x="7195746" y="1803604"/>
            <a:ext cx="372575" cy="181960"/>
          </a:xfrm>
          <a:custGeom>
            <a:avLst/>
            <a:gdLst>
              <a:gd name="connsiteX0" fmla="*/ 559416 w 559416"/>
              <a:gd name="connsiteY0" fmla="*/ 39538 h 288032"/>
              <a:gd name="connsiteX1" fmla="*/ 559416 w 559416"/>
              <a:gd name="connsiteY1" fmla="*/ 248494 h 288032"/>
              <a:gd name="connsiteX2" fmla="*/ 519878 w 559416"/>
              <a:gd name="connsiteY2" fmla="*/ 288032 h 288032"/>
              <a:gd name="connsiteX3" fmla="*/ 276008 w 559416"/>
              <a:gd name="connsiteY3" fmla="*/ 288032 h 288032"/>
              <a:gd name="connsiteX4" fmla="*/ 236470 w 559416"/>
              <a:gd name="connsiteY4" fmla="*/ 248494 h 288032"/>
              <a:gd name="connsiteX5" fmla="*/ 236470 w 559416"/>
              <a:gd name="connsiteY5" fmla="*/ 134409 h 288032"/>
              <a:gd name="connsiteX6" fmla="*/ 222800 w 559416"/>
              <a:gd name="connsiteY6" fmla="*/ 139862 h 288032"/>
              <a:gd name="connsiteX7" fmla="*/ 157233 w 559416"/>
              <a:gd name="connsiteY7" fmla="*/ 252029 h 288032"/>
              <a:gd name="connsiteX8" fmla="*/ 0 w 559416"/>
              <a:gd name="connsiteY8" fmla="*/ 252029 h 288032"/>
              <a:gd name="connsiteX9" fmla="*/ 162302 w 559416"/>
              <a:gd name="connsiteY9" fmla="*/ 32421 h 288032"/>
              <a:gd name="connsiteX10" fmla="*/ 270484 w 559416"/>
              <a:gd name="connsiteY10" fmla="*/ 2288 h 288032"/>
              <a:gd name="connsiteX11" fmla="*/ 276008 w 559416"/>
              <a:gd name="connsiteY11" fmla="*/ 0 h 288032"/>
              <a:gd name="connsiteX12" fmla="*/ 519878 w 559416"/>
              <a:gd name="connsiteY12" fmla="*/ 0 h 288032"/>
              <a:gd name="connsiteX13" fmla="*/ 559416 w 559416"/>
              <a:gd name="connsiteY13" fmla="*/ 39538 h 288032"/>
              <a:gd name="connsiteX0" fmla="*/ 559416 w 559416"/>
              <a:gd name="connsiteY0" fmla="*/ 39538 h 288032"/>
              <a:gd name="connsiteX1" fmla="*/ 559416 w 559416"/>
              <a:gd name="connsiteY1" fmla="*/ 248494 h 288032"/>
              <a:gd name="connsiteX2" fmla="*/ 519878 w 559416"/>
              <a:gd name="connsiteY2" fmla="*/ 288032 h 288032"/>
              <a:gd name="connsiteX3" fmla="*/ 276008 w 559416"/>
              <a:gd name="connsiteY3" fmla="*/ 288032 h 288032"/>
              <a:gd name="connsiteX4" fmla="*/ 236470 w 559416"/>
              <a:gd name="connsiteY4" fmla="*/ 248494 h 288032"/>
              <a:gd name="connsiteX5" fmla="*/ 236470 w 559416"/>
              <a:gd name="connsiteY5" fmla="*/ 134409 h 288032"/>
              <a:gd name="connsiteX6" fmla="*/ 222800 w 559416"/>
              <a:gd name="connsiteY6" fmla="*/ 139862 h 288032"/>
              <a:gd name="connsiteX7" fmla="*/ 106337 w 559416"/>
              <a:gd name="connsiteY7" fmla="*/ 248637 h 288032"/>
              <a:gd name="connsiteX8" fmla="*/ 0 w 559416"/>
              <a:gd name="connsiteY8" fmla="*/ 252029 h 288032"/>
              <a:gd name="connsiteX9" fmla="*/ 162302 w 559416"/>
              <a:gd name="connsiteY9" fmla="*/ 32421 h 288032"/>
              <a:gd name="connsiteX10" fmla="*/ 270484 w 559416"/>
              <a:gd name="connsiteY10" fmla="*/ 2288 h 288032"/>
              <a:gd name="connsiteX11" fmla="*/ 276008 w 559416"/>
              <a:gd name="connsiteY11" fmla="*/ 0 h 288032"/>
              <a:gd name="connsiteX12" fmla="*/ 519878 w 559416"/>
              <a:gd name="connsiteY12" fmla="*/ 0 h 288032"/>
              <a:gd name="connsiteX13" fmla="*/ 559416 w 559416"/>
              <a:gd name="connsiteY13" fmla="*/ 39538 h 288032"/>
              <a:gd name="connsiteX0" fmla="*/ 559416 w 559416"/>
              <a:gd name="connsiteY0" fmla="*/ 39538 h 288032"/>
              <a:gd name="connsiteX1" fmla="*/ 559416 w 559416"/>
              <a:gd name="connsiteY1" fmla="*/ 248494 h 288032"/>
              <a:gd name="connsiteX2" fmla="*/ 519878 w 559416"/>
              <a:gd name="connsiteY2" fmla="*/ 288032 h 288032"/>
              <a:gd name="connsiteX3" fmla="*/ 276008 w 559416"/>
              <a:gd name="connsiteY3" fmla="*/ 288032 h 288032"/>
              <a:gd name="connsiteX4" fmla="*/ 236470 w 559416"/>
              <a:gd name="connsiteY4" fmla="*/ 248494 h 288032"/>
              <a:gd name="connsiteX5" fmla="*/ 236470 w 559416"/>
              <a:gd name="connsiteY5" fmla="*/ 134409 h 288032"/>
              <a:gd name="connsiteX6" fmla="*/ 222800 w 559416"/>
              <a:gd name="connsiteY6" fmla="*/ 139862 h 288032"/>
              <a:gd name="connsiteX7" fmla="*/ 106337 w 559416"/>
              <a:gd name="connsiteY7" fmla="*/ 248637 h 288032"/>
              <a:gd name="connsiteX8" fmla="*/ 0 w 559416"/>
              <a:gd name="connsiteY8" fmla="*/ 252029 h 288032"/>
              <a:gd name="connsiteX9" fmla="*/ 121585 w 559416"/>
              <a:gd name="connsiteY9" fmla="*/ 69745 h 288032"/>
              <a:gd name="connsiteX10" fmla="*/ 270484 w 559416"/>
              <a:gd name="connsiteY10" fmla="*/ 2288 h 288032"/>
              <a:gd name="connsiteX11" fmla="*/ 276008 w 559416"/>
              <a:gd name="connsiteY11" fmla="*/ 0 h 288032"/>
              <a:gd name="connsiteX12" fmla="*/ 519878 w 559416"/>
              <a:gd name="connsiteY12" fmla="*/ 0 h 288032"/>
              <a:gd name="connsiteX13" fmla="*/ 559416 w 559416"/>
              <a:gd name="connsiteY13" fmla="*/ 39538 h 288032"/>
              <a:gd name="connsiteX0" fmla="*/ 559416 w 559416"/>
              <a:gd name="connsiteY0" fmla="*/ 39538 h 288032"/>
              <a:gd name="connsiteX1" fmla="*/ 559416 w 559416"/>
              <a:gd name="connsiteY1" fmla="*/ 248494 h 288032"/>
              <a:gd name="connsiteX2" fmla="*/ 519878 w 559416"/>
              <a:gd name="connsiteY2" fmla="*/ 288032 h 288032"/>
              <a:gd name="connsiteX3" fmla="*/ 276008 w 559416"/>
              <a:gd name="connsiteY3" fmla="*/ 288032 h 288032"/>
              <a:gd name="connsiteX4" fmla="*/ 236470 w 559416"/>
              <a:gd name="connsiteY4" fmla="*/ 248494 h 288032"/>
              <a:gd name="connsiteX5" fmla="*/ 236470 w 559416"/>
              <a:gd name="connsiteY5" fmla="*/ 134409 h 288032"/>
              <a:gd name="connsiteX6" fmla="*/ 222800 w 559416"/>
              <a:gd name="connsiteY6" fmla="*/ 139862 h 288032"/>
              <a:gd name="connsiteX7" fmla="*/ 106337 w 559416"/>
              <a:gd name="connsiteY7" fmla="*/ 248637 h 288032"/>
              <a:gd name="connsiteX8" fmla="*/ 0 w 559416"/>
              <a:gd name="connsiteY8" fmla="*/ 252029 h 288032"/>
              <a:gd name="connsiteX9" fmla="*/ 121585 w 559416"/>
              <a:gd name="connsiteY9" fmla="*/ 69745 h 288032"/>
              <a:gd name="connsiteX10" fmla="*/ 270484 w 559416"/>
              <a:gd name="connsiteY10" fmla="*/ 2288 h 288032"/>
              <a:gd name="connsiteX11" fmla="*/ 276008 w 559416"/>
              <a:gd name="connsiteY11" fmla="*/ 0 h 288032"/>
              <a:gd name="connsiteX12" fmla="*/ 519878 w 559416"/>
              <a:gd name="connsiteY12" fmla="*/ 0 h 288032"/>
              <a:gd name="connsiteX13" fmla="*/ 559416 w 559416"/>
              <a:gd name="connsiteY13" fmla="*/ 39538 h 288032"/>
              <a:gd name="connsiteX0" fmla="*/ 559416 w 559416"/>
              <a:gd name="connsiteY0" fmla="*/ 39538 h 288032"/>
              <a:gd name="connsiteX1" fmla="*/ 559416 w 559416"/>
              <a:gd name="connsiteY1" fmla="*/ 248494 h 288032"/>
              <a:gd name="connsiteX2" fmla="*/ 519878 w 559416"/>
              <a:gd name="connsiteY2" fmla="*/ 288032 h 288032"/>
              <a:gd name="connsiteX3" fmla="*/ 276008 w 559416"/>
              <a:gd name="connsiteY3" fmla="*/ 288032 h 288032"/>
              <a:gd name="connsiteX4" fmla="*/ 236470 w 559416"/>
              <a:gd name="connsiteY4" fmla="*/ 248494 h 288032"/>
              <a:gd name="connsiteX5" fmla="*/ 236470 w 559416"/>
              <a:gd name="connsiteY5" fmla="*/ 134409 h 288032"/>
              <a:gd name="connsiteX6" fmla="*/ 222800 w 559416"/>
              <a:gd name="connsiteY6" fmla="*/ 139862 h 288032"/>
              <a:gd name="connsiteX7" fmla="*/ 106337 w 559416"/>
              <a:gd name="connsiteY7" fmla="*/ 248637 h 288032"/>
              <a:gd name="connsiteX8" fmla="*/ 0 w 559416"/>
              <a:gd name="connsiteY8" fmla="*/ 252029 h 288032"/>
              <a:gd name="connsiteX9" fmla="*/ 121585 w 559416"/>
              <a:gd name="connsiteY9" fmla="*/ 69745 h 288032"/>
              <a:gd name="connsiteX10" fmla="*/ 270484 w 559416"/>
              <a:gd name="connsiteY10" fmla="*/ 2288 h 288032"/>
              <a:gd name="connsiteX11" fmla="*/ 276008 w 559416"/>
              <a:gd name="connsiteY11" fmla="*/ 0 h 288032"/>
              <a:gd name="connsiteX12" fmla="*/ 519878 w 559416"/>
              <a:gd name="connsiteY12" fmla="*/ 0 h 288032"/>
              <a:gd name="connsiteX13" fmla="*/ 559416 w 559416"/>
              <a:gd name="connsiteY13" fmla="*/ 39538 h 288032"/>
              <a:gd name="connsiteX0" fmla="*/ 559416 w 559416"/>
              <a:gd name="connsiteY0" fmla="*/ 39538 h 288032"/>
              <a:gd name="connsiteX1" fmla="*/ 559416 w 559416"/>
              <a:gd name="connsiteY1" fmla="*/ 248494 h 288032"/>
              <a:gd name="connsiteX2" fmla="*/ 519878 w 559416"/>
              <a:gd name="connsiteY2" fmla="*/ 288032 h 288032"/>
              <a:gd name="connsiteX3" fmla="*/ 276008 w 559416"/>
              <a:gd name="connsiteY3" fmla="*/ 288032 h 288032"/>
              <a:gd name="connsiteX4" fmla="*/ 236470 w 559416"/>
              <a:gd name="connsiteY4" fmla="*/ 248494 h 288032"/>
              <a:gd name="connsiteX5" fmla="*/ 236470 w 559416"/>
              <a:gd name="connsiteY5" fmla="*/ 134409 h 288032"/>
              <a:gd name="connsiteX6" fmla="*/ 222800 w 559416"/>
              <a:gd name="connsiteY6" fmla="*/ 139862 h 288032"/>
              <a:gd name="connsiteX7" fmla="*/ 106337 w 559416"/>
              <a:gd name="connsiteY7" fmla="*/ 248637 h 288032"/>
              <a:gd name="connsiteX8" fmla="*/ 0 w 559416"/>
              <a:gd name="connsiteY8" fmla="*/ 252029 h 288032"/>
              <a:gd name="connsiteX9" fmla="*/ 121585 w 559416"/>
              <a:gd name="connsiteY9" fmla="*/ 69745 h 288032"/>
              <a:gd name="connsiteX10" fmla="*/ 270484 w 559416"/>
              <a:gd name="connsiteY10" fmla="*/ 2288 h 288032"/>
              <a:gd name="connsiteX11" fmla="*/ 276008 w 559416"/>
              <a:gd name="connsiteY11" fmla="*/ 0 h 288032"/>
              <a:gd name="connsiteX12" fmla="*/ 519878 w 559416"/>
              <a:gd name="connsiteY12" fmla="*/ 0 h 288032"/>
              <a:gd name="connsiteX13" fmla="*/ 559416 w 559416"/>
              <a:gd name="connsiteY13" fmla="*/ 39538 h 288032"/>
              <a:gd name="connsiteX0" fmla="*/ 559416 w 559416"/>
              <a:gd name="connsiteY0" fmla="*/ 39538 h 288032"/>
              <a:gd name="connsiteX1" fmla="*/ 559416 w 559416"/>
              <a:gd name="connsiteY1" fmla="*/ 248494 h 288032"/>
              <a:gd name="connsiteX2" fmla="*/ 519878 w 559416"/>
              <a:gd name="connsiteY2" fmla="*/ 288032 h 288032"/>
              <a:gd name="connsiteX3" fmla="*/ 276008 w 559416"/>
              <a:gd name="connsiteY3" fmla="*/ 288032 h 288032"/>
              <a:gd name="connsiteX4" fmla="*/ 236470 w 559416"/>
              <a:gd name="connsiteY4" fmla="*/ 248494 h 288032"/>
              <a:gd name="connsiteX5" fmla="*/ 236470 w 559416"/>
              <a:gd name="connsiteY5" fmla="*/ 134409 h 288032"/>
              <a:gd name="connsiteX6" fmla="*/ 222800 w 559416"/>
              <a:gd name="connsiteY6" fmla="*/ 139862 h 288032"/>
              <a:gd name="connsiteX7" fmla="*/ 106337 w 559416"/>
              <a:gd name="connsiteY7" fmla="*/ 248637 h 288032"/>
              <a:gd name="connsiteX8" fmla="*/ 0 w 559416"/>
              <a:gd name="connsiteY8" fmla="*/ 252029 h 288032"/>
              <a:gd name="connsiteX9" fmla="*/ 121585 w 559416"/>
              <a:gd name="connsiteY9" fmla="*/ 69745 h 288032"/>
              <a:gd name="connsiteX10" fmla="*/ 270484 w 559416"/>
              <a:gd name="connsiteY10" fmla="*/ 2288 h 288032"/>
              <a:gd name="connsiteX11" fmla="*/ 276008 w 559416"/>
              <a:gd name="connsiteY11" fmla="*/ 0 h 288032"/>
              <a:gd name="connsiteX12" fmla="*/ 519878 w 559416"/>
              <a:gd name="connsiteY12" fmla="*/ 0 h 288032"/>
              <a:gd name="connsiteX13" fmla="*/ 559416 w 559416"/>
              <a:gd name="connsiteY13" fmla="*/ 39538 h 288032"/>
              <a:gd name="connsiteX0" fmla="*/ 559416 w 559416"/>
              <a:gd name="connsiteY0" fmla="*/ 39538 h 288032"/>
              <a:gd name="connsiteX1" fmla="*/ 559416 w 559416"/>
              <a:gd name="connsiteY1" fmla="*/ 248494 h 288032"/>
              <a:gd name="connsiteX2" fmla="*/ 519878 w 559416"/>
              <a:gd name="connsiteY2" fmla="*/ 288032 h 288032"/>
              <a:gd name="connsiteX3" fmla="*/ 276008 w 559416"/>
              <a:gd name="connsiteY3" fmla="*/ 288032 h 288032"/>
              <a:gd name="connsiteX4" fmla="*/ 236470 w 559416"/>
              <a:gd name="connsiteY4" fmla="*/ 248494 h 288032"/>
              <a:gd name="connsiteX5" fmla="*/ 236470 w 559416"/>
              <a:gd name="connsiteY5" fmla="*/ 134409 h 288032"/>
              <a:gd name="connsiteX6" fmla="*/ 188869 w 559416"/>
              <a:gd name="connsiteY6" fmla="*/ 153435 h 288032"/>
              <a:gd name="connsiteX7" fmla="*/ 106337 w 559416"/>
              <a:gd name="connsiteY7" fmla="*/ 248637 h 288032"/>
              <a:gd name="connsiteX8" fmla="*/ 0 w 559416"/>
              <a:gd name="connsiteY8" fmla="*/ 252029 h 288032"/>
              <a:gd name="connsiteX9" fmla="*/ 121585 w 559416"/>
              <a:gd name="connsiteY9" fmla="*/ 69745 h 288032"/>
              <a:gd name="connsiteX10" fmla="*/ 270484 w 559416"/>
              <a:gd name="connsiteY10" fmla="*/ 2288 h 288032"/>
              <a:gd name="connsiteX11" fmla="*/ 276008 w 559416"/>
              <a:gd name="connsiteY11" fmla="*/ 0 h 288032"/>
              <a:gd name="connsiteX12" fmla="*/ 519878 w 559416"/>
              <a:gd name="connsiteY12" fmla="*/ 0 h 288032"/>
              <a:gd name="connsiteX13" fmla="*/ 559416 w 559416"/>
              <a:gd name="connsiteY13" fmla="*/ 39538 h 288032"/>
              <a:gd name="connsiteX0" fmla="*/ 559416 w 559416"/>
              <a:gd name="connsiteY0" fmla="*/ 39538 h 288032"/>
              <a:gd name="connsiteX1" fmla="*/ 559416 w 559416"/>
              <a:gd name="connsiteY1" fmla="*/ 248494 h 288032"/>
              <a:gd name="connsiteX2" fmla="*/ 519878 w 559416"/>
              <a:gd name="connsiteY2" fmla="*/ 288032 h 288032"/>
              <a:gd name="connsiteX3" fmla="*/ 276008 w 559416"/>
              <a:gd name="connsiteY3" fmla="*/ 288032 h 288032"/>
              <a:gd name="connsiteX4" fmla="*/ 236470 w 559416"/>
              <a:gd name="connsiteY4" fmla="*/ 248494 h 288032"/>
              <a:gd name="connsiteX5" fmla="*/ 236470 w 559416"/>
              <a:gd name="connsiteY5" fmla="*/ 134409 h 288032"/>
              <a:gd name="connsiteX6" fmla="*/ 171903 w 559416"/>
              <a:gd name="connsiteY6" fmla="*/ 163615 h 288032"/>
              <a:gd name="connsiteX7" fmla="*/ 106337 w 559416"/>
              <a:gd name="connsiteY7" fmla="*/ 248637 h 288032"/>
              <a:gd name="connsiteX8" fmla="*/ 0 w 559416"/>
              <a:gd name="connsiteY8" fmla="*/ 252029 h 288032"/>
              <a:gd name="connsiteX9" fmla="*/ 121585 w 559416"/>
              <a:gd name="connsiteY9" fmla="*/ 69745 h 288032"/>
              <a:gd name="connsiteX10" fmla="*/ 270484 w 559416"/>
              <a:gd name="connsiteY10" fmla="*/ 2288 h 288032"/>
              <a:gd name="connsiteX11" fmla="*/ 276008 w 559416"/>
              <a:gd name="connsiteY11" fmla="*/ 0 h 288032"/>
              <a:gd name="connsiteX12" fmla="*/ 519878 w 559416"/>
              <a:gd name="connsiteY12" fmla="*/ 0 h 288032"/>
              <a:gd name="connsiteX13" fmla="*/ 559416 w 559416"/>
              <a:gd name="connsiteY13" fmla="*/ 39538 h 288032"/>
              <a:gd name="connsiteX0" fmla="*/ 559416 w 559416"/>
              <a:gd name="connsiteY0" fmla="*/ 39538 h 288032"/>
              <a:gd name="connsiteX1" fmla="*/ 559416 w 559416"/>
              <a:gd name="connsiteY1" fmla="*/ 248494 h 288032"/>
              <a:gd name="connsiteX2" fmla="*/ 519878 w 559416"/>
              <a:gd name="connsiteY2" fmla="*/ 288032 h 288032"/>
              <a:gd name="connsiteX3" fmla="*/ 276008 w 559416"/>
              <a:gd name="connsiteY3" fmla="*/ 288032 h 288032"/>
              <a:gd name="connsiteX4" fmla="*/ 236470 w 559416"/>
              <a:gd name="connsiteY4" fmla="*/ 248494 h 288032"/>
              <a:gd name="connsiteX5" fmla="*/ 236470 w 559416"/>
              <a:gd name="connsiteY5" fmla="*/ 134409 h 288032"/>
              <a:gd name="connsiteX6" fmla="*/ 171903 w 559416"/>
              <a:gd name="connsiteY6" fmla="*/ 163615 h 288032"/>
              <a:gd name="connsiteX7" fmla="*/ 92764 w 559416"/>
              <a:gd name="connsiteY7" fmla="*/ 252031 h 288032"/>
              <a:gd name="connsiteX8" fmla="*/ 0 w 559416"/>
              <a:gd name="connsiteY8" fmla="*/ 252029 h 288032"/>
              <a:gd name="connsiteX9" fmla="*/ 121585 w 559416"/>
              <a:gd name="connsiteY9" fmla="*/ 69745 h 288032"/>
              <a:gd name="connsiteX10" fmla="*/ 270484 w 559416"/>
              <a:gd name="connsiteY10" fmla="*/ 2288 h 288032"/>
              <a:gd name="connsiteX11" fmla="*/ 276008 w 559416"/>
              <a:gd name="connsiteY11" fmla="*/ 0 h 288032"/>
              <a:gd name="connsiteX12" fmla="*/ 519878 w 559416"/>
              <a:gd name="connsiteY12" fmla="*/ 0 h 288032"/>
              <a:gd name="connsiteX13" fmla="*/ 559416 w 559416"/>
              <a:gd name="connsiteY13" fmla="*/ 39538 h 288032"/>
              <a:gd name="connsiteX0" fmla="*/ 559416 w 559416"/>
              <a:gd name="connsiteY0" fmla="*/ 39538 h 288032"/>
              <a:gd name="connsiteX1" fmla="*/ 559416 w 559416"/>
              <a:gd name="connsiteY1" fmla="*/ 248494 h 288032"/>
              <a:gd name="connsiteX2" fmla="*/ 519878 w 559416"/>
              <a:gd name="connsiteY2" fmla="*/ 288032 h 288032"/>
              <a:gd name="connsiteX3" fmla="*/ 276008 w 559416"/>
              <a:gd name="connsiteY3" fmla="*/ 288032 h 288032"/>
              <a:gd name="connsiteX4" fmla="*/ 236470 w 559416"/>
              <a:gd name="connsiteY4" fmla="*/ 248494 h 288032"/>
              <a:gd name="connsiteX5" fmla="*/ 236470 w 559416"/>
              <a:gd name="connsiteY5" fmla="*/ 134409 h 288032"/>
              <a:gd name="connsiteX6" fmla="*/ 171903 w 559416"/>
              <a:gd name="connsiteY6" fmla="*/ 163615 h 288032"/>
              <a:gd name="connsiteX7" fmla="*/ 92764 w 559416"/>
              <a:gd name="connsiteY7" fmla="*/ 252031 h 288032"/>
              <a:gd name="connsiteX8" fmla="*/ 0 w 559416"/>
              <a:gd name="connsiteY8" fmla="*/ 252029 h 288032"/>
              <a:gd name="connsiteX9" fmla="*/ 270484 w 559416"/>
              <a:gd name="connsiteY9" fmla="*/ 2288 h 288032"/>
              <a:gd name="connsiteX10" fmla="*/ 276008 w 559416"/>
              <a:gd name="connsiteY10" fmla="*/ 0 h 288032"/>
              <a:gd name="connsiteX11" fmla="*/ 519878 w 559416"/>
              <a:gd name="connsiteY11" fmla="*/ 0 h 288032"/>
              <a:gd name="connsiteX12" fmla="*/ 559416 w 559416"/>
              <a:gd name="connsiteY12" fmla="*/ 39538 h 288032"/>
              <a:gd name="connsiteX0" fmla="*/ 559416 w 559416"/>
              <a:gd name="connsiteY0" fmla="*/ 39538 h 288032"/>
              <a:gd name="connsiteX1" fmla="*/ 559416 w 559416"/>
              <a:gd name="connsiteY1" fmla="*/ 248494 h 288032"/>
              <a:gd name="connsiteX2" fmla="*/ 519878 w 559416"/>
              <a:gd name="connsiteY2" fmla="*/ 288032 h 288032"/>
              <a:gd name="connsiteX3" fmla="*/ 276008 w 559416"/>
              <a:gd name="connsiteY3" fmla="*/ 288032 h 288032"/>
              <a:gd name="connsiteX4" fmla="*/ 236470 w 559416"/>
              <a:gd name="connsiteY4" fmla="*/ 248494 h 288032"/>
              <a:gd name="connsiteX5" fmla="*/ 236470 w 559416"/>
              <a:gd name="connsiteY5" fmla="*/ 134409 h 288032"/>
              <a:gd name="connsiteX6" fmla="*/ 171903 w 559416"/>
              <a:gd name="connsiteY6" fmla="*/ 163615 h 288032"/>
              <a:gd name="connsiteX7" fmla="*/ 92764 w 559416"/>
              <a:gd name="connsiteY7" fmla="*/ 252031 h 288032"/>
              <a:gd name="connsiteX8" fmla="*/ 0 w 559416"/>
              <a:gd name="connsiteY8" fmla="*/ 252029 h 288032"/>
              <a:gd name="connsiteX9" fmla="*/ 270484 w 559416"/>
              <a:gd name="connsiteY9" fmla="*/ 2288 h 288032"/>
              <a:gd name="connsiteX10" fmla="*/ 276008 w 559416"/>
              <a:gd name="connsiteY10" fmla="*/ 0 h 288032"/>
              <a:gd name="connsiteX11" fmla="*/ 519878 w 559416"/>
              <a:gd name="connsiteY11" fmla="*/ 0 h 288032"/>
              <a:gd name="connsiteX12" fmla="*/ 559416 w 559416"/>
              <a:gd name="connsiteY12" fmla="*/ 39538 h 288032"/>
              <a:gd name="connsiteX0" fmla="*/ 559416 w 559416"/>
              <a:gd name="connsiteY0" fmla="*/ 42931 h 291425"/>
              <a:gd name="connsiteX1" fmla="*/ 559416 w 559416"/>
              <a:gd name="connsiteY1" fmla="*/ 251887 h 291425"/>
              <a:gd name="connsiteX2" fmla="*/ 519878 w 559416"/>
              <a:gd name="connsiteY2" fmla="*/ 291425 h 291425"/>
              <a:gd name="connsiteX3" fmla="*/ 276008 w 559416"/>
              <a:gd name="connsiteY3" fmla="*/ 291425 h 291425"/>
              <a:gd name="connsiteX4" fmla="*/ 236470 w 559416"/>
              <a:gd name="connsiteY4" fmla="*/ 251887 h 291425"/>
              <a:gd name="connsiteX5" fmla="*/ 236470 w 559416"/>
              <a:gd name="connsiteY5" fmla="*/ 137802 h 291425"/>
              <a:gd name="connsiteX6" fmla="*/ 171903 w 559416"/>
              <a:gd name="connsiteY6" fmla="*/ 167008 h 291425"/>
              <a:gd name="connsiteX7" fmla="*/ 92764 w 559416"/>
              <a:gd name="connsiteY7" fmla="*/ 255424 h 291425"/>
              <a:gd name="connsiteX8" fmla="*/ 0 w 559416"/>
              <a:gd name="connsiteY8" fmla="*/ 255422 h 291425"/>
              <a:gd name="connsiteX9" fmla="*/ 270484 w 559416"/>
              <a:gd name="connsiteY9" fmla="*/ 5681 h 291425"/>
              <a:gd name="connsiteX10" fmla="*/ 313330 w 559416"/>
              <a:gd name="connsiteY10" fmla="*/ 0 h 291425"/>
              <a:gd name="connsiteX11" fmla="*/ 519878 w 559416"/>
              <a:gd name="connsiteY11" fmla="*/ 3393 h 291425"/>
              <a:gd name="connsiteX12" fmla="*/ 559416 w 559416"/>
              <a:gd name="connsiteY12" fmla="*/ 42931 h 291425"/>
              <a:gd name="connsiteX0" fmla="*/ 559416 w 559416"/>
              <a:gd name="connsiteY0" fmla="*/ 42931 h 291425"/>
              <a:gd name="connsiteX1" fmla="*/ 559416 w 559416"/>
              <a:gd name="connsiteY1" fmla="*/ 251887 h 291425"/>
              <a:gd name="connsiteX2" fmla="*/ 519878 w 559416"/>
              <a:gd name="connsiteY2" fmla="*/ 291425 h 291425"/>
              <a:gd name="connsiteX3" fmla="*/ 276008 w 559416"/>
              <a:gd name="connsiteY3" fmla="*/ 291425 h 291425"/>
              <a:gd name="connsiteX4" fmla="*/ 236470 w 559416"/>
              <a:gd name="connsiteY4" fmla="*/ 251887 h 291425"/>
              <a:gd name="connsiteX5" fmla="*/ 236470 w 559416"/>
              <a:gd name="connsiteY5" fmla="*/ 137802 h 291425"/>
              <a:gd name="connsiteX6" fmla="*/ 171903 w 559416"/>
              <a:gd name="connsiteY6" fmla="*/ 167008 h 291425"/>
              <a:gd name="connsiteX7" fmla="*/ 92764 w 559416"/>
              <a:gd name="connsiteY7" fmla="*/ 255424 h 291425"/>
              <a:gd name="connsiteX8" fmla="*/ 0 w 559416"/>
              <a:gd name="connsiteY8" fmla="*/ 255422 h 291425"/>
              <a:gd name="connsiteX9" fmla="*/ 270484 w 559416"/>
              <a:gd name="connsiteY9" fmla="*/ 5681 h 291425"/>
              <a:gd name="connsiteX10" fmla="*/ 313330 w 559416"/>
              <a:gd name="connsiteY10" fmla="*/ 0 h 291425"/>
              <a:gd name="connsiteX11" fmla="*/ 519878 w 559416"/>
              <a:gd name="connsiteY11" fmla="*/ 3393 h 291425"/>
              <a:gd name="connsiteX12" fmla="*/ 559416 w 559416"/>
              <a:gd name="connsiteY12" fmla="*/ 42931 h 291425"/>
              <a:gd name="connsiteX0" fmla="*/ 559416 w 559416"/>
              <a:gd name="connsiteY0" fmla="*/ 42931 h 291425"/>
              <a:gd name="connsiteX1" fmla="*/ 559416 w 559416"/>
              <a:gd name="connsiteY1" fmla="*/ 251887 h 291425"/>
              <a:gd name="connsiteX2" fmla="*/ 519878 w 559416"/>
              <a:gd name="connsiteY2" fmla="*/ 291425 h 291425"/>
              <a:gd name="connsiteX3" fmla="*/ 276008 w 559416"/>
              <a:gd name="connsiteY3" fmla="*/ 291425 h 291425"/>
              <a:gd name="connsiteX4" fmla="*/ 236470 w 559416"/>
              <a:gd name="connsiteY4" fmla="*/ 251887 h 291425"/>
              <a:gd name="connsiteX5" fmla="*/ 236470 w 559416"/>
              <a:gd name="connsiteY5" fmla="*/ 137802 h 291425"/>
              <a:gd name="connsiteX6" fmla="*/ 92764 w 559416"/>
              <a:gd name="connsiteY6" fmla="*/ 255424 h 291425"/>
              <a:gd name="connsiteX7" fmla="*/ 0 w 559416"/>
              <a:gd name="connsiteY7" fmla="*/ 255422 h 291425"/>
              <a:gd name="connsiteX8" fmla="*/ 270484 w 559416"/>
              <a:gd name="connsiteY8" fmla="*/ 5681 h 291425"/>
              <a:gd name="connsiteX9" fmla="*/ 313330 w 559416"/>
              <a:gd name="connsiteY9" fmla="*/ 0 h 291425"/>
              <a:gd name="connsiteX10" fmla="*/ 519878 w 559416"/>
              <a:gd name="connsiteY10" fmla="*/ 3393 h 291425"/>
              <a:gd name="connsiteX11" fmla="*/ 559416 w 559416"/>
              <a:gd name="connsiteY11" fmla="*/ 42931 h 291425"/>
              <a:gd name="connsiteX0" fmla="*/ 559416 w 559416"/>
              <a:gd name="connsiteY0" fmla="*/ 42931 h 291425"/>
              <a:gd name="connsiteX1" fmla="*/ 559416 w 559416"/>
              <a:gd name="connsiteY1" fmla="*/ 251887 h 291425"/>
              <a:gd name="connsiteX2" fmla="*/ 519878 w 559416"/>
              <a:gd name="connsiteY2" fmla="*/ 291425 h 291425"/>
              <a:gd name="connsiteX3" fmla="*/ 276008 w 559416"/>
              <a:gd name="connsiteY3" fmla="*/ 291425 h 291425"/>
              <a:gd name="connsiteX4" fmla="*/ 236470 w 559416"/>
              <a:gd name="connsiteY4" fmla="*/ 251887 h 291425"/>
              <a:gd name="connsiteX5" fmla="*/ 236470 w 559416"/>
              <a:gd name="connsiteY5" fmla="*/ 137802 h 291425"/>
              <a:gd name="connsiteX6" fmla="*/ 92764 w 559416"/>
              <a:gd name="connsiteY6" fmla="*/ 255424 h 291425"/>
              <a:gd name="connsiteX7" fmla="*/ 0 w 559416"/>
              <a:gd name="connsiteY7" fmla="*/ 255422 h 291425"/>
              <a:gd name="connsiteX8" fmla="*/ 270484 w 559416"/>
              <a:gd name="connsiteY8" fmla="*/ 5681 h 291425"/>
              <a:gd name="connsiteX9" fmla="*/ 313330 w 559416"/>
              <a:gd name="connsiteY9" fmla="*/ 0 h 291425"/>
              <a:gd name="connsiteX10" fmla="*/ 519878 w 559416"/>
              <a:gd name="connsiteY10" fmla="*/ 3393 h 291425"/>
              <a:gd name="connsiteX11" fmla="*/ 559416 w 559416"/>
              <a:gd name="connsiteY11" fmla="*/ 42931 h 291425"/>
              <a:gd name="connsiteX0" fmla="*/ 559416 w 559416"/>
              <a:gd name="connsiteY0" fmla="*/ 42931 h 291425"/>
              <a:gd name="connsiteX1" fmla="*/ 559416 w 559416"/>
              <a:gd name="connsiteY1" fmla="*/ 251887 h 291425"/>
              <a:gd name="connsiteX2" fmla="*/ 519878 w 559416"/>
              <a:gd name="connsiteY2" fmla="*/ 291425 h 291425"/>
              <a:gd name="connsiteX3" fmla="*/ 276008 w 559416"/>
              <a:gd name="connsiteY3" fmla="*/ 291425 h 291425"/>
              <a:gd name="connsiteX4" fmla="*/ 236470 w 559416"/>
              <a:gd name="connsiteY4" fmla="*/ 251887 h 291425"/>
              <a:gd name="connsiteX5" fmla="*/ 236470 w 559416"/>
              <a:gd name="connsiteY5" fmla="*/ 137802 h 291425"/>
              <a:gd name="connsiteX6" fmla="*/ 92764 w 559416"/>
              <a:gd name="connsiteY6" fmla="*/ 255424 h 291425"/>
              <a:gd name="connsiteX7" fmla="*/ 0 w 559416"/>
              <a:gd name="connsiteY7" fmla="*/ 255422 h 291425"/>
              <a:gd name="connsiteX8" fmla="*/ 270484 w 559416"/>
              <a:gd name="connsiteY8" fmla="*/ 5681 h 291425"/>
              <a:gd name="connsiteX9" fmla="*/ 313330 w 559416"/>
              <a:gd name="connsiteY9" fmla="*/ 0 h 291425"/>
              <a:gd name="connsiteX10" fmla="*/ 519878 w 559416"/>
              <a:gd name="connsiteY10" fmla="*/ 3393 h 291425"/>
              <a:gd name="connsiteX11" fmla="*/ 559416 w 559416"/>
              <a:gd name="connsiteY11" fmla="*/ 42931 h 291425"/>
              <a:gd name="connsiteX0" fmla="*/ 542451 w 542451"/>
              <a:gd name="connsiteY0" fmla="*/ 42931 h 291425"/>
              <a:gd name="connsiteX1" fmla="*/ 542451 w 542451"/>
              <a:gd name="connsiteY1" fmla="*/ 251887 h 291425"/>
              <a:gd name="connsiteX2" fmla="*/ 502913 w 542451"/>
              <a:gd name="connsiteY2" fmla="*/ 291425 h 291425"/>
              <a:gd name="connsiteX3" fmla="*/ 259043 w 542451"/>
              <a:gd name="connsiteY3" fmla="*/ 291425 h 291425"/>
              <a:gd name="connsiteX4" fmla="*/ 219505 w 542451"/>
              <a:gd name="connsiteY4" fmla="*/ 251887 h 291425"/>
              <a:gd name="connsiteX5" fmla="*/ 219505 w 542451"/>
              <a:gd name="connsiteY5" fmla="*/ 137802 h 291425"/>
              <a:gd name="connsiteX6" fmla="*/ 75799 w 542451"/>
              <a:gd name="connsiteY6" fmla="*/ 255424 h 291425"/>
              <a:gd name="connsiteX7" fmla="*/ 0 w 542451"/>
              <a:gd name="connsiteY7" fmla="*/ 231671 h 291425"/>
              <a:gd name="connsiteX8" fmla="*/ 253519 w 542451"/>
              <a:gd name="connsiteY8" fmla="*/ 5681 h 291425"/>
              <a:gd name="connsiteX9" fmla="*/ 296365 w 542451"/>
              <a:gd name="connsiteY9" fmla="*/ 0 h 291425"/>
              <a:gd name="connsiteX10" fmla="*/ 502913 w 542451"/>
              <a:gd name="connsiteY10" fmla="*/ 3393 h 291425"/>
              <a:gd name="connsiteX11" fmla="*/ 542451 w 542451"/>
              <a:gd name="connsiteY11" fmla="*/ 42931 h 291425"/>
              <a:gd name="connsiteX0" fmla="*/ 542451 w 542451"/>
              <a:gd name="connsiteY0" fmla="*/ 42931 h 291425"/>
              <a:gd name="connsiteX1" fmla="*/ 542451 w 542451"/>
              <a:gd name="connsiteY1" fmla="*/ 251887 h 291425"/>
              <a:gd name="connsiteX2" fmla="*/ 502913 w 542451"/>
              <a:gd name="connsiteY2" fmla="*/ 291425 h 291425"/>
              <a:gd name="connsiteX3" fmla="*/ 259043 w 542451"/>
              <a:gd name="connsiteY3" fmla="*/ 291425 h 291425"/>
              <a:gd name="connsiteX4" fmla="*/ 219505 w 542451"/>
              <a:gd name="connsiteY4" fmla="*/ 251887 h 291425"/>
              <a:gd name="connsiteX5" fmla="*/ 219505 w 542451"/>
              <a:gd name="connsiteY5" fmla="*/ 137802 h 291425"/>
              <a:gd name="connsiteX6" fmla="*/ 75799 w 542451"/>
              <a:gd name="connsiteY6" fmla="*/ 255424 h 291425"/>
              <a:gd name="connsiteX7" fmla="*/ 0 w 542451"/>
              <a:gd name="connsiteY7" fmla="*/ 231671 h 291425"/>
              <a:gd name="connsiteX8" fmla="*/ 253519 w 542451"/>
              <a:gd name="connsiteY8" fmla="*/ 5681 h 291425"/>
              <a:gd name="connsiteX9" fmla="*/ 296365 w 542451"/>
              <a:gd name="connsiteY9" fmla="*/ 0 h 291425"/>
              <a:gd name="connsiteX10" fmla="*/ 502913 w 542451"/>
              <a:gd name="connsiteY10" fmla="*/ 3393 h 291425"/>
              <a:gd name="connsiteX11" fmla="*/ 542451 w 542451"/>
              <a:gd name="connsiteY11" fmla="*/ 42931 h 291425"/>
              <a:gd name="connsiteX0" fmla="*/ 542451 w 542451"/>
              <a:gd name="connsiteY0" fmla="*/ 42931 h 291425"/>
              <a:gd name="connsiteX1" fmla="*/ 542451 w 542451"/>
              <a:gd name="connsiteY1" fmla="*/ 251887 h 291425"/>
              <a:gd name="connsiteX2" fmla="*/ 502913 w 542451"/>
              <a:gd name="connsiteY2" fmla="*/ 291425 h 291425"/>
              <a:gd name="connsiteX3" fmla="*/ 259043 w 542451"/>
              <a:gd name="connsiteY3" fmla="*/ 291425 h 291425"/>
              <a:gd name="connsiteX4" fmla="*/ 219505 w 542451"/>
              <a:gd name="connsiteY4" fmla="*/ 251887 h 291425"/>
              <a:gd name="connsiteX5" fmla="*/ 219505 w 542451"/>
              <a:gd name="connsiteY5" fmla="*/ 137802 h 291425"/>
              <a:gd name="connsiteX6" fmla="*/ 75799 w 542451"/>
              <a:gd name="connsiteY6" fmla="*/ 255424 h 291425"/>
              <a:gd name="connsiteX7" fmla="*/ 0 w 542451"/>
              <a:gd name="connsiteY7" fmla="*/ 231671 h 291425"/>
              <a:gd name="connsiteX8" fmla="*/ 253519 w 542451"/>
              <a:gd name="connsiteY8" fmla="*/ 5681 h 291425"/>
              <a:gd name="connsiteX9" fmla="*/ 296365 w 542451"/>
              <a:gd name="connsiteY9" fmla="*/ 0 h 291425"/>
              <a:gd name="connsiteX10" fmla="*/ 502913 w 542451"/>
              <a:gd name="connsiteY10" fmla="*/ 3393 h 291425"/>
              <a:gd name="connsiteX11" fmla="*/ 542451 w 542451"/>
              <a:gd name="connsiteY11" fmla="*/ 42931 h 291425"/>
              <a:gd name="connsiteX0" fmla="*/ 542451 w 542451"/>
              <a:gd name="connsiteY0" fmla="*/ 42931 h 291425"/>
              <a:gd name="connsiteX1" fmla="*/ 542451 w 542451"/>
              <a:gd name="connsiteY1" fmla="*/ 251887 h 291425"/>
              <a:gd name="connsiteX2" fmla="*/ 502913 w 542451"/>
              <a:gd name="connsiteY2" fmla="*/ 291425 h 291425"/>
              <a:gd name="connsiteX3" fmla="*/ 259043 w 542451"/>
              <a:gd name="connsiteY3" fmla="*/ 291425 h 291425"/>
              <a:gd name="connsiteX4" fmla="*/ 219505 w 542451"/>
              <a:gd name="connsiteY4" fmla="*/ 251887 h 291425"/>
              <a:gd name="connsiteX5" fmla="*/ 219504 w 542451"/>
              <a:gd name="connsiteY5" fmla="*/ 164947 h 291425"/>
              <a:gd name="connsiteX6" fmla="*/ 75799 w 542451"/>
              <a:gd name="connsiteY6" fmla="*/ 255424 h 291425"/>
              <a:gd name="connsiteX7" fmla="*/ 0 w 542451"/>
              <a:gd name="connsiteY7" fmla="*/ 231671 h 291425"/>
              <a:gd name="connsiteX8" fmla="*/ 253519 w 542451"/>
              <a:gd name="connsiteY8" fmla="*/ 5681 h 291425"/>
              <a:gd name="connsiteX9" fmla="*/ 296365 w 542451"/>
              <a:gd name="connsiteY9" fmla="*/ 0 h 291425"/>
              <a:gd name="connsiteX10" fmla="*/ 502913 w 542451"/>
              <a:gd name="connsiteY10" fmla="*/ 3393 h 291425"/>
              <a:gd name="connsiteX11" fmla="*/ 542451 w 542451"/>
              <a:gd name="connsiteY11" fmla="*/ 42931 h 291425"/>
              <a:gd name="connsiteX0" fmla="*/ 610313 w 610313"/>
              <a:gd name="connsiteY0" fmla="*/ 42931 h 291425"/>
              <a:gd name="connsiteX1" fmla="*/ 610313 w 610313"/>
              <a:gd name="connsiteY1" fmla="*/ 251887 h 291425"/>
              <a:gd name="connsiteX2" fmla="*/ 570775 w 610313"/>
              <a:gd name="connsiteY2" fmla="*/ 291425 h 291425"/>
              <a:gd name="connsiteX3" fmla="*/ 326905 w 610313"/>
              <a:gd name="connsiteY3" fmla="*/ 291425 h 291425"/>
              <a:gd name="connsiteX4" fmla="*/ 287367 w 610313"/>
              <a:gd name="connsiteY4" fmla="*/ 251887 h 291425"/>
              <a:gd name="connsiteX5" fmla="*/ 287366 w 610313"/>
              <a:gd name="connsiteY5" fmla="*/ 164947 h 291425"/>
              <a:gd name="connsiteX6" fmla="*/ 143661 w 610313"/>
              <a:gd name="connsiteY6" fmla="*/ 255424 h 291425"/>
              <a:gd name="connsiteX7" fmla="*/ 0 w 610313"/>
              <a:gd name="connsiteY7" fmla="*/ 238458 h 291425"/>
              <a:gd name="connsiteX8" fmla="*/ 321381 w 610313"/>
              <a:gd name="connsiteY8" fmla="*/ 5681 h 291425"/>
              <a:gd name="connsiteX9" fmla="*/ 364227 w 610313"/>
              <a:gd name="connsiteY9" fmla="*/ 0 h 291425"/>
              <a:gd name="connsiteX10" fmla="*/ 570775 w 610313"/>
              <a:gd name="connsiteY10" fmla="*/ 3393 h 291425"/>
              <a:gd name="connsiteX11" fmla="*/ 610313 w 610313"/>
              <a:gd name="connsiteY11" fmla="*/ 42931 h 291425"/>
              <a:gd name="connsiteX0" fmla="*/ 610313 w 610313"/>
              <a:gd name="connsiteY0" fmla="*/ 42931 h 291425"/>
              <a:gd name="connsiteX1" fmla="*/ 610313 w 610313"/>
              <a:gd name="connsiteY1" fmla="*/ 251887 h 291425"/>
              <a:gd name="connsiteX2" fmla="*/ 570775 w 610313"/>
              <a:gd name="connsiteY2" fmla="*/ 291425 h 291425"/>
              <a:gd name="connsiteX3" fmla="*/ 326905 w 610313"/>
              <a:gd name="connsiteY3" fmla="*/ 291425 h 291425"/>
              <a:gd name="connsiteX4" fmla="*/ 287367 w 610313"/>
              <a:gd name="connsiteY4" fmla="*/ 251887 h 291425"/>
              <a:gd name="connsiteX5" fmla="*/ 287366 w 610313"/>
              <a:gd name="connsiteY5" fmla="*/ 164947 h 291425"/>
              <a:gd name="connsiteX6" fmla="*/ 106338 w 610313"/>
              <a:gd name="connsiteY6" fmla="*/ 252031 h 291425"/>
              <a:gd name="connsiteX7" fmla="*/ 0 w 610313"/>
              <a:gd name="connsiteY7" fmla="*/ 238458 h 291425"/>
              <a:gd name="connsiteX8" fmla="*/ 321381 w 610313"/>
              <a:gd name="connsiteY8" fmla="*/ 5681 h 291425"/>
              <a:gd name="connsiteX9" fmla="*/ 364227 w 610313"/>
              <a:gd name="connsiteY9" fmla="*/ 0 h 291425"/>
              <a:gd name="connsiteX10" fmla="*/ 570775 w 610313"/>
              <a:gd name="connsiteY10" fmla="*/ 3393 h 291425"/>
              <a:gd name="connsiteX11" fmla="*/ 610313 w 610313"/>
              <a:gd name="connsiteY11" fmla="*/ 42931 h 291425"/>
              <a:gd name="connsiteX0" fmla="*/ 610313 w 610313"/>
              <a:gd name="connsiteY0" fmla="*/ 42931 h 291425"/>
              <a:gd name="connsiteX1" fmla="*/ 610313 w 610313"/>
              <a:gd name="connsiteY1" fmla="*/ 251887 h 291425"/>
              <a:gd name="connsiteX2" fmla="*/ 570775 w 610313"/>
              <a:gd name="connsiteY2" fmla="*/ 291425 h 291425"/>
              <a:gd name="connsiteX3" fmla="*/ 326905 w 610313"/>
              <a:gd name="connsiteY3" fmla="*/ 291425 h 291425"/>
              <a:gd name="connsiteX4" fmla="*/ 287367 w 610313"/>
              <a:gd name="connsiteY4" fmla="*/ 251887 h 291425"/>
              <a:gd name="connsiteX5" fmla="*/ 287366 w 610313"/>
              <a:gd name="connsiteY5" fmla="*/ 164947 h 291425"/>
              <a:gd name="connsiteX6" fmla="*/ 136875 w 610313"/>
              <a:gd name="connsiteY6" fmla="*/ 241852 h 291425"/>
              <a:gd name="connsiteX7" fmla="*/ 0 w 610313"/>
              <a:gd name="connsiteY7" fmla="*/ 238458 h 291425"/>
              <a:gd name="connsiteX8" fmla="*/ 321381 w 610313"/>
              <a:gd name="connsiteY8" fmla="*/ 5681 h 291425"/>
              <a:gd name="connsiteX9" fmla="*/ 364227 w 610313"/>
              <a:gd name="connsiteY9" fmla="*/ 0 h 291425"/>
              <a:gd name="connsiteX10" fmla="*/ 570775 w 610313"/>
              <a:gd name="connsiteY10" fmla="*/ 3393 h 291425"/>
              <a:gd name="connsiteX11" fmla="*/ 610313 w 610313"/>
              <a:gd name="connsiteY11" fmla="*/ 42931 h 291425"/>
              <a:gd name="connsiteX0" fmla="*/ 576383 w 576383"/>
              <a:gd name="connsiteY0" fmla="*/ 42931 h 291425"/>
              <a:gd name="connsiteX1" fmla="*/ 576383 w 576383"/>
              <a:gd name="connsiteY1" fmla="*/ 251887 h 291425"/>
              <a:gd name="connsiteX2" fmla="*/ 536845 w 576383"/>
              <a:gd name="connsiteY2" fmla="*/ 291425 h 291425"/>
              <a:gd name="connsiteX3" fmla="*/ 292975 w 576383"/>
              <a:gd name="connsiteY3" fmla="*/ 291425 h 291425"/>
              <a:gd name="connsiteX4" fmla="*/ 253437 w 576383"/>
              <a:gd name="connsiteY4" fmla="*/ 251887 h 291425"/>
              <a:gd name="connsiteX5" fmla="*/ 253436 w 576383"/>
              <a:gd name="connsiteY5" fmla="*/ 164947 h 291425"/>
              <a:gd name="connsiteX6" fmla="*/ 102945 w 576383"/>
              <a:gd name="connsiteY6" fmla="*/ 241852 h 291425"/>
              <a:gd name="connsiteX7" fmla="*/ 0 w 576383"/>
              <a:gd name="connsiteY7" fmla="*/ 187563 h 291425"/>
              <a:gd name="connsiteX8" fmla="*/ 287451 w 576383"/>
              <a:gd name="connsiteY8" fmla="*/ 5681 h 291425"/>
              <a:gd name="connsiteX9" fmla="*/ 330297 w 576383"/>
              <a:gd name="connsiteY9" fmla="*/ 0 h 291425"/>
              <a:gd name="connsiteX10" fmla="*/ 536845 w 576383"/>
              <a:gd name="connsiteY10" fmla="*/ 3393 h 291425"/>
              <a:gd name="connsiteX11" fmla="*/ 576383 w 576383"/>
              <a:gd name="connsiteY11" fmla="*/ 42931 h 291425"/>
              <a:gd name="connsiteX0" fmla="*/ 576383 w 576383"/>
              <a:gd name="connsiteY0" fmla="*/ 42931 h 291425"/>
              <a:gd name="connsiteX1" fmla="*/ 576383 w 576383"/>
              <a:gd name="connsiteY1" fmla="*/ 251887 h 291425"/>
              <a:gd name="connsiteX2" fmla="*/ 536845 w 576383"/>
              <a:gd name="connsiteY2" fmla="*/ 291425 h 291425"/>
              <a:gd name="connsiteX3" fmla="*/ 292975 w 576383"/>
              <a:gd name="connsiteY3" fmla="*/ 291425 h 291425"/>
              <a:gd name="connsiteX4" fmla="*/ 253437 w 576383"/>
              <a:gd name="connsiteY4" fmla="*/ 251887 h 291425"/>
              <a:gd name="connsiteX5" fmla="*/ 253436 w 576383"/>
              <a:gd name="connsiteY5" fmla="*/ 164947 h 291425"/>
              <a:gd name="connsiteX6" fmla="*/ 82587 w 576383"/>
              <a:gd name="connsiteY6" fmla="*/ 238459 h 291425"/>
              <a:gd name="connsiteX7" fmla="*/ 0 w 576383"/>
              <a:gd name="connsiteY7" fmla="*/ 187563 h 291425"/>
              <a:gd name="connsiteX8" fmla="*/ 287451 w 576383"/>
              <a:gd name="connsiteY8" fmla="*/ 5681 h 291425"/>
              <a:gd name="connsiteX9" fmla="*/ 330297 w 576383"/>
              <a:gd name="connsiteY9" fmla="*/ 0 h 291425"/>
              <a:gd name="connsiteX10" fmla="*/ 536845 w 576383"/>
              <a:gd name="connsiteY10" fmla="*/ 3393 h 291425"/>
              <a:gd name="connsiteX11" fmla="*/ 576383 w 576383"/>
              <a:gd name="connsiteY11" fmla="*/ 42931 h 291425"/>
              <a:gd name="connsiteX0" fmla="*/ 576383 w 576383"/>
              <a:gd name="connsiteY0" fmla="*/ 42931 h 291425"/>
              <a:gd name="connsiteX1" fmla="*/ 576383 w 576383"/>
              <a:gd name="connsiteY1" fmla="*/ 251887 h 291425"/>
              <a:gd name="connsiteX2" fmla="*/ 536845 w 576383"/>
              <a:gd name="connsiteY2" fmla="*/ 291425 h 291425"/>
              <a:gd name="connsiteX3" fmla="*/ 292975 w 576383"/>
              <a:gd name="connsiteY3" fmla="*/ 291425 h 291425"/>
              <a:gd name="connsiteX4" fmla="*/ 253437 w 576383"/>
              <a:gd name="connsiteY4" fmla="*/ 251887 h 291425"/>
              <a:gd name="connsiteX5" fmla="*/ 253436 w 576383"/>
              <a:gd name="connsiteY5" fmla="*/ 164947 h 291425"/>
              <a:gd name="connsiteX6" fmla="*/ 82587 w 576383"/>
              <a:gd name="connsiteY6" fmla="*/ 238459 h 291425"/>
              <a:gd name="connsiteX7" fmla="*/ 0 w 576383"/>
              <a:gd name="connsiteY7" fmla="*/ 187563 h 291425"/>
              <a:gd name="connsiteX8" fmla="*/ 287451 w 576383"/>
              <a:gd name="connsiteY8" fmla="*/ 5681 h 291425"/>
              <a:gd name="connsiteX9" fmla="*/ 330297 w 576383"/>
              <a:gd name="connsiteY9" fmla="*/ 0 h 291425"/>
              <a:gd name="connsiteX10" fmla="*/ 536845 w 576383"/>
              <a:gd name="connsiteY10" fmla="*/ 3393 h 291425"/>
              <a:gd name="connsiteX11" fmla="*/ 576383 w 576383"/>
              <a:gd name="connsiteY11" fmla="*/ 42931 h 291425"/>
              <a:gd name="connsiteX0" fmla="*/ 576383 w 576383"/>
              <a:gd name="connsiteY0" fmla="*/ 42931 h 291425"/>
              <a:gd name="connsiteX1" fmla="*/ 576383 w 576383"/>
              <a:gd name="connsiteY1" fmla="*/ 251887 h 291425"/>
              <a:gd name="connsiteX2" fmla="*/ 536845 w 576383"/>
              <a:gd name="connsiteY2" fmla="*/ 291425 h 291425"/>
              <a:gd name="connsiteX3" fmla="*/ 292975 w 576383"/>
              <a:gd name="connsiteY3" fmla="*/ 291425 h 291425"/>
              <a:gd name="connsiteX4" fmla="*/ 253437 w 576383"/>
              <a:gd name="connsiteY4" fmla="*/ 251887 h 291425"/>
              <a:gd name="connsiteX5" fmla="*/ 253436 w 576383"/>
              <a:gd name="connsiteY5" fmla="*/ 164947 h 291425"/>
              <a:gd name="connsiteX6" fmla="*/ 82587 w 576383"/>
              <a:gd name="connsiteY6" fmla="*/ 238459 h 291425"/>
              <a:gd name="connsiteX7" fmla="*/ 0 w 576383"/>
              <a:gd name="connsiteY7" fmla="*/ 187563 h 291425"/>
              <a:gd name="connsiteX8" fmla="*/ 287451 w 576383"/>
              <a:gd name="connsiteY8" fmla="*/ 5681 h 291425"/>
              <a:gd name="connsiteX9" fmla="*/ 330297 w 576383"/>
              <a:gd name="connsiteY9" fmla="*/ 0 h 291425"/>
              <a:gd name="connsiteX10" fmla="*/ 536845 w 576383"/>
              <a:gd name="connsiteY10" fmla="*/ 3393 h 291425"/>
              <a:gd name="connsiteX11" fmla="*/ 576383 w 576383"/>
              <a:gd name="connsiteY11" fmla="*/ 42931 h 291425"/>
              <a:gd name="connsiteX0" fmla="*/ 576383 w 576383"/>
              <a:gd name="connsiteY0" fmla="*/ 42931 h 291425"/>
              <a:gd name="connsiteX1" fmla="*/ 576383 w 576383"/>
              <a:gd name="connsiteY1" fmla="*/ 251887 h 291425"/>
              <a:gd name="connsiteX2" fmla="*/ 536845 w 576383"/>
              <a:gd name="connsiteY2" fmla="*/ 291425 h 291425"/>
              <a:gd name="connsiteX3" fmla="*/ 292975 w 576383"/>
              <a:gd name="connsiteY3" fmla="*/ 291425 h 291425"/>
              <a:gd name="connsiteX4" fmla="*/ 253437 w 576383"/>
              <a:gd name="connsiteY4" fmla="*/ 251887 h 291425"/>
              <a:gd name="connsiteX5" fmla="*/ 253436 w 576383"/>
              <a:gd name="connsiteY5" fmla="*/ 164947 h 291425"/>
              <a:gd name="connsiteX6" fmla="*/ 82587 w 576383"/>
              <a:gd name="connsiteY6" fmla="*/ 238459 h 291425"/>
              <a:gd name="connsiteX7" fmla="*/ 0 w 576383"/>
              <a:gd name="connsiteY7" fmla="*/ 187563 h 291425"/>
              <a:gd name="connsiteX8" fmla="*/ 287451 w 576383"/>
              <a:gd name="connsiteY8" fmla="*/ 5681 h 291425"/>
              <a:gd name="connsiteX9" fmla="*/ 330297 w 576383"/>
              <a:gd name="connsiteY9" fmla="*/ 0 h 291425"/>
              <a:gd name="connsiteX10" fmla="*/ 536845 w 576383"/>
              <a:gd name="connsiteY10" fmla="*/ 3393 h 291425"/>
              <a:gd name="connsiteX11" fmla="*/ 576383 w 576383"/>
              <a:gd name="connsiteY11" fmla="*/ 42931 h 291425"/>
              <a:gd name="connsiteX0" fmla="*/ 620492 w 620492"/>
              <a:gd name="connsiteY0" fmla="*/ 42931 h 291425"/>
              <a:gd name="connsiteX1" fmla="*/ 620492 w 620492"/>
              <a:gd name="connsiteY1" fmla="*/ 251887 h 291425"/>
              <a:gd name="connsiteX2" fmla="*/ 580954 w 620492"/>
              <a:gd name="connsiteY2" fmla="*/ 291425 h 291425"/>
              <a:gd name="connsiteX3" fmla="*/ 337084 w 620492"/>
              <a:gd name="connsiteY3" fmla="*/ 291425 h 291425"/>
              <a:gd name="connsiteX4" fmla="*/ 297546 w 620492"/>
              <a:gd name="connsiteY4" fmla="*/ 251887 h 291425"/>
              <a:gd name="connsiteX5" fmla="*/ 297545 w 620492"/>
              <a:gd name="connsiteY5" fmla="*/ 164947 h 291425"/>
              <a:gd name="connsiteX6" fmla="*/ 126696 w 620492"/>
              <a:gd name="connsiteY6" fmla="*/ 238459 h 291425"/>
              <a:gd name="connsiteX7" fmla="*/ 0 w 620492"/>
              <a:gd name="connsiteY7" fmla="*/ 187563 h 291425"/>
              <a:gd name="connsiteX8" fmla="*/ 331560 w 620492"/>
              <a:gd name="connsiteY8" fmla="*/ 5681 h 291425"/>
              <a:gd name="connsiteX9" fmla="*/ 374406 w 620492"/>
              <a:gd name="connsiteY9" fmla="*/ 0 h 291425"/>
              <a:gd name="connsiteX10" fmla="*/ 580954 w 620492"/>
              <a:gd name="connsiteY10" fmla="*/ 3393 h 291425"/>
              <a:gd name="connsiteX11" fmla="*/ 620492 w 620492"/>
              <a:gd name="connsiteY11" fmla="*/ 42931 h 291425"/>
              <a:gd name="connsiteX0" fmla="*/ 620492 w 620492"/>
              <a:gd name="connsiteY0" fmla="*/ 42931 h 291425"/>
              <a:gd name="connsiteX1" fmla="*/ 620492 w 620492"/>
              <a:gd name="connsiteY1" fmla="*/ 251887 h 291425"/>
              <a:gd name="connsiteX2" fmla="*/ 580954 w 620492"/>
              <a:gd name="connsiteY2" fmla="*/ 291425 h 291425"/>
              <a:gd name="connsiteX3" fmla="*/ 337084 w 620492"/>
              <a:gd name="connsiteY3" fmla="*/ 291425 h 291425"/>
              <a:gd name="connsiteX4" fmla="*/ 297546 w 620492"/>
              <a:gd name="connsiteY4" fmla="*/ 251887 h 291425"/>
              <a:gd name="connsiteX5" fmla="*/ 297545 w 620492"/>
              <a:gd name="connsiteY5" fmla="*/ 164947 h 291425"/>
              <a:gd name="connsiteX6" fmla="*/ 89373 w 620492"/>
              <a:gd name="connsiteY6" fmla="*/ 224887 h 291425"/>
              <a:gd name="connsiteX7" fmla="*/ 0 w 620492"/>
              <a:gd name="connsiteY7" fmla="*/ 187563 h 291425"/>
              <a:gd name="connsiteX8" fmla="*/ 331560 w 620492"/>
              <a:gd name="connsiteY8" fmla="*/ 5681 h 291425"/>
              <a:gd name="connsiteX9" fmla="*/ 374406 w 620492"/>
              <a:gd name="connsiteY9" fmla="*/ 0 h 291425"/>
              <a:gd name="connsiteX10" fmla="*/ 580954 w 620492"/>
              <a:gd name="connsiteY10" fmla="*/ 3393 h 291425"/>
              <a:gd name="connsiteX11" fmla="*/ 620492 w 620492"/>
              <a:gd name="connsiteY11" fmla="*/ 42931 h 291425"/>
              <a:gd name="connsiteX0" fmla="*/ 620492 w 620492"/>
              <a:gd name="connsiteY0" fmla="*/ 42931 h 291425"/>
              <a:gd name="connsiteX1" fmla="*/ 620492 w 620492"/>
              <a:gd name="connsiteY1" fmla="*/ 251887 h 291425"/>
              <a:gd name="connsiteX2" fmla="*/ 580954 w 620492"/>
              <a:gd name="connsiteY2" fmla="*/ 291425 h 291425"/>
              <a:gd name="connsiteX3" fmla="*/ 337084 w 620492"/>
              <a:gd name="connsiteY3" fmla="*/ 291425 h 291425"/>
              <a:gd name="connsiteX4" fmla="*/ 297546 w 620492"/>
              <a:gd name="connsiteY4" fmla="*/ 251887 h 291425"/>
              <a:gd name="connsiteX5" fmla="*/ 297545 w 620492"/>
              <a:gd name="connsiteY5" fmla="*/ 164947 h 291425"/>
              <a:gd name="connsiteX6" fmla="*/ 89373 w 620492"/>
              <a:gd name="connsiteY6" fmla="*/ 224887 h 291425"/>
              <a:gd name="connsiteX7" fmla="*/ 0 w 620492"/>
              <a:gd name="connsiteY7" fmla="*/ 187563 h 291425"/>
              <a:gd name="connsiteX8" fmla="*/ 331560 w 620492"/>
              <a:gd name="connsiteY8" fmla="*/ 5681 h 291425"/>
              <a:gd name="connsiteX9" fmla="*/ 374406 w 620492"/>
              <a:gd name="connsiteY9" fmla="*/ 0 h 291425"/>
              <a:gd name="connsiteX10" fmla="*/ 580954 w 620492"/>
              <a:gd name="connsiteY10" fmla="*/ 3393 h 291425"/>
              <a:gd name="connsiteX11" fmla="*/ 620492 w 620492"/>
              <a:gd name="connsiteY11" fmla="*/ 42931 h 291425"/>
              <a:gd name="connsiteX0" fmla="*/ 620492 w 620492"/>
              <a:gd name="connsiteY0" fmla="*/ 42931 h 291425"/>
              <a:gd name="connsiteX1" fmla="*/ 620492 w 620492"/>
              <a:gd name="connsiteY1" fmla="*/ 251887 h 291425"/>
              <a:gd name="connsiteX2" fmla="*/ 580954 w 620492"/>
              <a:gd name="connsiteY2" fmla="*/ 291425 h 291425"/>
              <a:gd name="connsiteX3" fmla="*/ 337084 w 620492"/>
              <a:gd name="connsiteY3" fmla="*/ 291425 h 291425"/>
              <a:gd name="connsiteX4" fmla="*/ 297546 w 620492"/>
              <a:gd name="connsiteY4" fmla="*/ 251887 h 291425"/>
              <a:gd name="connsiteX5" fmla="*/ 297545 w 620492"/>
              <a:gd name="connsiteY5" fmla="*/ 164947 h 291425"/>
              <a:gd name="connsiteX6" fmla="*/ 89373 w 620492"/>
              <a:gd name="connsiteY6" fmla="*/ 224887 h 291425"/>
              <a:gd name="connsiteX7" fmla="*/ 0 w 620492"/>
              <a:gd name="connsiteY7" fmla="*/ 187563 h 291425"/>
              <a:gd name="connsiteX8" fmla="*/ 331560 w 620492"/>
              <a:gd name="connsiteY8" fmla="*/ 5681 h 291425"/>
              <a:gd name="connsiteX9" fmla="*/ 374406 w 620492"/>
              <a:gd name="connsiteY9" fmla="*/ 0 h 291425"/>
              <a:gd name="connsiteX10" fmla="*/ 580954 w 620492"/>
              <a:gd name="connsiteY10" fmla="*/ 3393 h 291425"/>
              <a:gd name="connsiteX11" fmla="*/ 620492 w 620492"/>
              <a:gd name="connsiteY11" fmla="*/ 42931 h 291425"/>
              <a:gd name="connsiteX0" fmla="*/ 620492 w 620492"/>
              <a:gd name="connsiteY0" fmla="*/ 42931 h 291425"/>
              <a:gd name="connsiteX1" fmla="*/ 620492 w 620492"/>
              <a:gd name="connsiteY1" fmla="*/ 251887 h 291425"/>
              <a:gd name="connsiteX2" fmla="*/ 580954 w 620492"/>
              <a:gd name="connsiteY2" fmla="*/ 291425 h 291425"/>
              <a:gd name="connsiteX3" fmla="*/ 337084 w 620492"/>
              <a:gd name="connsiteY3" fmla="*/ 291425 h 291425"/>
              <a:gd name="connsiteX4" fmla="*/ 297546 w 620492"/>
              <a:gd name="connsiteY4" fmla="*/ 251887 h 291425"/>
              <a:gd name="connsiteX5" fmla="*/ 297545 w 620492"/>
              <a:gd name="connsiteY5" fmla="*/ 164947 h 291425"/>
              <a:gd name="connsiteX6" fmla="*/ 89373 w 620492"/>
              <a:gd name="connsiteY6" fmla="*/ 224887 h 291425"/>
              <a:gd name="connsiteX7" fmla="*/ 0 w 620492"/>
              <a:gd name="connsiteY7" fmla="*/ 187563 h 291425"/>
              <a:gd name="connsiteX8" fmla="*/ 331560 w 620492"/>
              <a:gd name="connsiteY8" fmla="*/ 5681 h 291425"/>
              <a:gd name="connsiteX9" fmla="*/ 374406 w 620492"/>
              <a:gd name="connsiteY9" fmla="*/ 0 h 291425"/>
              <a:gd name="connsiteX10" fmla="*/ 580954 w 620492"/>
              <a:gd name="connsiteY10" fmla="*/ 3393 h 291425"/>
              <a:gd name="connsiteX11" fmla="*/ 620492 w 620492"/>
              <a:gd name="connsiteY11" fmla="*/ 42931 h 291425"/>
              <a:gd name="connsiteX0" fmla="*/ 620492 w 620492"/>
              <a:gd name="connsiteY0" fmla="*/ 42931 h 291425"/>
              <a:gd name="connsiteX1" fmla="*/ 620492 w 620492"/>
              <a:gd name="connsiteY1" fmla="*/ 251887 h 291425"/>
              <a:gd name="connsiteX2" fmla="*/ 580954 w 620492"/>
              <a:gd name="connsiteY2" fmla="*/ 291425 h 291425"/>
              <a:gd name="connsiteX3" fmla="*/ 337084 w 620492"/>
              <a:gd name="connsiteY3" fmla="*/ 291425 h 291425"/>
              <a:gd name="connsiteX4" fmla="*/ 297546 w 620492"/>
              <a:gd name="connsiteY4" fmla="*/ 251887 h 291425"/>
              <a:gd name="connsiteX5" fmla="*/ 297545 w 620492"/>
              <a:gd name="connsiteY5" fmla="*/ 164947 h 291425"/>
              <a:gd name="connsiteX6" fmla="*/ 89373 w 620492"/>
              <a:gd name="connsiteY6" fmla="*/ 224887 h 291425"/>
              <a:gd name="connsiteX7" fmla="*/ 0 w 620492"/>
              <a:gd name="connsiteY7" fmla="*/ 187563 h 291425"/>
              <a:gd name="connsiteX8" fmla="*/ 331560 w 620492"/>
              <a:gd name="connsiteY8" fmla="*/ 5681 h 291425"/>
              <a:gd name="connsiteX9" fmla="*/ 374406 w 620492"/>
              <a:gd name="connsiteY9" fmla="*/ 0 h 291425"/>
              <a:gd name="connsiteX10" fmla="*/ 580954 w 620492"/>
              <a:gd name="connsiteY10" fmla="*/ 3393 h 291425"/>
              <a:gd name="connsiteX11" fmla="*/ 620492 w 620492"/>
              <a:gd name="connsiteY11" fmla="*/ 42931 h 291425"/>
              <a:gd name="connsiteX0" fmla="*/ 620492 w 620492"/>
              <a:gd name="connsiteY0" fmla="*/ 42931 h 291425"/>
              <a:gd name="connsiteX1" fmla="*/ 620492 w 620492"/>
              <a:gd name="connsiteY1" fmla="*/ 251887 h 291425"/>
              <a:gd name="connsiteX2" fmla="*/ 580954 w 620492"/>
              <a:gd name="connsiteY2" fmla="*/ 291425 h 291425"/>
              <a:gd name="connsiteX3" fmla="*/ 337084 w 620492"/>
              <a:gd name="connsiteY3" fmla="*/ 291425 h 291425"/>
              <a:gd name="connsiteX4" fmla="*/ 297546 w 620492"/>
              <a:gd name="connsiteY4" fmla="*/ 251887 h 291425"/>
              <a:gd name="connsiteX5" fmla="*/ 297545 w 620492"/>
              <a:gd name="connsiteY5" fmla="*/ 164947 h 291425"/>
              <a:gd name="connsiteX6" fmla="*/ 89373 w 620492"/>
              <a:gd name="connsiteY6" fmla="*/ 224887 h 291425"/>
              <a:gd name="connsiteX7" fmla="*/ 0 w 620492"/>
              <a:gd name="connsiteY7" fmla="*/ 187563 h 291425"/>
              <a:gd name="connsiteX8" fmla="*/ 331560 w 620492"/>
              <a:gd name="connsiteY8" fmla="*/ 5681 h 291425"/>
              <a:gd name="connsiteX9" fmla="*/ 374406 w 620492"/>
              <a:gd name="connsiteY9" fmla="*/ 0 h 291425"/>
              <a:gd name="connsiteX10" fmla="*/ 580954 w 620492"/>
              <a:gd name="connsiteY10" fmla="*/ 3393 h 291425"/>
              <a:gd name="connsiteX11" fmla="*/ 620492 w 620492"/>
              <a:gd name="connsiteY11" fmla="*/ 42931 h 291425"/>
              <a:gd name="connsiteX0" fmla="*/ 620492 w 620492"/>
              <a:gd name="connsiteY0" fmla="*/ 42931 h 291425"/>
              <a:gd name="connsiteX1" fmla="*/ 620492 w 620492"/>
              <a:gd name="connsiteY1" fmla="*/ 251887 h 291425"/>
              <a:gd name="connsiteX2" fmla="*/ 580954 w 620492"/>
              <a:gd name="connsiteY2" fmla="*/ 291425 h 291425"/>
              <a:gd name="connsiteX3" fmla="*/ 337084 w 620492"/>
              <a:gd name="connsiteY3" fmla="*/ 291425 h 291425"/>
              <a:gd name="connsiteX4" fmla="*/ 297546 w 620492"/>
              <a:gd name="connsiteY4" fmla="*/ 251887 h 291425"/>
              <a:gd name="connsiteX5" fmla="*/ 297545 w 620492"/>
              <a:gd name="connsiteY5" fmla="*/ 164947 h 291425"/>
              <a:gd name="connsiteX6" fmla="*/ 99552 w 620492"/>
              <a:gd name="connsiteY6" fmla="*/ 235066 h 291425"/>
              <a:gd name="connsiteX7" fmla="*/ 0 w 620492"/>
              <a:gd name="connsiteY7" fmla="*/ 187563 h 291425"/>
              <a:gd name="connsiteX8" fmla="*/ 331560 w 620492"/>
              <a:gd name="connsiteY8" fmla="*/ 5681 h 291425"/>
              <a:gd name="connsiteX9" fmla="*/ 374406 w 620492"/>
              <a:gd name="connsiteY9" fmla="*/ 0 h 291425"/>
              <a:gd name="connsiteX10" fmla="*/ 580954 w 620492"/>
              <a:gd name="connsiteY10" fmla="*/ 3393 h 291425"/>
              <a:gd name="connsiteX11" fmla="*/ 620492 w 620492"/>
              <a:gd name="connsiteY11" fmla="*/ 42931 h 291425"/>
              <a:gd name="connsiteX0" fmla="*/ 620492 w 620492"/>
              <a:gd name="connsiteY0" fmla="*/ 42931 h 291425"/>
              <a:gd name="connsiteX1" fmla="*/ 620492 w 620492"/>
              <a:gd name="connsiteY1" fmla="*/ 251887 h 291425"/>
              <a:gd name="connsiteX2" fmla="*/ 580954 w 620492"/>
              <a:gd name="connsiteY2" fmla="*/ 291425 h 291425"/>
              <a:gd name="connsiteX3" fmla="*/ 337084 w 620492"/>
              <a:gd name="connsiteY3" fmla="*/ 291425 h 291425"/>
              <a:gd name="connsiteX4" fmla="*/ 297546 w 620492"/>
              <a:gd name="connsiteY4" fmla="*/ 251887 h 291425"/>
              <a:gd name="connsiteX5" fmla="*/ 297545 w 620492"/>
              <a:gd name="connsiteY5" fmla="*/ 164947 h 291425"/>
              <a:gd name="connsiteX6" fmla="*/ 109731 w 620492"/>
              <a:gd name="connsiteY6" fmla="*/ 238459 h 291425"/>
              <a:gd name="connsiteX7" fmla="*/ 0 w 620492"/>
              <a:gd name="connsiteY7" fmla="*/ 187563 h 291425"/>
              <a:gd name="connsiteX8" fmla="*/ 331560 w 620492"/>
              <a:gd name="connsiteY8" fmla="*/ 5681 h 291425"/>
              <a:gd name="connsiteX9" fmla="*/ 374406 w 620492"/>
              <a:gd name="connsiteY9" fmla="*/ 0 h 291425"/>
              <a:gd name="connsiteX10" fmla="*/ 580954 w 620492"/>
              <a:gd name="connsiteY10" fmla="*/ 3393 h 291425"/>
              <a:gd name="connsiteX11" fmla="*/ 620492 w 620492"/>
              <a:gd name="connsiteY11" fmla="*/ 42931 h 291425"/>
              <a:gd name="connsiteX0" fmla="*/ 603527 w 603527"/>
              <a:gd name="connsiteY0" fmla="*/ 42931 h 291425"/>
              <a:gd name="connsiteX1" fmla="*/ 603527 w 603527"/>
              <a:gd name="connsiteY1" fmla="*/ 251887 h 291425"/>
              <a:gd name="connsiteX2" fmla="*/ 563989 w 603527"/>
              <a:gd name="connsiteY2" fmla="*/ 291425 h 291425"/>
              <a:gd name="connsiteX3" fmla="*/ 320119 w 603527"/>
              <a:gd name="connsiteY3" fmla="*/ 291425 h 291425"/>
              <a:gd name="connsiteX4" fmla="*/ 280581 w 603527"/>
              <a:gd name="connsiteY4" fmla="*/ 251887 h 291425"/>
              <a:gd name="connsiteX5" fmla="*/ 280580 w 603527"/>
              <a:gd name="connsiteY5" fmla="*/ 164947 h 291425"/>
              <a:gd name="connsiteX6" fmla="*/ 92766 w 603527"/>
              <a:gd name="connsiteY6" fmla="*/ 238459 h 291425"/>
              <a:gd name="connsiteX7" fmla="*/ 0 w 603527"/>
              <a:gd name="connsiteY7" fmla="*/ 167205 h 291425"/>
              <a:gd name="connsiteX8" fmla="*/ 314595 w 603527"/>
              <a:gd name="connsiteY8" fmla="*/ 5681 h 291425"/>
              <a:gd name="connsiteX9" fmla="*/ 357441 w 603527"/>
              <a:gd name="connsiteY9" fmla="*/ 0 h 291425"/>
              <a:gd name="connsiteX10" fmla="*/ 563989 w 603527"/>
              <a:gd name="connsiteY10" fmla="*/ 3393 h 291425"/>
              <a:gd name="connsiteX11" fmla="*/ 603527 w 603527"/>
              <a:gd name="connsiteY11" fmla="*/ 42931 h 291425"/>
              <a:gd name="connsiteX0" fmla="*/ 603527 w 603527"/>
              <a:gd name="connsiteY0" fmla="*/ 42931 h 291425"/>
              <a:gd name="connsiteX1" fmla="*/ 603527 w 603527"/>
              <a:gd name="connsiteY1" fmla="*/ 251887 h 291425"/>
              <a:gd name="connsiteX2" fmla="*/ 563989 w 603527"/>
              <a:gd name="connsiteY2" fmla="*/ 291425 h 291425"/>
              <a:gd name="connsiteX3" fmla="*/ 320119 w 603527"/>
              <a:gd name="connsiteY3" fmla="*/ 291425 h 291425"/>
              <a:gd name="connsiteX4" fmla="*/ 280581 w 603527"/>
              <a:gd name="connsiteY4" fmla="*/ 251887 h 291425"/>
              <a:gd name="connsiteX5" fmla="*/ 280580 w 603527"/>
              <a:gd name="connsiteY5" fmla="*/ 164947 h 291425"/>
              <a:gd name="connsiteX6" fmla="*/ 92766 w 603527"/>
              <a:gd name="connsiteY6" fmla="*/ 238459 h 291425"/>
              <a:gd name="connsiteX7" fmla="*/ 0 w 603527"/>
              <a:gd name="connsiteY7" fmla="*/ 167205 h 291425"/>
              <a:gd name="connsiteX8" fmla="*/ 314595 w 603527"/>
              <a:gd name="connsiteY8" fmla="*/ 5681 h 291425"/>
              <a:gd name="connsiteX9" fmla="*/ 357441 w 603527"/>
              <a:gd name="connsiteY9" fmla="*/ 0 h 291425"/>
              <a:gd name="connsiteX10" fmla="*/ 563989 w 603527"/>
              <a:gd name="connsiteY10" fmla="*/ 3393 h 291425"/>
              <a:gd name="connsiteX11" fmla="*/ 603527 w 603527"/>
              <a:gd name="connsiteY11" fmla="*/ 42931 h 29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3527" h="291425">
                <a:moveTo>
                  <a:pt x="603527" y="42931"/>
                </a:moveTo>
                <a:lnTo>
                  <a:pt x="603527" y="251887"/>
                </a:lnTo>
                <a:cubicBezTo>
                  <a:pt x="603527" y="273723"/>
                  <a:pt x="585825" y="291425"/>
                  <a:pt x="563989" y="291425"/>
                </a:cubicBezTo>
                <a:lnTo>
                  <a:pt x="320119" y="291425"/>
                </a:lnTo>
                <a:cubicBezTo>
                  <a:pt x="298283" y="291425"/>
                  <a:pt x="280581" y="273723"/>
                  <a:pt x="280581" y="251887"/>
                </a:cubicBezTo>
                <a:cubicBezTo>
                  <a:pt x="280581" y="222907"/>
                  <a:pt x="280580" y="193927"/>
                  <a:pt x="280580" y="164947"/>
                </a:cubicBezTo>
                <a:cubicBezTo>
                  <a:pt x="202342" y="172323"/>
                  <a:pt x="162713" y="174749"/>
                  <a:pt x="92766" y="238459"/>
                </a:cubicBezTo>
                <a:lnTo>
                  <a:pt x="0" y="167205"/>
                </a:lnTo>
                <a:cubicBezTo>
                  <a:pt x="66941" y="33973"/>
                  <a:pt x="217699" y="13756"/>
                  <a:pt x="314595" y="5681"/>
                </a:cubicBezTo>
                <a:cubicBezTo>
                  <a:pt x="316213" y="3537"/>
                  <a:pt x="355471" y="0"/>
                  <a:pt x="357441" y="0"/>
                </a:cubicBezTo>
                <a:lnTo>
                  <a:pt x="563989" y="3393"/>
                </a:lnTo>
                <a:cubicBezTo>
                  <a:pt x="585825" y="3393"/>
                  <a:pt x="603527" y="21095"/>
                  <a:pt x="603527" y="42931"/>
                </a:cubicBezTo>
                <a:close/>
              </a:path>
            </a:pathLst>
          </a:custGeom>
          <a:solidFill>
            <a:srgbClr val="004793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69" name="Block Arc 28">
            <a:extLst>
              <a:ext uri="{FF2B5EF4-FFF2-40B4-BE49-F238E27FC236}">
                <a16:creationId xmlns:a16="http://schemas.microsoft.com/office/drawing/2014/main" id="{BF8B2A86-6C65-4858-8318-3EF40113123F}"/>
              </a:ext>
            </a:extLst>
          </p:cNvPr>
          <p:cNvSpPr/>
          <p:nvPr/>
        </p:nvSpPr>
        <p:spPr>
          <a:xfrm rot="16200000" flipH="1">
            <a:off x="7445617" y="1806073"/>
            <a:ext cx="372577" cy="181954"/>
          </a:xfrm>
          <a:custGeom>
            <a:avLst/>
            <a:gdLst>
              <a:gd name="connsiteX0" fmla="*/ 559416 w 559416"/>
              <a:gd name="connsiteY0" fmla="*/ 39538 h 288032"/>
              <a:gd name="connsiteX1" fmla="*/ 559416 w 559416"/>
              <a:gd name="connsiteY1" fmla="*/ 248494 h 288032"/>
              <a:gd name="connsiteX2" fmla="*/ 519878 w 559416"/>
              <a:gd name="connsiteY2" fmla="*/ 288032 h 288032"/>
              <a:gd name="connsiteX3" fmla="*/ 276008 w 559416"/>
              <a:gd name="connsiteY3" fmla="*/ 288032 h 288032"/>
              <a:gd name="connsiteX4" fmla="*/ 236470 w 559416"/>
              <a:gd name="connsiteY4" fmla="*/ 248494 h 288032"/>
              <a:gd name="connsiteX5" fmla="*/ 236470 w 559416"/>
              <a:gd name="connsiteY5" fmla="*/ 134409 h 288032"/>
              <a:gd name="connsiteX6" fmla="*/ 222800 w 559416"/>
              <a:gd name="connsiteY6" fmla="*/ 139862 h 288032"/>
              <a:gd name="connsiteX7" fmla="*/ 157233 w 559416"/>
              <a:gd name="connsiteY7" fmla="*/ 252029 h 288032"/>
              <a:gd name="connsiteX8" fmla="*/ 0 w 559416"/>
              <a:gd name="connsiteY8" fmla="*/ 252029 h 288032"/>
              <a:gd name="connsiteX9" fmla="*/ 162302 w 559416"/>
              <a:gd name="connsiteY9" fmla="*/ 32421 h 288032"/>
              <a:gd name="connsiteX10" fmla="*/ 270484 w 559416"/>
              <a:gd name="connsiteY10" fmla="*/ 2288 h 288032"/>
              <a:gd name="connsiteX11" fmla="*/ 276008 w 559416"/>
              <a:gd name="connsiteY11" fmla="*/ 0 h 288032"/>
              <a:gd name="connsiteX12" fmla="*/ 519878 w 559416"/>
              <a:gd name="connsiteY12" fmla="*/ 0 h 288032"/>
              <a:gd name="connsiteX13" fmla="*/ 559416 w 559416"/>
              <a:gd name="connsiteY13" fmla="*/ 39538 h 288032"/>
              <a:gd name="connsiteX0" fmla="*/ 559416 w 559416"/>
              <a:gd name="connsiteY0" fmla="*/ 39538 h 288032"/>
              <a:gd name="connsiteX1" fmla="*/ 559416 w 559416"/>
              <a:gd name="connsiteY1" fmla="*/ 248494 h 288032"/>
              <a:gd name="connsiteX2" fmla="*/ 519878 w 559416"/>
              <a:gd name="connsiteY2" fmla="*/ 288032 h 288032"/>
              <a:gd name="connsiteX3" fmla="*/ 276008 w 559416"/>
              <a:gd name="connsiteY3" fmla="*/ 288032 h 288032"/>
              <a:gd name="connsiteX4" fmla="*/ 236470 w 559416"/>
              <a:gd name="connsiteY4" fmla="*/ 248494 h 288032"/>
              <a:gd name="connsiteX5" fmla="*/ 236470 w 559416"/>
              <a:gd name="connsiteY5" fmla="*/ 134409 h 288032"/>
              <a:gd name="connsiteX6" fmla="*/ 222800 w 559416"/>
              <a:gd name="connsiteY6" fmla="*/ 139862 h 288032"/>
              <a:gd name="connsiteX7" fmla="*/ 106337 w 559416"/>
              <a:gd name="connsiteY7" fmla="*/ 248637 h 288032"/>
              <a:gd name="connsiteX8" fmla="*/ 0 w 559416"/>
              <a:gd name="connsiteY8" fmla="*/ 252029 h 288032"/>
              <a:gd name="connsiteX9" fmla="*/ 162302 w 559416"/>
              <a:gd name="connsiteY9" fmla="*/ 32421 h 288032"/>
              <a:gd name="connsiteX10" fmla="*/ 270484 w 559416"/>
              <a:gd name="connsiteY10" fmla="*/ 2288 h 288032"/>
              <a:gd name="connsiteX11" fmla="*/ 276008 w 559416"/>
              <a:gd name="connsiteY11" fmla="*/ 0 h 288032"/>
              <a:gd name="connsiteX12" fmla="*/ 519878 w 559416"/>
              <a:gd name="connsiteY12" fmla="*/ 0 h 288032"/>
              <a:gd name="connsiteX13" fmla="*/ 559416 w 559416"/>
              <a:gd name="connsiteY13" fmla="*/ 39538 h 288032"/>
              <a:gd name="connsiteX0" fmla="*/ 559416 w 559416"/>
              <a:gd name="connsiteY0" fmla="*/ 39538 h 288032"/>
              <a:gd name="connsiteX1" fmla="*/ 559416 w 559416"/>
              <a:gd name="connsiteY1" fmla="*/ 248494 h 288032"/>
              <a:gd name="connsiteX2" fmla="*/ 519878 w 559416"/>
              <a:gd name="connsiteY2" fmla="*/ 288032 h 288032"/>
              <a:gd name="connsiteX3" fmla="*/ 276008 w 559416"/>
              <a:gd name="connsiteY3" fmla="*/ 288032 h 288032"/>
              <a:gd name="connsiteX4" fmla="*/ 236470 w 559416"/>
              <a:gd name="connsiteY4" fmla="*/ 248494 h 288032"/>
              <a:gd name="connsiteX5" fmla="*/ 236470 w 559416"/>
              <a:gd name="connsiteY5" fmla="*/ 134409 h 288032"/>
              <a:gd name="connsiteX6" fmla="*/ 222800 w 559416"/>
              <a:gd name="connsiteY6" fmla="*/ 139862 h 288032"/>
              <a:gd name="connsiteX7" fmla="*/ 106337 w 559416"/>
              <a:gd name="connsiteY7" fmla="*/ 248637 h 288032"/>
              <a:gd name="connsiteX8" fmla="*/ 0 w 559416"/>
              <a:gd name="connsiteY8" fmla="*/ 252029 h 288032"/>
              <a:gd name="connsiteX9" fmla="*/ 121585 w 559416"/>
              <a:gd name="connsiteY9" fmla="*/ 69745 h 288032"/>
              <a:gd name="connsiteX10" fmla="*/ 270484 w 559416"/>
              <a:gd name="connsiteY10" fmla="*/ 2288 h 288032"/>
              <a:gd name="connsiteX11" fmla="*/ 276008 w 559416"/>
              <a:gd name="connsiteY11" fmla="*/ 0 h 288032"/>
              <a:gd name="connsiteX12" fmla="*/ 519878 w 559416"/>
              <a:gd name="connsiteY12" fmla="*/ 0 h 288032"/>
              <a:gd name="connsiteX13" fmla="*/ 559416 w 559416"/>
              <a:gd name="connsiteY13" fmla="*/ 39538 h 288032"/>
              <a:gd name="connsiteX0" fmla="*/ 559416 w 559416"/>
              <a:gd name="connsiteY0" fmla="*/ 39538 h 288032"/>
              <a:gd name="connsiteX1" fmla="*/ 559416 w 559416"/>
              <a:gd name="connsiteY1" fmla="*/ 248494 h 288032"/>
              <a:gd name="connsiteX2" fmla="*/ 519878 w 559416"/>
              <a:gd name="connsiteY2" fmla="*/ 288032 h 288032"/>
              <a:gd name="connsiteX3" fmla="*/ 276008 w 559416"/>
              <a:gd name="connsiteY3" fmla="*/ 288032 h 288032"/>
              <a:gd name="connsiteX4" fmla="*/ 236470 w 559416"/>
              <a:gd name="connsiteY4" fmla="*/ 248494 h 288032"/>
              <a:gd name="connsiteX5" fmla="*/ 236470 w 559416"/>
              <a:gd name="connsiteY5" fmla="*/ 134409 h 288032"/>
              <a:gd name="connsiteX6" fmla="*/ 222800 w 559416"/>
              <a:gd name="connsiteY6" fmla="*/ 139862 h 288032"/>
              <a:gd name="connsiteX7" fmla="*/ 106337 w 559416"/>
              <a:gd name="connsiteY7" fmla="*/ 248637 h 288032"/>
              <a:gd name="connsiteX8" fmla="*/ 0 w 559416"/>
              <a:gd name="connsiteY8" fmla="*/ 252029 h 288032"/>
              <a:gd name="connsiteX9" fmla="*/ 121585 w 559416"/>
              <a:gd name="connsiteY9" fmla="*/ 69745 h 288032"/>
              <a:gd name="connsiteX10" fmla="*/ 270484 w 559416"/>
              <a:gd name="connsiteY10" fmla="*/ 2288 h 288032"/>
              <a:gd name="connsiteX11" fmla="*/ 276008 w 559416"/>
              <a:gd name="connsiteY11" fmla="*/ 0 h 288032"/>
              <a:gd name="connsiteX12" fmla="*/ 519878 w 559416"/>
              <a:gd name="connsiteY12" fmla="*/ 0 h 288032"/>
              <a:gd name="connsiteX13" fmla="*/ 559416 w 559416"/>
              <a:gd name="connsiteY13" fmla="*/ 39538 h 288032"/>
              <a:gd name="connsiteX0" fmla="*/ 559416 w 559416"/>
              <a:gd name="connsiteY0" fmla="*/ 39538 h 288032"/>
              <a:gd name="connsiteX1" fmla="*/ 559416 w 559416"/>
              <a:gd name="connsiteY1" fmla="*/ 248494 h 288032"/>
              <a:gd name="connsiteX2" fmla="*/ 519878 w 559416"/>
              <a:gd name="connsiteY2" fmla="*/ 288032 h 288032"/>
              <a:gd name="connsiteX3" fmla="*/ 276008 w 559416"/>
              <a:gd name="connsiteY3" fmla="*/ 288032 h 288032"/>
              <a:gd name="connsiteX4" fmla="*/ 236470 w 559416"/>
              <a:gd name="connsiteY4" fmla="*/ 248494 h 288032"/>
              <a:gd name="connsiteX5" fmla="*/ 236470 w 559416"/>
              <a:gd name="connsiteY5" fmla="*/ 134409 h 288032"/>
              <a:gd name="connsiteX6" fmla="*/ 222800 w 559416"/>
              <a:gd name="connsiteY6" fmla="*/ 139862 h 288032"/>
              <a:gd name="connsiteX7" fmla="*/ 106337 w 559416"/>
              <a:gd name="connsiteY7" fmla="*/ 248637 h 288032"/>
              <a:gd name="connsiteX8" fmla="*/ 0 w 559416"/>
              <a:gd name="connsiteY8" fmla="*/ 252029 h 288032"/>
              <a:gd name="connsiteX9" fmla="*/ 121585 w 559416"/>
              <a:gd name="connsiteY9" fmla="*/ 69745 h 288032"/>
              <a:gd name="connsiteX10" fmla="*/ 270484 w 559416"/>
              <a:gd name="connsiteY10" fmla="*/ 2288 h 288032"/>
              <a:gd name="connsiteX11" fmla="*/ 276008 w 559416"/>
              <a:gd name="connsiteY11" fmla="*/ 0 h 288032"/>
              <a:gd name="connsiteX12" fmla="*/ 519878 w 559416"/>
              <a:gd name="connsiteY12" fmla="*/ 0 h 288032"/>
              <a:gd name="connsiteX13" fmla="*/ 559416 w 559416"/>
              <a:gd name="connsiteY13" fmla="*/ 39538 h 288032"/>
              <a:gd name="connsiteX0" fmla="*/ 559416 w 559416"/>
              <a:gd name="connsiteY0" fmla="*/ 39538 h 288032"/>
              <a:gd name="connsiteX1" fmla="*/ 559416 w 559416"/>
              <a:gd name="connsiteY1" fmla="*/ 248494 h 288032"/>
              <a:gd name="connsiteX2" fmla="*/ 519878 w 559416"/>
              <a:gd name="connsiteY2" fmla="*/ 288032 h 288032"/>
              <a:gd name="connsiteX3" fmla="*/ 276008 w 559416"/>
              <a:gd name="connsiteY3" fmla="*/ 288032 h 288032"/>
              <a:gd name="connsiteX4" fmla="*/ 236470 w 559416"/>
              <a:gd name="connsiteY4" fmla="*/ 248494 h 288032"/>
              <a:gd name="connsiteX5" fmla="*/ 236470 w 559416"/>
              <a:gd name="connsiteY5" fmla="*/ 134409 h 288032"/>
              <a:gd name="connsiteX6" fmla="*/ 222800 w 559416"/>
              <a:gd name="connsiteY6" fmla="*/ 139862 h 288032"/>
              <a:gd name="connsiteX7" fmla="*/ 106337 w 559416"/>
              <a:gd name="connsiteY7" fmla="*/ 248637 h 288032"/>
              <a:gd name="connsiteX8" fmla="*/ 0 w 559416"/>
              <a:gd name="connsiteY8" fmla="*/ 252029 h 288032"/>
              <a:gd name="connsiteX9" fmla="*/ 121585 w 559416"/>
              <a:gd name="connsiteY9" fmla="*/ 69745 h 288032"/>
              <a:gd name="connsiteX10" fmla="*/ 270484 w 559416"/>
              <a:gd name="connsiteY10" fmla="*/ 2288 h 288032"/>
              <a:gd name="connsiteX11" fmla="*/ 276008 w 559416"/>
              <a:gd name="connsiteY11" fmla="*/ 0 h 288032"/>
              <a:gd name="connsiteX12" fmla="*/ 519878 w 559416"/>
              <a:gd name="connsiteY12" fmla="*/ 0 h 288032"/>
              <a:gd name="connsiteX13" fmla="*/ 559416 w 559416"/>
              <a:gd name="connsiteY13" fmla="*/ 39538 h 288032"/>
              <a:gd name="connsiteX0" fmla="*/ 559416 w 559416"/>
              <a:gd name="connsiteY0" fmla="*/ 39538 h 288032"/>
              <a:gd name="connsiteX1" fmla="*/ 559416 w 559416"/>
              <a:gd name="connsiteY1" fmla="*/ 248494 h 288032"/>
              <a:gd name="connsiteX2" fmla="*/ 519878 w 559416"/>
              <a:gd name="connsiteY2" fmla="*/ 288032 h 288032"/>
              <a:gd name="connsiteX3" fmla="*/ 276008 w 559416"/>
              <a:gd name="connsiteY3" fmla="*/ 288032 h 288032"/>
              <a:gd name="connsiteX4" fmla="*/ 236470 w 559416"/>
              <a:gd name="connsiteY4" fmla="*/ 248494 h 288032"/>
              <a:gd name="connsiteX5" fmla="*/ 236470 w 559416"/>
              <a:gd name="connsiteY5" fmla="*/ 134409 h 288032"/>
              <a:gd name="connsiteX6" fmla="*/ 222800 w 559416"/>
              <a:gd name="connsiteY6" fmla="*/ 139862 h 288032"/>
              <a:gd name="connsiteX7" fmla="*/ 106337 w 559416"/>
              <a:gd name="connsiteY7" fmla="*/ 248637 h 288032"/>
              <a:gd name="connsiteX8" fmla="*/ 0 w 559416"/>
              <a:gd name="connsiteY8" fmla="*/ 252029 h 288032"/>
              <a:gd name="connsiteX9" fmla="*/ 121585 w 559416"/>
              <a:gd name="connsiteY9" fmla="*/ 69745 h 288032"/>
              <a:gd name="connsiteX10" fmla="*/ 270484 w 559416"/>
              <a:gd name="connsiteY10" fmla="*/ 2288 h 288032"/>
              <a:gd name="connsiteX11" fmla="*/ 276008 w 559416"/>
              <a:gd name="connsiteY11" fmla="*/ 0 h 288032"/>
              <a:gd name="connsiteX12" fmla="*/ 519878 w 559416"/>
              <a:gd name="connsiteY12" fmla="*/ 0 h 288032"/>
              <a:gd name="connsiteX13" fmla="*/ 559416 w 559416"/>
              <a:gd name="connsiteY13" fmla="*/ 39538 h 288032"/>
              <a:gd name="connsiteX0" fmla="*/ 559416 w 559416"/>
              <a:gd name="connsiteY0" fmla="*/ 39538 h 288032"/>
              <a:gd name="connsiteX1" fmla="*/ 559416 w 559416"/>
              <a:gd name="connsiteY1" fmla="*/ 248494 h 288032"/>
              <a:gd name="connsiteX2" fmla="*/ 519878 w 559416"/>
              <a:gd name="connsiteY2" fmla="*/ 288032 h 288032"/>
              <a:gd name="connsiteX3" fmla="*/ 276008 w 559416"/>
              <a:gd name="connsiteY3" fmla="*/ 288032 h 288032"/>
              <a:gd name="connsiteX4" fmla="*/ 236470 w 559416"/>
              <a:gd name="connsiteY4" fmla="*/ 248494 h 288032"/>
              <a:gd name="connsiteX5" fmla="*/ 236470 w 559416"/>
              <a:gd name="connsiteY5" fmla="*/ 134409 h 288032"/>
              <a:gd name="connsiteX6" fmla="*/ 188869 w 559416"/>
              <a:gd name="connsiteY6" fmla="*/ 153435 h 288032"/>
              <a:gd name="connsiteX7" fmla="*/ 106337 w 559416"/>
              <a:gd name="connsiteY7" fmla="*/ 248637 h 288032"/>
              <a:gd name="connsiteX8" fmla="*/ 0 w 559416"/>
              <a:gd name="connsiteY8" fmla="*/ 252029 h 288032"/>
              <a:gd name="connsiteX9" fmla="*/ 121585 w 559416"/>
              <a:gd name="connsiteY9" fmla="*/ 69745 h 288032"/>
              <a:gd name="connsiteX10" fmla="*/ 270484 w 559416"/>
              <a:gd name="connsiteY10" fmla="*/ 2288 h 288032"/>
              <a:gd name="connsiteX11" fmla="*/ 276008 w 559416"/>
              <a:gd name="connsiteY11" fmla="*/ 0 h 288032"/>
              <a:gd name="connsiteX12" fmla="*/ 519878 w 559416"/>
              <a:gd name="connsiteY12" fmla="*/ 0 h 288032"/>
              <a:gd name="connsiteX13" fmla="*/ 559416 w 559416"/>
              <a:gd name="connsiteY13" fmla="*/ 39538 h 288032"/>
              <a:gd name="connsiteX0" fmla="*/ 559416 w 559416"/>
              <a:gd name="connsiteY0" fmla="*/ 39538 h 288032"/>
              <a:gd name="connsiteX1" fmla="*/ 559416 w 559416"/>
              <a:gd name="connsiteY1" fmla="*/ 248494 h 288032"/>
              <a:gd name="connsiteX2" fmla="*/ 519878 w 559416"/>
              <a:gd name="connsiteY2" fmla="*/ 288032 h 288032"/>
              <a:gd name="connsiteX3" fmla="*/ 276008 w 559416"/>
              <a:gd name="connsiteY3" fmla="*/ 288032 h 288032"/>
              <a:gd name="connsiteX4" fmla="*/ 236470 w 559416"/>
              <a:gd name="connsiteY4" fmla="*/ 248494 h 288032"/>
              <a:gd name="connsiteX5" fmla="*/ 236470 w 559416"/>
              <a:gd name="connsiteY5" fmla="*/ 134409 h 288032"/>
              <a:gd name="connsiteX6" fmla="*/ 171903 w 559416"/>
              <a:gd name="connsiteY6" fmla="*/ 163615 h 288032"/>
              <a:gd name="connsiteX7" fmla="*/ 106337 w 559416"/>
              <a:gd name="connsiteY7" fmla="*/ 248637 h 288032"/>
              <a:gd name="connsiteX8" fmla="*/ 0 w 559416"/>
              <a:gd name="connsiteY8" fmla="*/ 252029 h 288032"/>
              <a:gd name="connsiteX9" fmla="*/ 121585 w 559416"/>
              <a:gd name="connsiteY9" fmla="*/ 69745 h 288032"/>
              <a:gd name="connsiteX10" fmla="*/ 270484 w 559416"/>
              <a:gd name="connsiteY10" fmla="*/ 2288 h 288032"/>
              <a:gd name="connsiteX11" fmla="*/ 276008 w 559416"/>
              <a:gd name="connsiteY11" fmla="*/ 0 h 288032"/>
              <a:gd name="connsiteX12" fmla="*/ 519878 w 559416"/>
              <a:gd name="connsiteY12" fmla="*/ 0 h 288032"/>
              <a:gd name="connsiteX13" fmla="*/ 559416 w 559416"/>
              <a:gd name="connsiteY13" fmla="*/ 39538 h 288032"/>
              <a:gd name="connsiteX0" fmla="*/ 559416 w 559416"/>
              <a:gd name="connsiteY0" fmla="*/ 39538 h 288032"/>
              <a:gd name="connsiteX1" fmla="*/ 559416 w 559416"/>
              <a:gd name="connsiteY1" fmla="*/ 248494 h 288032"/>
              <a:gd name="connsiteX2" fmla="*/ 519878 w 559416"/>
              <a:gd name="connsiteY2" fmla="*/ 288032 h 288032"/>
              <a:gd name="connsiteX3" fmla="*/ 276008 w 559416"/>
              <a:gd name="connsiteY3" fmla="*/ 288032 h 288032"/>
              <a:gd name="connsiteX4" fmla="*/ 236470 w 559416"/>
              <a:gd name="connsiteY4" fmla="*/ 248494 h 288032"/>
              <a:gd name="connsiteX5" fmla="*/ 236470 w 559416"/>
              <a:gd name="connsiteY5" fmla="*/ 134409 h 288032"/>
              <a:gd name="connsiteX6" fmla="*/ 171903 w 559416"/>
              <a:gd name="connsiteY6" fmla="*/ 163615 h 288032"/>
              <a:gd name="connsiteX7" fmla="*/ 92764 w 559416"/>
              <a:gd name="connsiteY7" fmla="*/ 252031 h 288032"/>
              <a:gd name="connsiteX8" fmla="*/ 0 w 559416"/>
              <a:gd name="connsiteY8" fmla="*/ 252029 h 288032"/>
              <a:gd name="connsiteX9" fmla="*/ 121585 w 559416"/>
              <a:gd name="connsiteY9" fmla="*/ 69745 h 288032"/>
              <a:gd name="connsiteX10" fmla="*/ 270484 w 559416"/>
              <a:gd name="connsiteY10" fmla="*/ 2288 h 288032"/>
              <a:gd name="connsiteX11" fmla="*/ 276008 w 559416"/>
              <a:gd name="connsiteY11" fmla="*/ 0 h 288032"/>
              <a:gd name="connsiteX12" fmla="*/ 519878 w 559416"/>
              <a:gd name="connsiteY12" fmla="*/ 0 h 288032"/>
              <a:gd name="connsiteX13" fmla="*/ 559416 w 559416"/>
              <a:gd name="connsiteY13" fmla="*/ 39538 h 288032"/>
              <a:gd name="connsiteX0" fmla="*/ 559416 w 559416"/>
              <a:gd name="connsiteY0" fmla="*/ 39538 h 288032"/>
              <a:gd name="connsiteX1" fmla="*/ 559416 w 559416"/>
              <a:gd name="connsiteY1" fmla="*/ 248494 h 288032"/>
              <a:gd name="connsiteX2" fmla="*/ 519878 w 559416"/>
              <a:gd name="connsiteY2" fmla="*/ 288032 h 288032"/>
              <a:gd name="connsiteX3" fmla="*/ 276008 w 559416"/>
              <a:gd name="connsiteY3" fmla="*/ 288032 h 288032"/>
              <a:gd name="connsiteX4" fmla="*/ 236470 w 559416"/>
              <a:gd name="connsiteY4" fmla="*/ 248494 h 288032"/>
              <a:gd name="connsiteX5" fmla="*/ 236470 w 559416"/>
              <a:gd name="connsiteY5" fmla="*/ 134409 h 288032"/>
              <a:gd name="connsiteX6" fmla="*/ 171903 w 559416"/>
              <a:gd name="connsiteY6" fmla="*/ 163615 h 288032"/>
              <a:gd name="connsiteX7" fmla="*/ 92764 w 559416"/>
              <a:gd name="connsiteY7" fmla="*/ 252031 h 288032"/>
              <a:gd name="connsiteX8" fmla="*/ 0 w 559416"/>
              <a:gd name="connsiteY8" fmla="*/ 252029 h 288032"/>
              <a:gd name="connsiteX9" fmla="*/ 270484 w 559416"/>
              <a:gd name="connsiteY9" fmla="*/ 2288 h 288032"/>
              <a:gd name="connsiteX10" fmla="*/ 276008 w 559416"/>
              <a:gd name="connsiteY10" fmla="*/ 0 h 288032"/>
              <a:gd name="connsiteX11" fmla="*/ 519878 w 559416"/>
              <a:gd name="connsiteY11" fmla="*/ 0 h 288032"/>
              <a:gd name="connsiteX12" fmla="*/ 559416 w 559416"/>
              <a:gd name="connsiteY12" fmla="*/ 39538 h 288032"/>
              <a:gd name="connsiteX0" fmla="*/ 559416 w 559416"/>
              <a:gd name="connsiteY0" fmla="*/ 39538 h 288032"/>
              <a:gd name="connsiteX1" fmla="*/ 559416 w 559416"/>
              <a:gd name="connsiteY1" fmla="*/ 248494 h 288032"/>
              <a:gd name="connsiteX2" fmla="*/ 519878 w 559416"/>
              <a:gd name="connsiteY2" fmla="*/ 288032 h 288032"/>
              <a:gd name="connsiteX3" fmla="*/ 276008 w 559416"/>
              <a:gd name="connsiteY3" fmla="*/ 288032 h 288032"/>
              <a:gd name="connsiteX4" fmla="*/ 236470 w 559416"/>
              <a:gd name="connsiteY4" fmla="*/ 248494 h 288032"/>
              <a:gd name="connsiteX5" fmla="*/ 236470 w 559416"/>
              <a:gd name="connsiteY5" fmla="*/ 134409 h 288032"/>
              <a:gd name="connsiteX6" fmla="*/ 171903 w 559416"/>
              <a:gd name="connsiteY6" fmla="*/ 163615 h 288032"/>
              <a:gd name="connsiteX7" fmla="*/ 92764 w 559416"/>
              <a:gd name="connsiteY7" fmla="*/ 252031 h 288032"/>
              <a:gd name="connsiteX8" fmla="*/ 0 w 559416"/>
              <a:gd name="connsiteY8" fmla="*/ 252029 h 288032"/>
              <a:gd name="connsiteX9" fmla="*/ 270484 w 559416"/>
              <a:gd name="connsiteY9" fmla="*/ 2288 h 288032"/>
              <a:gd name="connsiteX10" fmla="*/ 276008 w 559416"/>
              <a:gd name="connsiteY10" fmla="*/ 0 h 288032"/>
              <a:gd name="connsiteX11" fmla="*/ 519878 w 559416"/>
              <a:gd name="connsiteY11" fmla="*/ 0 h 288032"/>
              <a:gd name="connsiteX12" fmla="*/ 559416 w 559416"/>
              <a:gd name="connsiteY12" fmla="*/ 39538 h 288032"/>
              <a:gd name="connsiteX0" fmla="*/ 559416 w 559416"/>
              <a:gd name="connsiteY0" fmla="*/ 42931 h 291425"/>
              <a:gd name="connsiteX1" fmla="*/ 559416 w 559416"/>
              <a:gd name="connsiteY1" fmla="*/ 251887 h 291425"/>
              <a:gd name="connsiteX2" fmla="*/ 519878 w 559416"/>
              <a:gd name="connsiteY2" fmla="*/ 291425 h 291425"/>
              <a:gd name="connsiteX3" fmla="*/ 276008 w 559416"/>
              <a:gd name="connsiteY3" fmla="*/ 291425 h 291425"/>
              <a:gd name="connsiteX4" fmla="*/ 236470 w 559416"/>
              <a:gd name="connsiteY4" fmla="*/ 251887 h 291425"/>
              <a:gd name="connsiteX5" fmla="*/ 236470 w 559416"/>
              <a:gd name="connsiteY5" fmla="*/ 137802 h 291425"/>
              <a:gd name="connsiteX6" fmla="*/ 171903 w 559416"/>
              <a:gd name="connsiteY6" fmla="*/ 167008 h 291425"/>
              <a:gd name="connsiteX7" fmla="*/ 92764 w 559416"/>
              <a:gd name="connsiteY7" fmla="*/ 255424 h 291425"/>
              <a:gd name="connsiteX8" fmla="*/ 0 w 559416"/>
              <a:gd name="connsiteY8" fmla="*/ 255422 h 291425"/>
              <a:gd name="connsiteX9" fmla="*/ 270484 w 559416"/>
              <a:gd name="connsiteY9" fmla="*/ 5681 h 291425"/>
              <a:gd name="connsiteX10" fmla="*/ 313330 w 559416"/>
              <a:gd name="connsiteY10" fmla="*/ 0 h 291425"/>
              <a:gd name="connsiteX11" fmla="*/ 519878 w 559416"/>
              <a:gd name="connsiteY11" fmla="*/ 3393 h 291425"/>
              <a:gd name="connsiteX12" fmla="*/ 559416 w 559416"/>
              <a:gd name="connsiteY12" fmla="*/ 42931 h 291425"/>
              <a:gd name="connsiteX0" fmla="*/ 559416 w 559416"/>
              <a:gd name="connsiteY0" fmla="*/ 42931 h 291425"/>
              <a:gd name="connsiteX1" fmla="*/ 559416 w 559416"/>
              <a:gd name="connsiteY1" fmla="*/ 251887 h 291425"/>
              <a:gd name="connsiteX2" fmla="*/ 519878 w 559416"/>
              <a:gd name="connsiteY2" fmla="*/ 291425 h 291425"/>
              <a:gd name="connsiteX3" fmla="*/ 276008 w 559416"/>
              <a:gd name="connsiteY3" fmla="*/ 291425 h 291425"/>
              <a:gd name="connsiteX4" fmla="*/ 236470 w 559416"/>
              <a:gd name="connsiteY4" fmla="*/ 251887 h 291425"/>
              <a:gd name="connsiteX5" fmla="*/ 236470 w 559416"/>
              <a:gd name="connsiteY5" fmla="*/ 137802 h 291425"/>
              <a:gd name="connsiteX6" fmla="*/ 171903 w 559416"/>
              <a:gd name="connsiteY6" fmla="*/ 167008 h 291425"/>
              <a:gd name="connsiteX7" fmla="*/ 92764 w 559416"/>
              <a:gd name="connsiteY7" fmla="*/ 255424 h 291425"/>
              <a:gd name="connsiteX8" fmla="*/ 0 w 559416"/>
              <a:gd name="connsiteY8" fmla="*/ 255422 h 291425"/>
              <a:gd name="connsiteX9" fmla="*/ 270484 w 559416"/>
              <a:gd name="connsiteY9" fmla="*/ 5681 h 291425"/>
              <a:gd name="connsiteX10" fmla="*/ 313330 w 559416"/>
              <a:gd name="connsiteY10" fmla="*/ 0 h 291425"/>
              <a:gd name="connsiteX11" fmla="*/ 519878 w 559416"/>
              <a:gd name="connsiteY11" fmla="*/ 3393 h 291425"/>
              <a:gd name="connsiteX12" fmla="*/ 559416 w 559416"/>
              <a:gd name="connsiteY12" fmla="*/ 42931 h 291425"/>
              <a:gd name="connsiteX0" fmla="*/ 559416 w 559416"/>
              <a:gd name="connsiteY0" fmla="*/ 42931 h 291425"/>
              <a:gd name="connsiteX1" fmla="*/ 559416 w 559416"/>
              <a:gd name="connsiteY1" fmla="*/ 251887 h 291425"/>
              <a:gd name="connsiteX2" fmla="*/ 519878 w 559416"/>
              <a:gd name="connsiteY2" fmla="*/ 291425 h 291425"/>
              <a:gd name="connsiteX3" fmla="*/ 276008 w 559416"/>
              <a:gd name="connsiteY3" fmla="*/ 291425 h 291425"/>
              <a:gd name="connsiteX4" fmla="*/ 236470 w 559416"/>
              <a:gd name="connsiteY4" fmla="*/ 251887 h 291425"/>
              <a:gd name="connsiteX5" fmla="*/ 236470 w 559416"/>
              <a:gd name="connsiteY5" fmla="*/ 137802 h 291425"/>
              <a:gd name="connsiteX6" fmla="*/ 92764 w 559416"/>
              <a:gd name="connsiteY6" fmla="*/ 255424 h 291425"/>
              <a:gd name="connsiteX7" fmla="*/ 0 w 559416"/>
              <a:gd name="connsiteY7" fmla="*/ 255422 h 291425"/>
              <a:gd name="connsiteX8" fmla="*/ 270484 w 559416"/>
              <a:gd name="connsiteY8" fmla="*/ 5681 h 291425"/>
              <a:gd name="connsiteX9" fmla="*/ 313330 w 559416"/>
              <a:gd name="connsiteY9" fmla="*/ 0 h 291425"/>
              <a:gd name="connsiteX10" fmla="*/ 519878 w 559416"/>
              <a:gd name="connsiteY10" fmla="*/ 3393 h 291425"/>
              <a:gd name="connsiteX11" fmla="*/ 559416 w 559416"/>
              <a:gd name="connsiteY11" fmla="*/ 42931 h 291425"/>
              <a:gd name="connsiteX0" fmla="*/ 559416 w 559416"/>
              <a:gd name="connsiteY0" fmla="*/ 42931 h 291425"/>
              <a:gd name="connsiteX1" fmla="*/ 559416 w 559416"/>
              <a:gd name="connsiteY1" fmla="*/ 251887 h 291425"/>
              <a:gd name="connsiteX2" fmla="*/ 519878 w 559416"/>
              <a:gd name="connsiteY2" fmla="*/ 291425 h 291425"/>
              <a:gd name="connsiteX3" fmla="*/ 276008 w 559416"/>
              <a:gd name="connsiteY3" fmla="*/ 291425 h 291425"/>
              <a:gd name="connsiteX4" fmla="*/ 236470 w 559416"/>
              <a:gd name="connsiteY4" fmla="*/ 251887 h 291425"/>
              <a:gd name="connsiteX5" fmla="*/ 236470 w 559416"/>
              <a:gd name="connsiteY5" fmla="*/ 137802 h 291425"/>
              <a:gd name="connsiteX6" fmla="*/ 92764 w 559416"/>
              <a:gd name="connsiteY6" fmla="*/ 255424 h 291425"/>
              <a:gd name="connsiteX7" fmla="*/ 0 w 559416"/>
              <a:gd name="connsiteY7" fmla="*/ 255422 h 291425"/>
              <a:gd name="connsiteX8" fmla="*/ 270484 w 559416"/>
              <a:gd name="connsiteY8" fmla="*/ 5681 h 291425"/>
              <a:gd name="connsiteX9" fmla="*/ 313330 w 559416"/>
              <a:gd name="connsiteY9" fmla="*/ 0 h 291425"/>
              <a:gd name="connsiteX10" fmla="*/ 519878 w 559416"/>
              <a:gd name="connsiteY10" fmla="*/ 3393 h 291425"/>
              <a:gd name="connsiteX11" fmla="*/ 559416 w 559416"/>
              <a:gd name="connsiteY11" fmla="*/ 42931 h 291425"/>
              <a:gd name="connsiteX0" fmla="*/ 559416 w 559416"/>
              <a:gd name="connsiteY0" fmla="*/ 42931 h 291425"/>
              <a:gd name="connsiteX1" fmla="*/ 559416 w 559416"/>
              <a:gd name="connsiteY1" fmla="*/ 251887 h 291425"/>
              <a:gd name="connsiteX2" fmla="*/ 519878 w 559416"/>
              <a:gd name="connsiteY2" fmla="*/ 291425 h 291425"/>
              <a:gd name="connsiteX3" fmla="*/ 276008 w 559416"/>
              <a:gd name="connsiteY3" fmla="*/ 291425 h 291425"/>
              <a:gd name="connsiteX4" fmla="*/ 236470 w 559416"/>
              <a:gd name="connsiteY4" fmla="*/ 251887 h 291425"/>
              <a:gd name="connsiteX5" fmla="*/ 236470 w 559416"/>
              <a:gd name="connsiteY5" fmla="*/ 137802 h 291425"/>
              <a:gd name="connsiteX6" fmla="*/ 92764 w 559416"/>
              <a:gd name="connsiteY6" fmla="*/ 255424 h 291425"/>
              <a:gd name="connsiteX7" fmla="*/ 0 w 559416"/>
              <a:gd name="connsiteY7" fmla="*/ 255422 h 291425"/>
              <a:gd name="connsiteX8" fmla="*/ 270484 w 559416"/>
              <a:gd name="connsiteY8" fmla="*/ 5681 h 291425"/>
              <a:gd name="connsiteX9" fmla="*/ 313330 w 559416"/>
              <a:gd name="connsiteY9" fmla="*/ 0 h 291425"/>
              <a:gd name="connsiteX10" fmla="*/ 519878 w 559416"/>
              <a:gd name="connsiteY10" fmla="*/ 3393 h 291425"/>
              <a:gd name="connsiteX11" fmla="*/ 559416 w 559416"/>
              <a:gd name="connsiteY11" fmla="*/ 42931 h 291425"/>
              <a:gd name="connsiteX0" fmla="*/ 542451 w 542451"/>
              <a:gd name="connsiteY0" fmla="*/ 42931 h 291425"/>
              <a:gd name="connsiteX1" fmla="*/ 542451 w 542451"/>
              <a:gd name="connsiteY1" fmla="*/ 251887 h 291425"/>
              <a:gd name="connsiteX2" fmla="*/ 502913 w 542451"/>
              <a:gd name="connsiteY2" fmla="*/ 291425 h 291425"/>
              <a:gd name="connsiteX3" fmla="*/ 259043 w 542451"/>
              <a:gd name="connsiteY3" fmla="*/ 291425 h 291425"/>
              <a:gd name="connsiteX4" fmla="*/ 219505 w 542451"/>
              <a:gd name="connsiteY4" fmla="*/ 251887 h 291425"/>
              <a:gd name="connsiteX5" fmla="*/ 219505 w 542451"/>
              <a:gd name="connsiteY5" fmla="*/ 137802 h 291425"/>
              <a:gd name="connsiteX6" fmla="*/ 75799 w 542451"/>
              <a:gd name="connsiteY6" fmla="*/ 255424 h 291425"/>
              <a:gd name="connsiteX7" fmla="*/ 0 w 542451"/>
              <a:gd name="connsiteY7" fmla="*/ 231671 h 291425"/>
              <a:gd name="connsiteX8" fmla="*/ 253519 w 542451"/>
              <a:gd name="connsiteY8" fmla="*/ 5681 h 291425"/>
              <a:gd name="connsiteX9" fmla="*/ 296365 w 542451"/>
              <a:gd name="connsiteY9" fmla="*/ 0 h 291425"/>
              <a:gd name="connsiteX10" fmla="*/ 502913 w 542451"/>
              <a:gd name="connsiteY10" fmla="*/ 3393 h 291425"/>
              <a:gd name="connsiteX11" fmla="*/ 542451 w 542451"/>
              <a:gd name="connsiteY11" fmla="*/ 42931 h 291425"/>
              <a:gd name="connsiteX0" fmla="*/ 542451 w 542451"/>
              <a:gd name="connsiteY0" fmla="*/ 42931 h 291425"/>
              <a:gd name="connsiteX1" fmla="*/ 542451 w 542451"/>
              <a:gd name="connsiteY1" fmla="*/ 251887 h 291425"/>
              <a:gd name="connsiteX2" fmla="*/ 502913 w 542451"/>
              <a:gd name="connsiteY2" fmla="*/ 291425 h 291425"/>
              <a:gd name="connsiteX3" fmla="*/ 259043 w 542451"/>
              <a:gd name="connsiteY3" fmla="*/ 291425 h 291425"/>
              <a:gd name="connsiteX4" fmla="*/ 219505 w 542451"/>
              <a:gd name="connsiteY4" fmla="*/ 251887 h 291425"/>
              <a:gd name="connsiteX5" fmla="*/ 219505 w 542451"/>
              <a:gd name="connsiteY5" fmla="*/ 137802 h 291425"/>
              <a:gd name="connsiteX6" fmla="*/ 75799 w 542451"/>
              <a:gd name="connsiteY6" fmla="*/ 255424 h 291425"/>
              <a:gd name="connsiteX7" fmla="*/ 0 w 542451"/>
              <a:gd name="connsiteY7" fmla="*/ 231671 h 291425"/>
              <a:gd name="connsiteX8" fmla="*/ 253519 w 542451"/>
              <a:gd name="connsiteY8" fmla="*/ 5681 h 291425"/>
              <a:gd name="connsiteX9" fmla="*/ 296365 w 542451"/>
              <a:gd name="connsiteY9" fmla="*/ 0 h 291425"/>
              <a:gd name="connsiteX10" fmla="*/ 502913 w 542451"/>
              <a:gd name="connsiteY10" fmla="*/ 3393 h 291425"/>
              <a:gd name="connsiteX11" fmla="*/ 542451 w 542451"/>
              <a:gd name="connsiteY11" fmla="*/ 42931 h 291425"/>
              <a:gd name="connsiteX0" fmla="*/ 542451 w 542451"/>
              <a:gd name="connsiteY0" fmla="*/ 42931 h 291425"/>
              <a:gd name="connsiteX1" fmla="*/ 542451 w 542451"/>
              <a:gd name="connsiteY1" fmla="*/ 251887 h 291425"/>
              <a:gd name="connsiteX2" fmla="*/ 502913 w 542451"/>
              <a:gd name="connsiteY2" fmla="*/ 291425 h 291425"/>
              <a:gd name="connsiteX3" fmla="*/ 259043 w 542451"/>
              <a:gd name="connsiteY3" fmla="*/ 291425 h 291425"/>
              <a:gd name="connsiteX4" fmla="*/ 219505 w 542451"/>
              <a:gd name="connsiteY4" fmla="*/ 251887 h 291425"/>
              <a:gd name="connsiteX5" fmla="*/ 219505 w 542451"/>
              <a:gd name="connsiteY5" fmla="*/ 137802 h 291425"/>
              <a:gd name="connsiteX6" fmla="*/ 75799 w 542451"/>
              <a:gd name="connsiteY6" fmla="*/ 255424 h 291425"/>
              <a:gd name="connsiteX7" fmla="*/ 0 w 542451"/>
              <a:gd name="connsiteY7" fmla="*/ 231671 h 291425"/>
              <a:gd name="connsiteX8" fmla="*/ 253519 w 542451"/>
              <a:gd name="connsiteY8" fmla="*/ 5681 h 291425"/>
              <a:gd name="connsiteX9" fmla="*/ 296365 w 542451"/>
              <a:gd name="connsiteY9" fmla="*/ 0 h 291425"/>
              <a:gd name="connsiteX10" fmla="*/ 502913 w 542451"/>
              <a:gd name="connsiteY10" fmla="*/ 3393 h 291425"/>
              <a:gd name="connsiteX11" fmla="*/ 542451 w 542451"/>
              <a:gd name="connsiteY11" fmla="*/ 42931 h 291425"/>
              <a:gd name="connsiteX0" fmla="*/ 542451 w 542451"/>
              <a:gd name="connsiteY0" fmla="*/ 42931 h 291425"/>
              <a:gd name="connsiteX1" fmla="*/ 542451 w 542451"/>
              <a:gd name="connsiteY1" fmla="*/ 251887 h 291425"/>
              <a:gd name="connsiteX2" fmla="*/ 502913 w 542451"/>
              <a:gd name="connsiteY2" fmla="*/ 291425 h 291425"/>
              <a:gd name="connsiteX3" fmla="*/ 259043 w 542451"/>
              <a:gd name="connsiteY3" fmla="*/ 291425 h 291425"/>
              <a:gd name="connsiteX4" fmla="*/ 219505 w 542451"/>
              <a:gd name="connsiteY4" fmla="*/ 251887 h 291425"/>
              <a:gd name="connsiteX5" fmla="*/ 219504 w 542451"/>
              <a:gd name="connsiteY5" fmla="*/ 164947 h 291425"/>
              <a:gd name="connsiteX6" fmla="*/ 75799 w 542451"/>
              <a:gd name="connsiteY6" fmla="*/ 255424 h 291425"/>
              <a:gd name="connsiteX7" fmla="*/ 0 w 542451"/>
              <a:gd name="connsiteY7" fmla="*/ 231671 h 291425"/>
              <a:gd name="connsiteX8" fmla="*/ 253519 w 542451"/>
              <a:gd name="connsiteY8" fmla="*/ 5681 h 291425"/>
              <a:gd name="connsiteX9" fmla="*/ 296365 w 542451"/>
              <a:gd name="connsiteY9" fmla="*/ 0 h 291425"/>
              <a:gd name="connsiteX10" fmla="*/ 502913 w 542451"/>
              <a:gd name="connsiteY10" fmla="*/ 3393 h 291425"/>
              <a:gd name="connsiteX11" fmla="*/ 542451 w 542451"/>
              <a:gd name="connsiteY11" fmla="*/ 42931 h 291425"/>
              <a:gd name="connsiteX0" fmla="*/ 610313 w 610313"/>
              <a:gd name="connsiteY0" fmla="*/ 42931 h 291425"/>
              <a:gd name="connsiteX1" fmla="*/ 610313 w 610313"/>
              <a:gd name="connsiteY1" fmla="*/ 251887 h 291425"/>
              <a:gd name="connsiteX2" fmla="*/ 570775 w 610313"/>
              <a:gd name="connsiteY2" fmla="*/ 291425 h 291425"/>
              <a:gd name="connsiteX3" fmla="*/ 326905 w 610313"/>
              <a:gd name="connsiteY3" fmla="*/ 291425 h 291425"/>
              <a:gd name="connsiteX4" fmla="*/ 287367 w 610313"/>
              <a:gd name="connsiteY4" fmla="*/ 251887 h 291425"/>
              <a:gd name="connsiteX5" fmla="*/ 287366 w 610313"/>
              <a:gd name="connsiteY5" fmla="*/ 164947 h 291425"/>
              <a:gd name="connsiteX6" fmla="*/ 143661 w 610313"/>
              <a:gd name="connsiteY6" fmla="*/ 255424 h 291425"/>
              <a:gd name="connsiteX7" fmla="*/ 0 w 610313"/>
              <a:gd name="connsiteY7" fmla="*/ 238458 h 291425"/>
              <a:gd name="connsiteX8" fmla="*/ 321381 w 610313"/>
              <a:gd name="connsiteY8" fmla="*/ 5681 h 291425"/>
              <a:gd name="connsiteX9" fmla="*/ 364227 w 610313"/>
              <a:gd name="connsiteY9" fmla="*/ 0 h 291425"/>
              <a:gd name="connsiteX10" fmla="*/ 570775 w 610313"/>
              <a:gd name="connsiteY10" fmla="*/ 3393 h 291425"/>
              <a:gd name="connsiteX11" fmla="*/ 610313 w 610313"/>
              <a:gd name="connsiteY11" fmla="*/ 42931 h 291425"/>
              <a:gd name="connsiteX0" fmla="*/ 610313 w 610313"/>
              <a:gd name="connsiteY0" fmla="*/ 42931 h 291425"/>
              <a:gd name="connsiteX1" fmla="*/ 610313 w 610313"/>
              <a:gd name="connsiteY1" fmla="*/ 251887 h 291425"/>
              <a:gd name="connsiteX2" fmla="*/ 570775 w 610313"/>
              <a:gd name="connsiteY2" fmla="*/ 291425 h 291425"/>
              <a:gd name="connsiteX3" fmla="*/ 326905 w 610313"/>
              <a:gd name="connsiteY3" fmla="*/ 291425 h 291425"/>
              <a:gd name="connsiteX4" fmla="*/ 287367 w 610313"/>
              <a:gd name="connsiteY4" fmla="*/ 251887 h 291425"/>
              <a:gd name="connsiteX5" fmla="*/ 287366 w 610313"/>
              <a:gd name="connsiteY5" fmla="*/ 164947 h 291425"/>
              <a:gd name="connsiteX6" fmla="*/ 106338 w 610313"/>
              <a:gd name="connsiteY6" fmla="*/ 252031 h 291425"/>
              <a:gd name="connsiteX7" fmla="*/ 0 w 610313"/>
              <a:gd name="connsiteY7" fmla="*/ 238458 h 291425"/>
              <a:gd name="connsiteX8" fmla="*/ 321381 w 610313"/>
              <a:gd name="connsiteY8" fmla="*/ 5681 h 291425"/>
              <a:gd name="connsiteX9" fmla="*/ 364227 w 610313"/>
              <a:gd name="connsiteY9" fmla="*/ 0 h 291425"/>
              <a:gd name="connsiteX10" fmla="*/ 570775 w 610313"/>
              <a:gd name="connsiteY10" fmla="*/ 3393 h 291425"/>
              <a:gd name="connsiteX11" fmla="*/ 610313 w 610313"/>
              <a:gd name="connsiteY11" fmla="*/ 42931 h 291425"/>
              <a:gd name="connsiteX0" fmla="*/ 610313 w 610313"/>
              <a:gd name="connsiteY0" fmla="*/ 42931 h 291425"/>
              <a:gd name="connsiteX1" fmla="*/ 610313 w 610313"/>
              <a:gd name="connsiteY1" fmla="*/ 251887 h 291425"/>
              <a:gd name="connsiteX2" fmla="*/ 570775 w 610313"/>
              <a:gd name="connsiteY2" fmla="*/ 291425 h 291425"/>
              <a:gd name="connsiteX3" fmla="*/ 326905 w 610313"/>
              <a:gd name="connsiteY3" fmla="*/ 291425 h 291425"/>
              <a:gd name="connsiteX4" fmla="*/ 287367 w 610313"/>
              <a:gd name="connsiteY4" fmla="*/ 251887 h 291425"/>
              <a:gd name="connsiteX5" fmla="*/ 287366 w 610313"/>
              <a:gd name="connsiteY5" fmla="*/ 164947 h 291425"/>
              <a:gd name="connsiteX6" fmla="*/ 136875 w 610313"/>
              <a:gd name="connsiteY6" fmla="*/ 241852 h 291425"/>
              <a:gd name="connsiteX7" fmla="*/ 0 w 610313"/>
              <a:gd name="connsiteY7" fmla="*/ 238458 h 291425"/>
              <a:gd name="connsiteX8" fmla="*/ 321381 w 610313"/>
              <a:gd name="connsiteY8" fmla="*/ 5681 h 291425"/>
              <a:gd name="connsiteX9" fmla="*/ 364227 w 610313"/>
              <a:gd name="connsiteY9" fmla="*/ 0 h 291425"/>
              <a:gd name="connsiteX10" fmla="*/ 570775 w 610313"/>
              <a:gd name="connsiteY10" fmla="*/ 3393 h 291425"/>
              <a:gd name="connsiteX11" fmla="*/ 610313 w 610313"/>
              <a:gd name="connsiteY11" fmla="*/ 42931 h 291425"/>
              <a:gd name="connsiteX0" fmla="*/ 576383 w 576383"/>
              <a:gd name="connsiteY0" fmla="*/ 42931 h 291425"/>
              <a:gd name="connsiteX1" fmla="*/ 576383 w 576383"/>
              <a:gd name="connsiteY1" fmla="*/ 251887 h 291425"/>
              <a:gd name="connsiteX2" fmla="*/ 536845 w 576383"/>
              <a:gd name="connsiteY2" fmla="*/ 291425 h 291425"/>
              <a:gd name="connsiteX3" fmla="*/ 292975 w 576383"/>
              <a:gd name="connsiteY3" fmla="*/ 291425 h 291425"/>
              <a:gd name="connsiteX4" fmla="*/ 253437 w 576383"/>
              <a:gd name="connsiteY4" fmla="*/ 251887 h 291425"/>
              <a:gd name="connsiteX5" fmla="*/ 253436 w 576383"/>
              <a:gd name="connsiteY5" fmla="*/ 164947 h 291425"/>
              <a:gd name="connsiteX6" fmla="*/ 102945 w 576383"/>
              <a:gd name="connsiteY6" fmla="*/ 241852 h 291425"/>
              <a:gd name="connsiteX7" fmla="*/ 0 w 576383"/>
              <a:gd name="connsiteY7" fmla="*/ 187563 h 291425"/>
              <a:gd name="connsiteX8" fmla="*/ 287451 w 576383"/>
              <a:gd name="connsiteY8" fmla="*/ 5681 h 291425"/>
              <a:gd name="connsiteX9" fmla="*/ 330297 w 576383"/>
              <a:gd name="connsiteY9" fmla="*/ 0 h 291425"/>
              <a:gd name="connsiteX10" fmla="*/ 536845 w 576383"/>
              <a:gd name="connsiteY10" fmla="*/ 3393 h 291425"/>
              <a:gd name="connsiteX11" fmla="*/ 576383 w 576383"/>
              <a:gd name="connsiteY11" fmla="*/ 42931 h 291425"/>
              <a:gd name="connsiteX0" fmla="*/ 576383 w 576383"/>
              <a:gd name="connsiteY0" fmla="*/ 42931 h 291425"/>
              <a:gd name="connsiteX1" fmla="*/ 576383 w 576383"/>
              <a:gd name="connsiteY1" fmla="*/ 251887 h 291425"/>
              <a:gd name="connsiteX2" fmla="*/ 536845 w 576383"/>
              <a:gd name="connsiteY2" fmla="*/ 291425 h 291425"/>
              <a:gd name="connsiteX3" fmla="*/ 292975 w 576383"/>
              <a:gd name="connsiteY3" fmla="*/ 291425 h 291425"/>
              <a:gd name="connsiteX4" fmla="*/ 253437 w 576383"/>
              <a:gd name="connsiteY4" fmla="*/ 251887 h 291425"/>
              <a:gd name="connsiteX5" fmla="*/ 253436 w 576383"/>
              <a:gd name="connsiteY5" fmla="*/ 164947 h 291425"/>
              <a:gd name="connsiteX6" fmla="*/ 82587 w 576383"/>
              <a:gd name="connsiteY6" fmla="*/ 238459 h 291425"/>
              <a:gd name="connsiteX7" fmla="*/ 0 w 576383"/>
              <a:gd name="connsiteY7" fmla="*/ 187563 h 291425"/>
              <a:gd name="connsiteX8" fmla="*/ 287451 w 576383"/>
              <a:gd name="connsiteY8" fmla="*/ 5681 h 291425"/>
              <a:gd name="connsiteX9" fmla="*/ 330297 w 576383"/>
              <a:gd name="connsiteY9" fmla="*/ 0 h 291425"/>
              <a:gd name="connsiteX10" fmla="*/ 536845 w 576383"/>
              <a:gd name="connsiteY10" fmla="*/ 3393 h 291425"/>
              <a:gd name="connsiteX11" fmla="*/ 576383 w 576383"/>
              <a:gd name="connsiteY11" fmla="*/ 42931 h 291425"/>
              <a:gd name="connsiteX0" fmla="*/ 576383 w 576383"/>
              <a:gd name="connsiteY0" fmla="*/ 42931 h 291425"/>
              <a:gd name="connsiteX1" fmla="*/ 576383 w 576383"/>
              <a:gd name="connsiteY1" fmla="*/ 251887 h 291425"/>
              <a:gd name="connsiteX2" fmla="*/ 536845 w 576383"/>
              <a:gd name="connsiteY2" fmla="*/ 291425 h 291425"/>
              <a:gd name="connsiteX3" fmla="*/ 292975 w 576383"/>
              <a:gd name="connsiteY3" fmla="*/ 291425 h 291425"/>
              <a:gd name="connsiteX4" fmla="*/ 253437 w 576383"/>
              <a:gd name="connsiteY4" fmla="*/ 251887 h 291425"/>
              <a:gd name="connsiteX5" fmla="*/ 253436 w 576383"/>
              <a:gd name="connsiteY5" fmla="*/ 164947 h 291425"/>
              <a:gd name="connsiteX6" fmla="*/ 82587 w 576383"/>
              <a:gd name="connsiteY6" fmla="*/ 238459 h 291425"/>
              <a:gd name="connsiteX7" fmla="*/ 0 w 576383"/>
              <a:gd name="connsiteY7" fmla="*/ 187563 h 291425"/>
              <a:gd name="connsiteX8" fmla="*/ 287451 w 576383"/>
              <a:gd name="connsiteY8" fmla="*/ 5681 h 291425"/>
              <a:gd name="connsiteX9" fmla="*/ 330297 w 576383"/>
              <a:gd name="connsiteY9" fmla="*/ 0 h 291425"/>
              <a:gd name="connsiteX10" fmla="*/ 536845 w 576383"/>
              <a:gd name="connsiteY10" fmla="*/ 3393 h 291425"/>
              <a:gd name="connsiteX11" fmla="*/ 576383 w 576383"/>
              <a:gd name="connsiteY11" fmla="*/ 42931 h 291425"/>
              <a:gd name="connsiteX0" fmla="*/ 576383 w 576383"/>
              <a:gd name="connsiteY0" fmla="*/ 42931 h 291425"/>
              <a:gd name="connsiteX1" fmla="*/ 576383 w 576383"/>
              <a:gd name="connsiteY1" fmla="*/ 251887 h 291425"/>
              <a:gd name="connsiteX2" fmla="*/ 536845 w 576383"/>
              <a:gd name="connsiteY2" fmla="*/ 291425 h 291425"/>
              <a:gd name="connsiteX3" fmla="*/ 292975 w 576383"/>
              <a:gd name="connsiteY3" fmla="*/ 291425 h 291425"/>
              <a:gd name="connsiteX4" fmla="*/ 253437 w 576383"/>
              <a:gd name="connsiteY4" fmla="*/ 251887 h 291425"/>
              <a:gd name="connsiteX5" fmla="*/ 253436 w 576383"/>
              <a:gd name="connsiteY5" fmla="*/ 164947 h 291425"/>
              <a:gd name="connsiteX6" fmla="*/ 82587 w 576383"/>
              <a:gd name="connsiteY6" fmla="*/ 238459 h 291425"/>
              <a:gd name="connsiteX7" fmla="*/ 0 w 576383"/>
              <a:gd name="connsiteY7" fmla="*/ 187563 h 291425"/>
              <a:gd name="connsiteX8" fmla="*/ 287451 w 576383"/>
              <a:gd name="connsiteY8" fmla="*/ 5681 h 291425"/>
              <a:gd name="connsiteX9" fmla="*/ 330297 w 576383"/>
              <a:gd name="connsiteY9" fmla="*/ 0 h 291425"/>
              <a:gd name="connsiteX10" fmla="*/ 536845 w 576383"/>
              <a:gd name="connsiteY10" fmla="*/ 3393 h 291425"/>
              <a:gd name="connsiteX11" fmla="*/ 576383 w 576383"/>
              <a:gd name="connsiteY11" fmla="*/ 42931 h 291425"/>
              <a:gd name="connsiteX0" fmla="*/ 576383 w 576383"/>
              <a:gd name="connsiteY0" fmla="*/ 42931 h 291425"/>
              <a:gd name="connsiteX1" fmla="*/ 576383 w 576383"/>
              <a:gd name="connsiteY1" fmla="*/ 251887 h 291425"/>
              <a:gd name="connsiteX2" fmla="*/ 536845 w 576383"/>
              <a:gd name="connsiteY2" fmla="*/ 291425 h 291425"/>
              <a:gd name="connsiteX3" fmla="*/ 292975 w 576383"/>
              <a:gd name="connsiteY3" fmla="*/ 291425 h 291425"/>
              <a:gd name="connsiteX4" fmla="*/ 253437 w 576383"/>
              <a:gd name="connsiteY4" fmla="*/ 251887 h 291425"/>
              <a:gd name="connsiteX5" fmla="*/ 253436 w 576383"/>
              <a:gd name="connsiteY5" fmla="*/ 164947 h 291425"/>
              <a:gd name="connsiteX6" fmla="*/ 82587 w 576383"/>
              <a:gd name="connsiteY6" fmla="*/ 238459 h 291425"/>
              <a:gd name="connsiteX7" fmla="*/ 0 w 576383"/>
              <a:gd name="connsiteY7" fmla="*/ 187563 h 291425"/>
              <a:gd name="connsiteX8" fmla="*/ 287451 w 576383"/>
              <a:gd name="connsiteY8" fmla="*/ 5681 h 291425"/>
              <a:gd name="connsiteX9" fmla="*/ 330297 w 576383"/>
              <a:gd name="connsiteY9" fmla="*/ 0 h 291425"/>
              <a:gd name="connsiteX10" fmla="*/ 536845 w 576383"/>
              <a:gd name="connsiteY10" fmla="*/ 3393 h 291425"/>
              <a:gd name="connsiteX11" fmla="*/ 576383 w 576383"/>
              <a:gd name="connsiteY11" fmla="*/ 42931 h 291425"/>
              <a:gd name="connsiteX0" fmla="*/ 620492 w 620492"/>
              <a:gd name="connsiteY0" fmla="*/ 42931 h 291425"/>
              <a:gd name="connsiteX1" fmla="*/ 620492 w 620492"/>
              <a:gd name="connsiteY1" fmla="*/ 251887 h 291425"/>
              <a:gd name="connsiteX2" fmla="*/ 580954 w 620492"/>
              <a:gd name="connsiteY2" fmla="*/ 291425 h 291425"/>
              <a:gd name="connsiteX3" fmla="*/ 337084 w 620492"/>
              <a:gd name="connsiteY3" fmla="*/ 291425 h 291425"/>
              <a:gd name="connsiteX4" fmla="*/ 297546 w 620492"/>
              <a:gd name="connsiteY4" fmla="*/ 251887 h 291425"/>
              <a:gd name="connsiteX5" fmla="*/ 297545 w 620492"/>
              <a:gd name="connsiteY5" fmla="*/ 164947 h 291425"/>
              <a:gd name="connsiteX6" fmla="*/ 126696 w 620492"/>
              <a:gd name="connsiteY6" fmla="*/ 238459 h 291425"/>
              <a:gd name="connsiteX7" fmla="*/ 0 w 620492"/>
              <a:gd name="connsiteY7" fmla="*/ 187563 h 291425"/>
              <a:gd name="connsiteX8" fmla="*/ 331560 w 620492"/>
              <a:gd name="connsiteY8" fmla="*/ 5681 h 291425"/>
              <a:gd name="connsiteX9" fmla="*/ 374406 w 620492"/>
              <a:gd name="connsiteY9" fmla="*/ 0 h 291425"/>
              <a:gd name="connsiteX10" fmla="*/ 580954 w 620492"/>
              <a:gd name="connsiteY10" fmla="*/ 3393 h 291425"/>
              <a:gd name="connsiteX11" fmla="*/ 620492 w 620492"/>
              <a:gd name="connsiteY11" fmla="*/ 42931 h 291425"/>
              <a:gd name="connsiteX0" fmla="*/ 620492 w 620492"/>
              <a:gd name="connsiteY0" fmla="*/ 42931 h 291425"/>
              <a:gd name="connsiteX1" fmla="*/ 620492 w 620492"/>
              <a:gd name="connsiteY1" fmla="*/ 251887 h 291425"/>
              <a:gd name="connsiteX2" fmla="*/ 580954 w 620492"/>
              <a:gd name="connsiteY2" fmla="*/ 291425 h 291425"/>
              <a:gd name="connsiteX3" fmla="*/ 337084 w 620492"/>
              <a:gd name="connsiteY3" fmla="*/ 291425 h 291425"/>
              <a:gd name="connsiteX4" fmla="*/ 297546 w 620492"/>
              <a:gd name="connsiteY4" fmla="*/ 251887 h 291425"/>
              <a:gd name="connsiteX5" fmla="*/ 297545 w 620492"/>
              <a:gd name="connsiteY5" fmla="*/ 164947 h 291425"/>
              <a:gd name="connsiteX6" fmla="*/ 89373 w 620492"/>
              <a:gd name="connsiteY6" fmla="*/ 224887 h 291425"/>
              <a:gd name="connsiteX7" fmla="*/ 0 w 620492"/>
              <a:gd name="connsiteY7" fmla="*/ 187563 h 291425"/>
              <a:gd name="connsiteX8" fmla="*/ 331560 w 620492"/>
              <a:gd name="connsiteY8" fmla="*/ 5681 h 291425"/>
              <a:gd name="connsiteX9" fmla="*/ 374406 w 620492"/>
              <a:gd name="connsiteY9" fmla="*/ 0 h 291425"/>
              <a:gd name="connsiteX10" fmla="*/ 580954 w 620492"/>
              <a:gd name="connsiteY10" fmla="*/ 3393 h 291425"/>
              <a:gd name="connsiteX11" fmla="*/ 620492 w 620492"/>
              <a:gd name="connsiteY11" fmla="*/ 42931 h 291425"/>
              <a:gd name="connsiteX0" fmla="*/ 620492 w 620492"/>
              <a:gd name="connsiteY0" fmla="*/ 42931 h 291425"/>
              <a:gd name="connsiteX1" fmla="*/ 620492 w 620492"/>
              <a:gd name="connsiteY1" fmla="*/ 251887 h 291425"/>
              <a:gd name="connsiteX2" fmla="*/ 580954 w 620492"/>
              <a:gd name="connsiteY2" fmla="*/ 291425 h 291425"/>
              <a:gd name="connsiteX3" fmla="*/ 337084 w 620492"/>
              <a:gd name="connsiteY3" fmla="*/ 291425 h 291425"/>
              <a:gd name="connsiteX4" fmla="*/ 297546 w 620492"/>
              <a:gd name="connsiteY4" fmla="*/ 251887 h 291425"/>
              <a:gd name="connsiteX5" fmla="*/ 297545 w 620492"/>
              <a:gd name="connsiteY5" fmla="*/ 164947 h 291425"/>
              <a:gd name="connsiteX6" fmla="*/ 89373 w 620492"/>
              <a:gd name="connsiteY6" fmla="*/ 224887 h 291425"/>
              <a:gd name="connsiteX7" fmla="*/ 0 w 620492"/>
              <a:gd name="connsiteY7" fmla="*/ 187563 h 291425"/>
              <a:gd name="connsiteX8" fmla="*/ 331560 w 620492"/>
              <a:gd name="connsiteY8" fmla="*/ 5681 h 291425"/>
              <a:gd name="connsiteX9" fmla="*/ 374406 w 620492"/>
              <a:gd name="connsiteY9" fmla="*/ 0 h 291425"/>
              <a:gd name="connsiteX10" fmla="*/ 580954 w 620492"/>
              <a:gd name="connsiteY10" fmla="*/ 3393 h 291425"/>
              <a:gd name="connsiteX11" fmla="*/ 620492 w 620492"/>
              <a:gd name="connsiteY11" fmla="*/ 42931 h 291425"/>
              <a:gd name="connsiteX0" fmla="*/ 620492 w 620492"/>
              <a:gd name="connsiteY0" fmla="*/ 42931 h 291425"/>
              <a:gd name="connsiteX1" fmla="*/ 620492 w 620492"/>
              <a:gd name="connsiteY1" fmla="*/ 251887 h 291425"/>
              <a:gd name="connsiteX2" fmla="*/ 580954 w 620492"/>
              <a:gd name="connsiteY2" fmla="*/ 291425 h 291425"/>
              <a:gd name="connsiteX3" fmla="*/ 337084 w 620492"/>
              <a:gd name="connsiteY3" fmla="*/ 291425 h 291425"/>
              <a:gd name="connsiteX4" fmla="*/ 297546 w 620492"/>
              <a:gd name="connsiteY4" fmla="*/ 251887 h 291425"/>
              <a:gd name="connsiteX5" fmla="*/ 297545 w 620492"/>
              <a:gd name="connsiteY5" fmla="*/ 164947 h 291425"/>
              <a:gd name="connsiteX6" fmla="*/ 89373 w 620492"/>
              <a:gd name="connsiteY6" fmla="*/ 224887 h 291425"/>
              <a:gd name="connsiteX7" fmla="*/ 0 w 620492"/>
              <a:gd name="connsiteY7" fmla="*/ 187563 h 291425"/>
              <a:gd name="connsiteX8" fmla="*/ 331560 w 620492"/>
              <a:gd name="connsiteY8" fmla="*/ 5681 h 291425"/>
              <a:gd name="connsiteX9" fmla="*/ 374406 w 620492"/>
              <a:gd name="connsiteY9" fmla="*/ 0 h 291425"/>
              <a:gd name="connsiteX10" fmla="*/ 580954 w 620492"/>
              <a:gd name="connsiteY10" fmla="*/ 3393 h 291425"/>
              <a:gd name="connsiteX11" fmla="*/ 620492 w 620492"/>
              <a:gd name="connsiteY11" fmla="*/ 42931 h 291425"/>
              <a:gd name="connsiteX0" fmla="*/ 620492 w 620492"/>
              <a:gd name="connsiteY0" fmla="*/ 42931 h 291425"/>
              <a:gd name="connsiteX1" fmla="*/ 620492 w 620492"/>
              <a:gd name="connsiteY1" fmla="*/ 251887 h 291425"/>
              <a:gd name="connsiteX2" fmla="*/ 580954 w 620492"/>
              <a:gd name="connsiteY2" fmla="*/ 291425 h 291425"/>
              <a:gd name="connsiteX3" fmla="*/ 337084 w 620492"/>
              <a:gd name="connsiteY3" fmla="*/ 291425 h 291425"/>
              <a:gd name="connsiteX4" fmla="*/ 297546 w 620492"/>
              <a:gd name="connsiteY4" fmla="*/ 251887 h 291425"/>
              <a:gd name="connsiteX5" fmla="*/ 297545 w 620492"/>
              <a:gd name="connsiteY5" fmla="*/ 164947 h 291425"/>
              <a:gd name="connsiteX6" fmla="*/ 89373 w 620492"/>
              <a:gd name="connsiteY6" fmla="*/ 224887 h 291425"/>
              <a:gd name="connsiteX7" fmla="*/ 0 w 620492"/>
              <a:gd name="connsiteY7" fmla="*/ 187563 h 291425"/>
              <a:gd name="connsiteX8" fmla="*/ 331560 w 620492"/>
              <a:gd name="connsiteY8" fmla="*/ 5681 h 291425"/>
              <a:gd name="connsiteX9" fmla="*/ 374406 w 620492"/>
              <a:gd name="connsiteY9" fmla="*/ 0 h 291425"/>
              <a:gd name="connsiteX10" fmla="*/ 580954 w 620492"/>
              <a:gd name="connsiteY10" fmla="*/ 3393 h 291425"/>
              <a:gd name="connsiteX11" fmla="*/ 620492 w 620492"/>
              <a:gd name="connsiteY11" fmla="*/ 42931 h 291425"/>
              <a:gd name="connsiteX0" fmla="*/ 620492 w 620492"/>
              <a:gd name="connsiteY0" fmla="*/ 42931 h 291425"/>
              <a:gd name="connsiteX1" fmla="*/ 620492 w 620492"/>
              <a:gd name="connsiteY1" fmla="*/ 251887 h 291425"/>
              <a:gd name="connsiteX2" fmla="*/ 580954 w 620492"/>
              <a:gd name="connsiteY2" fmla="*/ 291425 h 291425"/>
              <a:gd name="connsiteX3" fmla="*/ 337084 w 620492"/>
              <a:gd name="connsiteY3" fmla="*/ 291425 h 291425"/>
              <a:gd name="connsiteX4" fmla="*/ 297546 w 620492"/>
              <a:gd name="connsiteY4" fmla="*/ 251887 h 291425"/>
              <a:gd name="connsiteX5" fmla="*/ 297545 w 620492"/>
              <a:gd name="connsiteY5" fmla="*/ 164947 h 291425"/>
              <a:gd name="connsiteX6" fmla="*/ 89373 w 620492"/>
              <a:gd name="connsiteY6" fmla="*/ 224887 h 291425"/>
              <a:gd name="connsiteX7" fmla="*/ 0 w 620492"/>
              <a:gd name="connsiteY7" fmla="*/ 187563 h 291425"/>
              <a:gd name="connsiteX8" fmla="*/ 331560 w 620492"/>
              <a:gd name="connsiteY8" fmla="*/ 5681 h 291425"/>
              <a:gd name="connsiteX9" fmla="*/ 374406 w 620492"/>
              <a:gd name="connsiteY9" fmla="*/ 0 h 291425"/>
              <a:gd name="connsiteX10" fmla="*/ 580954 w 620492"/>
              <a:gd name="connsiteY10" fmla="*/ 3393 h 291425"/>
              <a:gd name="connsiteX11" fmla="*/ 620492 w 620492"/>
              <a:gd name="connsiteY11" fmla="*/ 42931 h 291425"/>
              <a:gd name="connsiteX0" fmla="*/ 620492 w 620492"/>
              <a:gd name="connsiteY0" fmla="*/ 42931 h 291425"/>
              <a:gd name="connsiteX1" fmla="*/ 620492 w 620492"/>
              <a:gd name="connsiteY1" fmla="*/ 251887 h 291425"/>
              <a:gd name="connsiteX2" fmla="*/ 580954 w 620492"/>
              <a:gd name="connsiteY2" fmla="*/ 291425 h 291425"/>
              <a:gd name="connsiteX3" fmla="*/ 337084 w 620492"/>
              <a:gd name="connsiteY3" fmla="*/ 291425 h 291425"/>
              <a:gd name="connsiteX4" fmla="*/ 297546 w 620492"/>
              <a:gd name="connsiteY4" fmla="*/ 251887 h 291425"/>
              <a:gd name="connsiteX5" fmla="*/ 297545 w 620492"/>
              <a:gd name="connsiteY5" fmla="*/ 164947 h 291425"/>
              <a:gd name="connsiteX6" fmla="*/ 89373 w 620492"/>
              <a:gd name="connsiteY6" fmla="*/ 224887 h 291425"/>
              <a:gd name="connsiteX7" fmla="*/ 0 w 620492"/>
              <a:gd name="connsiteY7" fmla="*/ 187563 h 291425"/>
              <a:gd name="connsiteX8" fmla="*/ 331560 w 620492"/>
              <a:gd name="connsiteY8" fmla="*/ 5681 h 291425"/>
              <a:gd name="connsiteX9" fmla="*/ 374406 w 620492"/>
              <a:gd name="connsiteY9" fmla="*/ 0 h 291425"/>
              <a:gd name="connsiteX10" fmla="*/ 580954 w 620492"/>
              <a:gd name="connsiteY10" fmla="*/ 3393 h 291425"/>
              <a:gd name="connsiteX11" fmla="*/ 620492 w 620492"/>
              <a:gd name="connsiteY11" fmla="*/ 42931 h 291425"/>
              <a:gd name="connsiteX0" fmla="*/ 620492 w 620492"/>
              <a:gd name="connsiteY0" fmla="*/ 42931 h 291425"/>
              <a:gd name="connsiteX1" fmla="*/ 620492 w 620492"/>
              <a:gd name="connsiteY1" fmla="*/ 251887 h 291425"/>
              <a:gd name="connsiteX2" fmla="*/ 580954 w 620492"/>
              <a:gd name="connsiteY2" fmla="*/ 291425 h 291425"/>
              <a:gd name="connsiteX3" fmla="*/ 337084 w 620492"/>
              <a:gd name="connsiteY3" fmla="*/ 291425 h 291425"/>
              <a:gd name="connsiteX4" fmla="*/ 297546 w 620492"/>
              <a:gd name="connsiteY4" fmla="*/ 251887 h 291425"/>
              <a:gd name="connsiteX5" fmla="*/ 297545 w 620492"/>
              <a:gd name="connsiteY5" fmla="*/ 164947 h 291425"/>
              <a:gd name="connsiteX6" fmla="*/ 99552 w 620492"/>
              <a:gd name="connsiteY6" fmla="*/ 235066 h 291425"/>
              <a:gd name="connsiteX7" fmla="*/ 0 w 620492"/>
              <a:gd name="connsiteY7" fmla="*/ 187563 h 291425"/>
              <a:gd name="connsiteX8" fmla="*/ 331560 w 620492"/>
              <a:gd name="connsiteY8" fmla="*/ 5681 h 291425"/>
              <a:gd name="connsiteX9" fmla="*/ 374406 w 620492"/>
              <a:gd name="connsiteY9" fmla="*/ 0 h 291425"/>
              <a:gd name="connsiteX10" fmla="*/ 580954 w 620492"/>
              <a:gd name="connsiteY10" fmla="*/ 3393 h 291425"/>
              <a:gd name="connsiteX11" fmla="*/ 620492 w 620492"/>
              <a:gd name="connsiteY11" fmla="*/ 42931 h 291425"/>
              <a:gd name="connsiteX0" fmla="*/ 620492 w 620492"/>
              <a:gd name="connsiteY0" fmla="*/ 42931 h 291425"/>
              <a:gd name="connsiteX1" fmla="*/ 620492 w 620492"/>
              <a:gd name="connsiteY1" fmla="*/ 251887 h 291425"/>
              <a:gd name="connsiteX2" fmla="*/ 580954 w 620492"/>
              <a:gd name="connsiteY2" fmla="*/ 291425 h 291425"/>
              <a:gd name="connsiteX3" fmla="*/ 337084 w 620492"/>
              <a:gd name="connsiteY3" fmla="*/ 291425 h 291425"/>
              <a:gd name="connsiteX4" fmla="*/ 297546 w 620492"/>
              <a:gd name="connsiteY4" fmla="*/ 251887 h 291425"/>
              <a:gd name="connsiteX5" fmla="*/ 297545 w 620492"/>
              <a:gd name="connsiteY5" fmla="*/ 164947 h 291425"/>
              <a:gd name="connsiteX6" fmla="*/ 109731 w 620492"/>
              <a:gd name="connsiteY6" fmla="*/ 238459 h 291425"/>
              <a:gd name="connsiteX7" fmla="*/ 0 w 620492"/>
              <a:gd name="connsiteY7" fmla="*/ 187563 h 291425"/>
              <a:gd name="connsiteX8" fmla="*/ 331560 w 620492"/>
              <a:gd name="connsiteY8" fmla="*/ 5681 h 291425"/>
              <a:gd name="connsiteX9" fmla="*/ 374406 w 620492"/>
              <a:gd name="connsiteY9" fmla="*/ 0 h 291425"/>
              <a:gd name="connsiteX10" fmla="*/ 580954 w 620492"/>
              <a:gd name="connsiteY10" fmla="*/ 3393 h 291425"/>
              <a:gd name="connsiteX11" fmla="*/ 620492 w 620492"/>
              <a:gd name="connsiteY11" fmla="*/ 42931 h 291425"/>
              <a:gd name="connsiteX0" fmla="*/ 603527 w 603527"/>
              <a:gd name="connsiteY0" fmla="*/ 42931 h 291425"/>
              <a:gd name="connsiteX1" fmla="*/ 603527 w 603527"/>
              <a:gd name="connsiteY1" fmla="*/ 251887 h 291425"/>
              <a:gd name="connsiteX2" fmla="*/ 563989 w 603527"/>
              <a:gd name="connsiteY2" fmla="*/ 291425 h 291425"/>
              <a:gd name="connsiteX3" fmla="*/ 320119 w 603527"/>
              <a:gd name="connsiteY3" fmla="*/ 291425 h 291425"/>
              <a:gd name="connsiteX4" fmla="*/ 280581 w 603527"/>
              <a:gd name="connsiteY4" fmla="*/ 251887 h 291425"/>
              <a:gd name="connsiteX5" fmla="*/ 280580 w 603527"/>
              <a:gd name="connsiteY5" fmla="*/ 164947 h 291425"/>
              <a:gd name="connsiteX6" fmla="*/ 92766 w 603527"/>
              <a:gd name="connsiteY6" fmla="*/ 238459 h 291425"/>
              <a:gd name="connsiteX7" fmla="*/ 0 w 603527"/>
              <a:gd name="connsiteY7" fmla="*/ 167205 h 291425"/>
              <a:gd name="connsiteX8" fmla="*/ 314595 w 603527"/>
              <a:gd name="connsiteY8" fmla="*/ 5681 h 291425"/>
              <a:gd name="connsiteX9" fmla="*/ 357441 w 603527"/>
              <a:gd name="connsiteY9" fmla="*/ 0 h 291425"/>
              <a:gd name="connsiteX10" fmla="*/ 563989 w 603527"/>
              <a:gd name="connsiteY10" fmla="*/ 3393 h 291425"/>
              <a:gd name="connsiteX11" fmla="*/ 603527 w 603527"/>
              <a:gd name="connsiteY11" fmla="*/ 42931 h 291425"/>
              <a:gd name="connsiteX0" fmla="*/ 603527 w 603527"/>
              <a:gd name="connsiteY0" fmla="*/ 42931 h 291425"/>
              <a:gd name="connsiteX1" fmla="*/ 603527 w 603527"/>
              <a:gd name="connsiteY1" fmla="*/ 251887 h 291425"/>
              <a:gd name="connsiteX2" fmla="*/ 563989 w 603527"/>
              <a:gd name="connsiteY2" fmla="*/ 291425 h 291425"/>
              <a:gd name="connsiteX3" fmla="*/ 320119 w 603527"/>
              <a:gd name="connsiteY3" fmla="*/ 291425 h 291425"/>
              <a:gd name="connsiteX4" fmla="*/ 280581 w 603527"/>
              <a:gd name="connsiteY4" fmla="*/ 251887 h 291425"/>
              <a:gd name="connsiteX5" fmla="*/ 280580 w 603527"/>
              <a:gd name="connsiteY5" fmla="*/ 164947 h 291425"/>
              <a:gd name="connsiteX6" fmla="*/ 92766 w 603527"/>
              <a:gd name="connsiteY6" fmla="*/ 238459 h 291425"/>
              <a:gd name="connsiteX7" fmla="*/ 0 w 603527"/>
              <a:gd name="connsiteY7" fmla="*/ 167205 h 291425"/>
              <a:gd name="connsiteX8" fmla="*/ 314595 w 603527"/>
              <a:gd name="connsiteY8" fmla="*/ 5681 h 291425"/>
              <a:gd name="connsiteX9" fmla="*/ 357441 w 603527"/>
              <a:gd name="connsiteY9" fmla="*/ 0 h 291425"/>
              <a:gd name="connsiteX10" fmla="*/ 563989 w 603527"/>
              <a:gd name="connsiteY10" fmla="*/ 3393 h 291425"/>
              <a:gd name="connsiteX11" fmla="*/ 603527 w 603527"/>
              <a:gd name="connsiteY11" fmla="*/ 42931 h 29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3527" h="291425">
                <a:moveTo>
                  <a:pt x="603527" y="42931"/>
                </a:moveTo>
                <a:lnTo>
                  <a:pt x="603527" y="251887"/>
                </a:lnTo>
                <a:cubicBezTo>
                  <a:pt x="603527" y="273723"/>
                  <a:pt x="585825" y="291425"/>
                  <a:pt x="563989" y="291425"/>
                </a:cubicBezTo>
                <a:lnTo>
                  <a:pt x="320119" y="291425"/>
                </a:lnTo>
                <a:cubicBezTo>
                  <a:pt x="298283" y="291425"/>
                  <a:pt x="280581" y="273723"/>
                  <a:pt x="280581" y="251887"/>
                </a:cubicBezTo>
                <a:cubicBezTo>
                  <a:pt x="280581" y="222907"/>
                  <a:pt x="280580" y="193927"/>
                  <a:pt x="280580" y="164947"/>
                </a:cubicBezTo>
                <a:cubicBezTo>
                  <a:pt x="202342" y="172323"/>
                  <a:pt x="162713" y="174749"/>
                  <a:pt x="92766" y="238459"/>
                </a:cubicBezTo>
                <a:lnTo>
                  <a:pt x="0" y="167205"/>
                </a:lnTo>
                <a:cubicBezTo>
                  <a:pt x="66941" y="33973"/>
                  <a:pt x="217699" y="13756"/>
                  <a:pt x="314595" y="5681"/>
                </a:cubicBezTo>
                <a:cubicBezTo>
                  <a:pt x="316213" y="3537"/>
                  <a:pt x="355471" y="0"/>
                  <a:pt x="357441" y="0"/>
                </a:cubicBezTo>
                <a:lnTo>
                  <a:pt x="563989" y="3393"/>
                </a:lnTo>
                <a:cubicBezTo>
                  <a:pt x="585825" y="3393"/>
                  <a:pt x="603527" y="21095"/>
                  <a:pt x="603527" y="42931"/>
                </a:cubicBezTo>
                <a:close/>
              </a:path>
            </a:pathLst>
          </a:custGeom>
          <a:solidFill>
            <a:srgbClr val="004793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6210FC9-A0D1-40D5-AFE6-B536B120709F}"/>
              </a:ext>
            </a:extLst>
          </p:cNvPr>
          <p:cNvSpPr txBox="1"/>
          <p:nvPr/>
        </p:nvSpPr>
        <p:spPr>
          <a:xfrm>
            <a:off x="7945438" y="2620526"/>
            <a:ext cx="381726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4793"/>
                </a:solidFill>
              </a:rPr>
              <a:t>А</a:t>
            </a:r>
            <a:r>
              <a:rPr lang="ru-RU" b="1" dirty="0">
                <a:solidFill>
                  <a:srgbClr val="004793"/>
                </a:solidFill>
              </a:rPr>
              <a:t>-</a:t>
            </a:r>
            <a:r>
              <a:rPr lang="ru-RU" b="1" dirty="0" err="1">
                <a:solidFill>
                  <a:srgbClr val="004793"/>
                </a:solidFill>
              </a:rPr>
              <a:t>Церумен</a:t>
            </a:r>
            <a:r>
              <a:rPr lang="ru-RU" b="1" dirty="0">
                <a:solidFill>
                  <a:srgbClr val="004793"/>
                </a:solidFill>
              </a:rPr>
              <a:t> Плюс обладал самой высокой протеолитической, </a:t>
            </a:r>
            <a:r>
              <a:rPr lang="ru-RU" b="1" dirty="0" err="1">
                <a:solidFill>
                  <a:srgbClr val="004793"/>
                </a:solidFill>
              </a:rPr>
              <a:t>липолитической</a:t>
            </a:r>
            <a:r>
              <a:rPr lang="ru-RU" b="1" dirty="0">
                <a:solidFill>
                  <a:srgbClr val="004793"/>
                </a:solidFill>
              </a:rPr>
              <a:t> и общей </a:t>
            </a:r>
            <a:r>
              <a:rPr lang="ru-RU" b="1" dirty="0" err="1">
                <a:solidFill>
                  <a:srgbClr val="004793"/>
                </a:solidFill>
              </a:rPr>
              <a:t>церуменолитической</a:t>
            </a:r>
            <a:r>
              <a:rPr lang="ru-RU" b="1" dirty="0">
                <a:solidFill>
                  <a:srgbClr val="004793"/>
                </a:solidFill>
              </a:rPr>
              <a:t> активность в течение всего времени наблюдения. Максимальная активность</a:t>
            </a:r>
          </a:p>
          <a:p>
            <a:r>
              <a:rPr lang="ru-RU" b="1" dirty="0">
                <a:solidFill>
                  <a:srgbClr val="004793"/>
                </a:solidFill>
              </a:rPr>
              <a:t>А-</a:t>
            </a:r>
            <a:r>
              <a:rPr lang="ru-RU" b="1" dirty="0" err="1">
                <a:solidFill>
                  <a:srgbClr val="004793"/>
                </a:solidFill>
              </a:rPr>
              <a:t>Церумена</a:t>
            </a:r>
            <a:r>
              <a:rPr lang="ru-RU" b="1" dirty="0">
                <a:solidFill>
                  <a:srgbClr val="004793"/>
                </a:solidFill>
              </a:rPr>
              <a:t> достигалась через 1 минуту после применения</a:t>
            </a:r>
          </a:p>
        </p:txBody>
      </p:sp>
      <p:sp>
        <p:nvSpPr>
          <p:cNvPr id="52" name="Заголовок 1">
            <a:extLst>
              <a:ext uri="{FF2B5EF4-FFF2-40B4-BE49-F238E27FC236}">
                <a16:creationId xmlns:a16="http://schemas.microsoft.com/office/drawing/2014/main" id="{3B7B69B0-B438-B648-B941-283EBD828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288" y="212008"/>
            <a:ext cx="6612311" cy="830232"/>
          </a:xfrm>
        </p:spPr>
        <p:txBody>
          <a:bodyPr vert="horz"/>
          <a:lstStyle/>
          <a:p>
            <a:r>
              <a:rPr lang="ru-RU" dirty="0">
                <a:solidFill>
                  <a:srgbClr val="FF4E32"/>
                </a:solidFill>
              </a:rPr>
              <a:t>А-</a:t>
            </a:r>
            <a:r>
              <a:rPr lang="ru-RU" dirty="0" err="1">
                <a:solidFill>
                  <a:srgbClr val="FF4E32"/>
                </a:solidFill>
              </a:rPr>
              <a:t>Церумен</a:t>
            </a:r>
            <a:r>
              <a:rPr lang="ru-RU" dirty="0">
                <a:solidFill>
                  <a:srgbClr val="FF4E32"/>
                </a:solidFill>
              </a:rPr>
              <a:t> Плюс</a:t>
            </a:r>
            <a:r>
              <a:rPr lang="en-US" dirty="0">
                <a:solidFill>
                  <a:srgbClr val="FF4E32"/>
                </a:solidFill>
              </a:rPr>
              <a:t> </a:t>
            </a:r>
            <a:r>
              <a:rPr lang="ru-RU" dirty="0"/>
              <a:t>обладал самой высокой общей </a:t>
            </a:r>
            <a:r>
              <a:rPr lang="ru-RU" dirty="0" err="1"/>
              <a:t>церуменолитической</a:t>
            </a:r>
            <a:r>
              <a:rPr lang="ru-RU" dirty="0"/>
              <a:t> активностью</a:t>
            </a:r>
          </a:p>
        </p:txBody>
      </p:sp>
      <p:sp>
        <p:nvSpPr>
          <p:cNvPr id="55" name="Rectangle 39">
            <a:extLst>
              <a:ext uri="{FF2B5EF4-FFF2-40B4-BE49-F238E27FC236}">
                <a16:creationId xmlns:a16="http://schemas.microsoft.com/office/drawing/2014/main" id="{A5A16490-CA4C-F14E-9E83-6A0033DB2A39}"/>
              </a:ext>
            </a:extLst>
          </p:cNvPr>
          <p:cNvSpPr/>
          <p:nvPr/>
        </p:nvSpPr>
        <p:spPr>
          <a:xfrm>
            <a:off x="328794" y="6352168"/>
            <a:ext cx="6383978" cy="31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7990" indent="-197990">
              <a:buFont typeface="+mj-lt"/>
              <a:buAutoNum type="arabicPeriod"/>
            </a:pPr>
            <a:r>
              <a:rPr lang="ru-RU" sz="700" dirty="0" err="1">
                <a:latin typeface="Arial" panose="020B0604020202020204" pitchFamily="34" charset="0"/>
                <a:cs typeface="Arial" panose="020B0604020202020204" pitchFamily="34" charset="0"/>
              </a:rPr>
              <a:t>Кукес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 И.В., Поздняков Д.И. Сравнительная оценка эффективности применения лекарственных препаратов </a:t>
            </a:r>
            <a:r>
              <a:rPr lang="ru-RU" sz="700" dirty="0" err="1">
                <a:latin typeface="Arial" panose="020B0604020202020204" pitchFamily="34" charset="0"/>
                <a:cs typeface="Arial" panose="020B0604020202020204" pitchFamily="34" charset="0"/>
              </a:rPr>
              <a:t>церуменолитического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 действия // Лекарственные средства и рациональная фармакотерапия терапия. 2022; 4(5): 43–48.</a:t>
            </a:r>
          </a:p>
        </p:txBody>
      </p:sp>
      <p:graphicFrame>
        <p:nvGraphicFramePr>
          <p:cNvPr id="115" name="Chart 3">
            <a:extLst>
              <a:ext uri="{FF2B5EF4-FFF2-40B4-BE49-F238E27FC236}">
                <a16:creationId xmlns:a16="http://schemas.microsoft.com/office/drawing/2014/main" id="{407CA396-368F-6A4D-848A-AC1CB616490A}"/>
              </a:ext>
            </a:extLst>
          </p:cNvPr>
          <p:cNvGraphicFramePr/>
          <p:nvPr>
            <p:custDataLst>
              <p:tags r:id="rId3"/>
            </p:custDataLst>
          </p:nvPr>
        </p:nvGraphicFramePr>
        <p:xfrm>
          <a:off x="661988" y="1731963"/>
          <a:ext cx="6273800" cy="258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7"/>
          </a:graphicData>
        </a:graphic>
      </p:graphicFrame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6DC4D0C2-29CA-D549-96CC-C7000A483138}"/>
              </a:ext>
            </a:extLst>
          </p:cNvPr>
          <p:cNvSpPr/>
          <p:nvPr>
            <p:custDataLst>
              <p:tags r:id="rId4"/>
            </p:custDataLst>
          </p:nvPr>
        </p:nvSpPr>
        <p:spPr bwMode="gray">
          <a:xfrm>
            <a:off x="6080125" y="3622675"/>
            <a:ext cx="296863" cy="19208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25400" tIns="0" rIns="25400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2023ECC5-6BF7-4CBB-8C63-F448E42618AB}" type="datetime'8''''''''''''''''''''''''''.''''''9'''''''">
              <a:rPr lang="ru-RU" altLang="en-US" sz="1400" smtClean="0">
                <a:solidFill>
                  <a:schemeClr val="tx1"/>
                </a:solidFill>
              </a:rPr>
              <a:pPr/>
              <a:t>8.9</a:t>
            </a:fld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BE6379CD-A5E1-624B-90D7-3C388425A2FA}"/>
              </a:ext>
            </a:extLst>
          </p:cNvPr>
          <p:cNvSpPr/>
          <p:nvPr>
            <p:custDataLst>
              <p:tags r:id="rId5"/>
            </p:custDataLst>
          </p:nvPr>
        </p:nvSpPr>
        <p:spPr bwMode="gray">
          <a:xfrm>
            <a:off x="3824288" y="2754313"/>
            <a:ext cx="395288" cy="19208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25400" tIns="0" rIns="25400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38133428-EA71-4FD0-92C8-2B80A116CB02}" type="datetime'3''''''''1''.''''''''''''''''''''''''''''''3'''''''''''">
              <a:rPr lang="ru-RU" altLang="en-US" sz="1400" smtClean="0">
                <a:solidFill>
                  <a:schemeClr val="tx1"/>
                </a:solidFill>
              </a:rPr>
              <a:pPr/>
              <a:t>31.3</a:t>
            </a:fld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0C0E2DD4-4CB2-A24C-8327-CD76B9C1D829}"/>
              </a:ext>
            </a:extLst>
          </p:cNvPr>
          <p:cNvSpPr/>
          <p:nvPr>
            <p:custDataLst>
              <p:tags r:id="rId6"/>
            </p:custDataLst>
          </p:nvPr>
        </p:nvSpPr>
        <p:spPr bwMode="gray">
          <a:xfrm>
            <a:off x="5403850" y="2205038"/>
            <a:ext cx="395288" cy="19208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25400" tIns="0" rIns="25400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0DBE04D6-46CD-4403-80D3-84EC60DE3906}" type="datetime'''''4''''''''5''''''''''''''''.''''5'''''''''''''''''''''">
              <a:rPr lang="ru-RU" altLang="en-US" sz="1400" smtClean="0">
                <a:solidFill>
                  <a:schemeClr val="tx1"/>
                </a:solidFill>
              </a:rPr>
              <a:pPr/>
              <a:t>45.5</a:t>
            </a:fld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7FB17319-BB01-4C4B-BB34-9BB52C0A36D1}"/>
              </a:ext>
            </a:extLst>
          </p:cNvPr>
          <p:cNvSpPr/>
          <p:nvPr>
            <p:custDataLst>
              <p:tags r:id="rId7"/>
            </p:custDataLst>
          </p:nvPr>
        </p:nvSpPr>
        <p:spPr bwMode="gray">
          <a:xfrm>
            <a:off x="4500563" y="3905250"/>
            <a:ext cx="296863" cy="19208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25400" tIns="0" rIns="25400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D5891F8E-9968-43C9-B325-147EF0142139}" type="datetime'''''''''''''''''''1''''.''''''''''''''6'''''''''''">
              <a:rPr lang="ru-RU" altLang="en-US" sz="1400" smtClean="0">
                <a:solidFill>
                  <a:schemeClr val="tx1"/>
                </a:solidFill>
              </a:rPr>
              <a:pPr/>
              <a:t>1.6</a:t>
            </a:fld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AFDBD871-28A4-774C-8AED-AAD24FF41071}"/>
              </a:ext>
            </a:extLst>
          </p:cNvPr>
          <p:cNvSpPr/>
          <p:nvPr>
            <p:custDataLst>
              <p:tags r:id="rId8"/>
            </p:custDataLst>
          </p:nvPr>
        </p:nvSpPr>
        <p:spPr bwMode="gray">
          <a:xfrm>
            <a:off x="3495675" y="2189163"/>
            <a:ext cx="395288" cy="19208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25400" tIns="0" rIns="25400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7FFF7BDC-1025-4111-8A14-0BAA7332796B}" type="datetime'''''''''4''''''5''''''''''''.9'''''''''''">
              <a:rPr lang="ru-RU" altLang="en-US" sz="1400" smtClean="0">
                <a:solidFill>
                  <a:schemeClr val="tx1"/>
                </a:solidFill>
              </a:rPr>
              <a:pPr/>
              <a:t>45.9</a:t>
            </a:fld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7C036C78-12E3-154C-8598-B01E9D27F553}"/>
              </a:ext>
            </a:extLst>
          </p:cNvPr>
          <p:cNvSpPr/>
          <p:nvPr>
            <p:custDataLst>
              <p:tags r:id="rId9"/>
            </p:custDataLst>
          </p:nvPr>
        </p:nvSpPr>
        <p:spPr bwMode="gray">
          <a:xfrm>
            <a:off x="2262188" y="3668713"/>
            <a:ext cx="296863" cy="19208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25400" tIns="0" rIns="25400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9851D821-8BC0-4A5E-8C0E-9EA29911F78D}" type="datetime'7''''''''''.''''''''''''7'''''''''''''''''">
              <a:rPr lang="ru-RU" altLang="en-US" sz="1400" smtClean="0">
                <a:solidFill>
                  <a:schemeClr val="tx1"/>
                </a:solidFill>
              </a:rPr>
              <a:pPr/>
              <a:t>7.7</a:t>
            </a:fld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C634165E-0107-7249-82CE-677129607318}"/>
              </a:ext>
            </a:extLst>
          </p:cNvPr>
          <p:cNvSpPr/>
          <p:nvPr>
            <p:custDataLst>
              <p:tags r:id="rId10"/>
            </p:custDataLst>
          </p:nvPr>
        </p:nvSpPr>
        <p:spPr bwMode="gray">
          <a:xfrm>
            <a:off x="2590800" y="3913188"/>
            <a:ext cx="296863" cy="19208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25400" tIns="0" rIns="25400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E912650E-1517-4D5E-BAAE-EFA685EFF720}" type="datetime'''''''''''''''''''''1''''''''''''''.''''''''''''''4'">
              <a:rPr lang="ru-RU" altLang="en-US" sz="1400" smtClean="0">
                <a:solidFill>
                  <a:schemeClr val="tx1"/>
                </a:solidFill>
              </a:rPr>
              <a:pPr/>
              <a:t>1.4</a:t>
            </a:fld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53AD0B0B-9C2B-774B-B341-B7362AC7BBDF}"/>
              </a:ext>
            </a:extLst>
          </p:cNvPr>
          <p:cNvSpPr/>
          <p:nvPr>
            <p:custDataLst>
              <p:tags r:id="rId11"/>
            </p:custDataLst>
          </p:nvPr>
        </p:nvSpPr>
        <p:spPr bwMode="gray">
          <a:xfrm>
            <a:off x="5041900" y="1874838"/>
            <a:ext cx="395288" cy="19208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25400" tIns="0" rIns="25400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5ACD237-59A5-4D9B-AD8E-3C0691D64475}" type="datetime'''''''''5''4''''.''''''''''''''''''''0'">
              <a:rPr lang="ru-RU" altLang="en-US" sz="1400" smtClean="0">
                <a:solidFill>
                  <a:schemeClr val="tx1"/>
                </a:solidFill>
              </a:rPr>
              <a:pPr/>
              <a:t>54.0</a:t>
            </a:fld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8C4DD0FC-DA44-014E-AEF5-FA741B3BD629}"/>
              </a:ext>
            </a:extLst>
          </p:cNvPr>
          <p:cNvSpPr/>
          <p:nvPr>
            <p:custDataLst>
              <p:tags r:id="rId12"/>
            </p:custDataLst>
          </p:nvPr>
        </p:nvSpPr>
        <p:spPr bwMode="gray">
          <a:xfrm>
            <a:off x="1916113" y="2735263"/>
            <a:ext cx="395288" cy="19208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25400" tIns="0" rIns="25400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7DBAC354-E5A8-4364-94D4-8874C2184194}" type="datetime'''''''''''''3''''''''''''''''''''''''1''''''''''''.''''8'''">
              <a:rPr lang="ru-RU" altLang="en-US" sz="1400" smtClean="0">
                <a:solidFill>
                  <a:schemeClr val="tx1"/>
                </a:solidFill>
              </a:rPr>
              <a:pPr/>
              <a:t>31.8</a:t>
            </a:fld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71B67FA3-B19A-404B-A6C4-84CF7AC05573}"/>
              </a:ext>
            </a:extLst>
          </p:cNvPr>
          <p:cNvSpPr/>
          <p:nvPr>
            <p:custDataLst>
              <p:tags r:id="rId13"/>
            </p:custDataLst>
          </p:nvPr>
        </p:nvSpPr>
        <p:spPr bwMode="gray">
          <a:xfrm>
            <a:off x="1196975" y="2414588"/>
            <a:ext cx="395288" cy="19208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25400" tIns="0" rIns="25400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1EC5EFB3-F60D-4210-B9BC-5BDBAA84BF77}" type="datetime'''''''''''''40''''''''''''''.''''''''''''''''''1'''''''''''">
              <a:rPr lang="ru-RU" altLang="en-US" sz="1400" smtClean="0">
                <a:solidFill>
                  <a:schemeClr val="tx1"/>
                </a:solidFill>
              </a:rPr>
              <a:pPr/>
              <a:t>40.1</a:t>
            </a:fld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4E712CCB-A8D5-444E-B142-03A62C08B3FA}"/>
              </a:ext>
            </a:extLst>
          </p:cNvPr>
          <p:cNvSpPr/>
          <p:nvPr>
            <p:custDataLst>
              <p:tags r:id="rId14"/>
            </p:custDataLst>
          </p:nvPr>
        </p:nvSpPr>
        <p:spPr bwMode="auto">
          <a:xfrm>
            <a:off x="5572125" y="4243388"/>
            <a:ext cx="650875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7BD4C1FE-640F-4437-BB87-644B38B89491}" type="datetime'''''''''''''''''''''5'''''''''''' ''''''''''ми''н''''ут'''''''">
              <a:rPr lang="ru-RU" altLang="en-US" sz="1400" smtClean="0">
                <a:solidFill>
                  <a:schemeClr val="tx1"/>
                </a:solidFill>
              </a:rPr>
              <a:pPr/>
              <a:t>5 минут</a:t>
            </a:fld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4FE5A2FC-B9E6-9340-BAA3-B7389967D17C}"/>
              </a:ext>
            </a:extLst>
          </p:cNvPr>
          <p:cNvSpPr/>
          <p:nvPr>
            <p:custDataLst>
              <p:tags r:id="rId15"/>
            </p:custDataLst>
          </p:nvPr>
        </p:nvSpPr>
        <p:spPr bwMode="gray">
          <a:xfrm>
            <a:off x="1585913" y="2543175"/>
            <a:ext cx="395288" cy="19208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25400" tIns="0" rIns="25400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4EA68C3B-4059-48FD-82C2-2617A261F6E8}" type="datetime'''''''''''''''''''''''''3''''5.''''''''''''''''''''''''''''5'">
              <a:rPr lang="ru-RU" altLang="en-US" sz="1400" smtClean="0">
                <a:solidFill>
                  <a:schemeClr val="tx1"/>
                </a:solidFill>
              </a:rPr>
              <a:pPr/>
              <a:t>35.5</a:t>
            </a:fld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95408701-C431-D243-B38B-85FC60260762}"/>
              </a:ext>
            </a:extLst>
          </p:cNvPr>
          <p:cNvSpPr/>
          <p:nvPr>
            <p:custDataLst>
              <p:tags r:id="rId16"/>
            </p:custDataLst>
          </p:nvPr>
        </p:nvSpPr>
        <p:spPr bwMode="auto">
          <a:xfrm>
            <a:off x="1671638" y="4243388"/>
            <a:ext cx="815975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72C19B59-2C03-47D9-9722-223DC450F8BC}" type="datetime'1''0'''' се''''''''''к''''''''''''''''''''''у''''''''н''д'''">
              <a:rPr lang="ru-RU" altLang="en-US" sz="1400" smtClean="0">
                <a:solidFill>
                  <a:schemeClr val="tx1"/>
                </a:solidFill>
              </a:rPr>
              <a:pPr/>
              <a:t>10 секунд</a:t>
            </a:fld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7E6A7621-1408-0B45-BF22-D9619C36D070}"/>
              </a:ext>
            </a:extLst>
          </p:cNvPr>
          <p:cNvSpPr/>
          <p:nvPr>
            <p:custDataLst>
              <p:tags r:id="rId17"/>
            </p:custDataLst>
          </p:nvPr>
        </p:nvSpPr>
        <p:spPr bwMode="gray">
          <a:xfrm>
            <a:off x="6408738" y="3870325"/>
            <a:ext cx="296863" cy="19208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25400" tIns="0" rIns="25400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AA373F58-508C-4F13-ABEA-E276D984A35A}" type="datetime'''''''''''''''''''2''''''''.5'''''''">
              <a:rPr lang="ru-RU" altLang="en-US" sz="1400" smtClean="0">
                <a:solidFill>
                  <a:schemeClr val="tx1"/>
                </a:solidFill>
              </a:rPr>
              <a:pPr/>
              <a:t>2.5</a:t>
            </a:fld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27CDD1BB-8CB3-CD4E-B970-90C8C31F7A3D}"/>
              </a:ext>
            </a:extLst>
          </p:cNvPr>
          <p:cNvSpPr/>
          <p:nvPr>
            <p:custDataLst>
              <p:tags r:id="rId18"/>
            </p:custDataLst>
          </p:nvPr>
        </p:nvSpPr>
        <p:spPr bwMode="gray">
          <a:xfrm>
            <a:off x="5734050" y="2627313"/>
            <a:ext cx="395288" cy="19208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25400" tIns="0" rIns="25400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79E8DB19-1041-4196-B7E9-DAACA3677DFE}" type="datetime'''''''''''''''''''3''''''''''''''''''4''''''''''.''6'''''''">
              <a:rPr lang="ru-RU" altLang="en-US" sz="1400" smtClean="0">
                <a:solidFill>
                  <a:schemeClr val="tx1"/>
                </a:solidFill>
              </a:rPr>
              <a:pPr/>
              <a:t>34.6</a:t>
            </a:fld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ADAA85BC-B138-0B42-9C55-3F1BE37125E6}"/>
              </a:ext>
            </a:extLst>
          </p:cNvPr>
          <p:cNvSpPr/>
          <p:nvPr>
            <p:custDataLst>
              <p:tags r:id="rId19"/>
            </p:custDataLst>
          </p:nvPr>
        </p:nvSpPr>
        <p:spPr bwMode="gray">
          <a:xfrm>
            <a:off x="3133725" y="1736725"/>
            <a:ext cx="395288" cy="19208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25400" tIns="0" rIns="25400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30649DA1-4719-4FC1-BAD2-8CB9EF29E3CC}" type="datetime'''5''''''''''''''''''''''''7''''''.''''''6'">
              <a:rPr lang="ru-RU" altLang="en-US" sz="1400" smtClean="0">
                <a:solidFill>
                  <a:schemeClr val="tx1"/>
                </a:solidFill>
              </a:rPr>
              <a:pPr/>
              <a:t>57.6</a:t>
            </a:fld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C466DB18-CC81-F341-B702-0E032647FC3D}"/>
              </a:ext>
            </a:extLst>
          </p:cNvPr>
          <p:cNvSpPr/>
          <p:nvPr>
            <p:custDataLst>
              <p:tags r:id="rId20"/>
            </p:custDataLst>
          </p:nvPr>
        </p:nvSpPr>
        <p:spPr bwMode="auto">
          <a:xfrm>
            <a:off x="3616325" y="4243388"/>
            <a:ext cx="747713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2109F311-61C6-48AA-A9AC-2F258E05BC5D}" type="datetime'''1'''' м''''и''н''''у''''т''''''''''''''а'''''''''">
              <a:rPr lang="ru-RU" altLang="en-US" sz="1400" smtClean="0">
                <a:solidFill>
                  <a:schemeClr val="tx1"/>
                </a:solidFill>
              </a:rPr>
              <a:pPr/>
              <a:t>1 минута</a:t>
            </a:fld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7826B2CD-B071-2D4D-86A0-35C7378E6404}"/>
              </a:ext>
            </a:extLst>
          </p:cNvPr>
          <p:cNvSpPr/>
          <p:nvPr>
            <p:custDataLst>
              <p:tags r:id="rId21"/>
            </p:custDataLst>
          </p:nvPr>
        </p:nvSpPr>
        <p:spPr bwMode="gray">
          <a:xfrm>
            <a:off x="4170363" y="3660775"/>
            <a:ext cx="296863" cy="19208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25400" tIns="0" rIns="25400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A31213CD-1453-4C31-8BC9-54CA3FBFB586}" type="datetime'''''''''''''''''''''7''.''9'''''''''''''''''''">
              <a:rPr lang="ru-RU" altLang="en-US" sz="1400" smtClean="0">
                <a:solidFill>
                  <a:schemeClr val="tx1"/>
                </a:solidFill>
              </a:rPr>
              <a:pPr/>
              <a:t>7.9</a:t>
            </a:fld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D8951616-24D4-DF48-BB69-983BA57920C7}"/>
              </a:ext>
            </a:extLst>
          </p:cNvPr>
          <p:cNvSpPr/>
          <p:nvPr>
            <p:custDataLst>
              <p:tags r:id="rId22"/>
            </p:custDataLst>
          </p:nvPr>
        </p:nvSpPr>
        <p:spPr bwMode="auto">
          <a:xfrm>
            <a:off x="398463" y="1770063"/>
            <a:ext cx="212725" cy="6524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numCol="1" spcCol="0" rtlCol="0" anchor="b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ru-RU" altLang="en-US" sz="1400" b="1" dirty="0">
                <a:solidFill>
                  <a:schemeClr val="tx1"/>
                </a:solidFill>
                <a:effectLst/>
              </a:rPr>
              <a:t>лит. ед.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30B4F73D-07D8-2A47-9BAA-C15A092DE5AC}"/>
              </a:ext>
            </a:extLst>
          </p:cNvPr>
          <p:cNvSpPr/>
          <p:nvPr>
            <p:custDataLst>
              <p:tags r:id="rId23"/>
            </p:custDataLst>
          </p:nvPr>
        </p:nvSpPr>
        <p:spPr bwMode="auto">
          <a:xfrm>
            <a:off x="4297363" y="4881563"/>
            <a:ext cx="214313" cy="160338"/>
          </a:xfrm>
          <a:prstGeom prst="rect">
            <a:avLst/>
          </a:prstGeom>
          <a:solidFill>
            <a:srgbClr val="808080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E6A62BFF-EC2A-4C4E-A782-57367253DE9D}"/>
              </a:ext>
            </a:extLst>
          </p:cNvPr>
          <p:cNvSpPr/>
          <p:nvPr>
            <p:custDataLst>
              <p:tags r:id="rId24"/>
            </p:custDataLst>
          </p:nvPr>
        </p:nvSpPr>
        <p:spPr bwMode="auto">
          <a:xfrm>
            <a:off x="4297363" y="4648200"/>
            <a:ext cx="214313" cy="160338"/>
          </a:xfrm>
          <a:prstGeom prst="rect">
            <a:avLst/>
          </a:prstGeom>
          <a:solidFill>
            <a:srgbClr val="054D93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BE0C5B76-FC40-C94B-AAF1-FC1CA7B23E24}"/>
              </a:ext>
            </a:extLst>
          </p:cNvPr>
          <p:cNvSpPr/>
          <p:nvPr>
            <p:custDataLst>
              <p:tags r:id="rId25"/>
            </p:custDataLst>
          </p:nvPr>
        </p:nvSpPr>
        <p:spPr bwMode="auto">
          <a:xfrm>
            <a:off x="546100" y="5114925"/>
            <a:ext cx="214313" cy="160338"/>
          </a:xfrm>
          <a:prstGeom prst="rect">
            <a:avLst/>
          </a:prstGeom>
          <a:solidFill>
            <a:srgbClr val="9DB1CF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07D6D9AD-2085-6C4C-B2EB-E87130DC789E}"/>
              </a:ext>
            </a:extLst>
          </p:cNvPr>
          <p:cNvSpPr/>
          <p:nvPr>
            <p:custDataLst>
              <p:tags r:id="rId26"/>
            </p:custDataLst>
          </p:nvPr>
        </p:nvSpPr>
        <p:spPr bwMode="auto">
          <a:xfrm>
            <a:off x="546100" y="4648200"/>
            <a:ext cx="214313" cy="160338"/>
          </a:xfrm>
          <a:prstGeom prst="rect">
            <a:avLst/>
          </a:prstGeom>
          <a:solidFill>
            <a:srgbClr val="FF4E3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6FAFD7E6-AB22-CB4F-AB93-4549925BB53E}"/>
              </a:ext>
            </a:extLst>
          </p:cNvPr>
          <p:cNvSpPr/>
          <p:nvPr>
            <p:custDataLst>
              <p:tags r:id="rId27"/>
            </p:custDataLst>
          </p:nvPr>
        </p:nvSpPr>
        <p:spPr bwMode="auto">
          <a:xfrm>
            <a:off x="546100" y="4881563"/>
            <a:ext cx="214313" cy="160338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67D3D6B5-5585-5C40-9D08-CB65AD19AD1E}"/>
              </a:ext>
            </a:extLst>
          </p:cNvPr>
          <p:cNvSpPr/>
          <p:nvPr>
            <p:custDataLst>
              <p:tags r:id="rId28"/>
            </p:custDataLst>
          </p:nvPr>
        </p:nvSpPr>
        <p:spPr bwMode="auto">
          <a:xfrm>
            <a:off x="4562475" y="4643438"/>
            <a:ext cx="2230438" cy="1825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A07705C7-D7A8-4C19-A585-AE0EA376D6DE}" type="datetime'3''''% р''''''а''ств''''о''р перек''и''''си'' водо''род''а'">
              <a:rPr lang="ru-RU" altLang="en-US" sz="1200" smtClean="0">
                <a:solidFill>
                  <a:schemeClr val="tx1"/>
                </a:solidFill>
              </a:rPr>
              <a:pPr/>
              <a:t>3% раствор перекиси водорода</a:t>
            </a:fld>
            <a:endParaRPr lang="ru-RU" sz="1200">
              <a:solidFill>
                <a:schemeClr val="tx1"/>
              </a:solidFill>
            </a:endParaRP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8E981A88-D4F9-574C-8B1B-20FAA6D8F2F5}"/>
              </a:ext>
            </a:extLst>
          </p:cNvPr>
          <p:cNvSpPr/>
          <p:nvPr>
            <p:custDataLst>
              <p:tags r:id="rId29"/>
            </p:custDataLst>
          </p:nvPr>
        </p:nvSpPr>
        <p:spPr bwMode="auto">
          <a:xfrm>
            <a:off x="811213" y="5110163"/>
            <a:ext cx="3384550" cy="1825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1774140B-B755-48EA-914A-B84F67100547}" type="datetime'A''''N-''минера''льное и ''мятное ''мас''''ла, фит''осквалан'">
              <a:rPr lang="de-DE" altLang="en-US" sz="1200" smtClean="0">
                <a:solidFill>
                  <a:schemeClr val="tx1"/>
                </a:solidFill>
              </a:rPr>
              <a:pPr/>
              <a:t>AN-минеральное и мятное масла, фитосквалан</a:t>
            </a:fld>
            <a:endParaRPr lang="ru-RU" sz="1200">
              <a:solidFill>
                <a:schemeClr val="tx1"/>
              </a:solidFill>
            </a:endParaRP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C90D90A8-E08B-D944-AFBD-300330C79BD1}"/>
              </a:ext>
            </a:extLst>
          </p:cNvPr>
          <p:cNvSpPr/>
          <p:nvPr>
            <p:custDataLst>
              <p:tags r:id="rId30"/>
            </p:custDataLst>
          </p:nvPr>
        </p:nvSpPr>
        <p:spPr bwMode="auto">
          <a:xfrm>
            <a:off x="4562475" y="4876800"/>
            <a:ext cx="1733550" cy="1825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CC215D93-19F4-48CE-8DA9-A578EE14400F}" type="datetime'''''''''''Во''да'' ''деио''низир''''о''''''в''''а''''нная'">
              <a:rPr lang="ru-RU" altLang="en-US" sz="1200" smtClean="0">
                <a:solidFill>
                  <a:schemeClr val="tx1"/>
                </a:solidFill>
              </a:rPr>
              <a:pPr/>
              <a:t>Вода деионизированная</a:t>
            </a:fld>
            <a:endParaRPr lang="ru-RU" sz="1200">
              <a:solidFill>
                <a:schemeClr val="tx1"/>
              </a:solidFill>
            </a:endParaRP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D32C339F-6114-364C-9C4B-C9CBA714880A}"/>
              </a:ext>
            </a:extLst>
          </p:cNvPr>
          <p:cNvSpPr/>
          <p:nvPr>
            <p:custDataLst>
              <p:tags r:id="rId31"/>
            </p:custDataLst>
          </p:nvPr>
        </p:nvSpPr>
        <p:spPr bwMode="auto">
          <a:xfrm>
            <a:off x="811213" y="4876800"/>
            <a:ext cx="1800225" cy="1825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6699BB8F-8EDB-4228-A477-47CBAED06B1D}" type="datetime'''''R''W-ла''нолин'''''', ''пол''''исо''р''б''а''''''т'''''">
              <a:rPr lang="de-DE" altLang="en-US" sz="1200" smtClean="0">
                <a:solidFill>
                  <a:schemeClr val="tx1"/>
                </a:solidFill>
              </a:rPr>
              <a:pPr/>
              <a:t>RW-ланолин, полисорбат</a:t>
            </a:fld>
            <a:endParaRPr lang="ru-RU" sz="1200">
              <a:solidFill>
                <a:schemeClr val="tx1"/>
              </a:solidFill>
            </a:endParaRPr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2EE80CE9-E096-C440-B153-4BF6A9DCEFF7}"/>
              </a:ext>
            </a:extLst>
          </p:cNvPr>
          <p:cNvSpPr/>
          <p:nvPr>
            <p:custDataLst>
              <p:tags r:id="rId32"/>
            </p:custDataLst>
          </p:nvPr>
        </p:nvSpPr>
        <p:spPr bwMode="auto">
          <a:xfrm>
            <a:off x="811213" y="4643438"/>
            <a:ext cx="1211263" cy="1825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56D94A6D-FCEE-4EF0-B2B5-1F3576572103}" type="datetime'А-''Ц''е''''''''''р''''у''''м''''''''''''''''''ен'' ''Плю''с'">
              <a:rPr lang="ru-RU" altLang="en-US" sz="1200" smtClean="0">
                <a:solidFill>
                  <a:schemeClr val="tx1"/>
                </a:solidFill>
              </a:rPr>
              <a:pPr/>
              <a:t>А-Церумен Плюс</a:t>
            </a:fld>
            <a:endParaRPr lang="ru-RU" sz="1200">
              <a:solidFill>
                <a:schemeClr val="tx1"/>
              </a:solidFill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70299334-E9FC-D443-A130-8E051FAB5F8D}"/>
              </a:ext>
            </a:extLst>
          </p:cNvPr>
          <p:cNvSpPr txBox="1"/>
          <p:nvPr/>
        </p:nvSpPr>
        <p:spPr>
          <a:xfrm>
            <a:off x="347286" y="1074629"/>
            <a:ext cx="58360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эффективности применения различных </a:t>
            </a:r>
            <a:r>
              <a:rPr lang="ru-RU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церуменолитических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препаратов </a:t>
            </a:r>
            <a:r>
              <a:rPr lang="de-DE" sz="1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vitro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0EC8EF4-E584-C147-BEFC-EE17DC9FC039}"/>
              </a:ext>
            </a:extLst>
          </p:cNvPr>
          <p:cNvSpPr txBox="1"/>
          <p:nvPr/>
        </p:nvSpPr>
        <p:spPr>
          <a:xfrm>
            <a:off x="411773" y="5361486"/>
            <a:ext cx="62007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для сравнений А-</a:t>
            </a:r>
            <a:r>
              <a:rPr lang="ru-RU" sz="1000" dirty="0" err="1"/>
              <a:t>Церумена</a:t>
            </a:r>
            <a:r>
              <a:rPr lang="ru-RU" sz="1000" dirty="0"/>
              <a:t> Плюс, </a:t>
            </a:r>
            <a:r>
              <a:rPr lang="ru-RU" sz="1000" dirty="0" err="1"/>
              <a:t>R</a:t>
            </a:r>
            <a:r>
              <a:rPr lang="en-US" sz="1000" dirty="0"/>
              <a:t>W-</a:t>
            </a:r>
            <a:r>
              <a:rPr lang="ru-RU" sz="1000" dirty="0"/>
              <a:t>ланолина + </a:t>
            </a:r>
            <a:r>
              <a:rPr lang="ru-RU" sz="1000" dirty="0" err="1"/>
              <a:t>полисорбата</a:t>
            </a:r>
            <a:r>
              <a:rPr lang="ru-RU" sz="1000" dirty="0"/>
              <a:t> и 3% раствора перекиси водорода на всех временных промежутках с </a:t>
            </a:r>
            <a:r>
              <a:rPr lang="en-US" sz="1000" dirty="0"/>
              <a:t>AN-</a:t>
            </a:r>
            <a:r>
              <a:rPr lang="en-US" sz="1000" dirty="0" err="1"/>
              <a:t>м</a:t>
            </a:r>
            <a:r>
              <a:rPr lang="ru-RU" sz="1000" dirty="0" err="1"/>
              <a:t>инеральным</a:t>
            </a:r>
            <a:r>
              <a:rPr lang="ru-RU" sz="1000" dirty="0"/>
              <a:t> и мятным маслами + </a:t>
            </a:r>
            <a:r>
              <a:rPr lang="ru-RU" sz="1000" dirty="0" err="1"/>
              <a:t>фитоскваланом</a:t>
            </a:r>
            <a:r>
              <a:rPr lang="ru-RU" sz="1000" dirty="0"/>
              <a:t> и водой </a:t>
            </a:r>
            <a:r>
              <a:rPr lang="ru-RU" sz="1000" dirty="0" err="1"/>
              <a:t>деионизированной</a:t>
            </a:r>
            <a:r>
              <a:rPr lang="ru-RU" sz="1000" dirty="0"/>
              <a:t> значимость по тесту </a:t>
            </a:r>
            <a:r>
              <a:rPr lang="ru-RU" sz="1000" dirty="0" err="1"/>
              <a:t>Тьюки</a:t>
            </a:r>
            <a:r>
              <a:rPr lang="ru-RU" sz="1000" dirty="0"/>
              <a:t> </a:t>
            </a:r>
            <a:r>
              <a:rPr lang="en-US" sz="1000" dirty="0"/>
              <a:t>p&lt;0.05</a:t>
            </a:r>
            <a:endParaRPr lang="ru-RU" sz="1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DDDA7E-96E6-ED2B-8852-6FACAB0E1E58}"/>
              </a:ext>
            </a:extLst>
          </p:cNvPr>
          <p:cNvSpPr txBox="1"/>
          <p:nvPr/>
        </p:nvSpPr>
        <p:spPr>
          <a:xfrm>
            <a:off x="314551" y="5874249"/>
            <a:ext cx="749405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700" b="1" i="0" u="none" strike="noStrike" baseline="0" dirty="0">
                <a:latin typeface="Georgia-Bold"/>
              </a:rPr>
              <a:t>Примечание:</a:t>
            </a:r>
          </a:p>
          <a:p>
            <a:pPr algn="l"/>
            <a:r>
              <a:rPr lang="ru-RU" sz="700" b="0" i="0" u="none" strike="noStrike" baseline="0" dirty="0">
                <a:latin typeface="Georgia" panose="02040502050405020303" pitchFamily="18" charset="0"/>
              </a:rPr>
              <a:t>* — достоверно относительно образца 4 (p &lt; 0,05; тест </a:t>
            </a:r>
            <a:r>
              <a:rPr lang="ru-RU" sz="700" b="0" i="0" u="none" strike="noStrike" baseline="0" dirty="0" err="1">
                <a:latin typeface="Georgia" panose="02040502050405020303" pitchFamily="18" charset="0"/>
              </a:rPr>
              <a:t>Тьюки</a:t>
            </a:r>
            <a:r>
              <a:rPr lang="ru-RU" sz="700" b="0" i="0" u="none" strike="noStrike" baseline="0" dirty="0">
                <a:latin typeface="Georgia" panose="02040502050405020303" pitchFamily="18" charset="0"/>
              </a:rPr>
              <a:t>);</a:t>
            </a:r>
          </a:p>
          <a:p>
            <a:pPr algn="l"/>
            <a:r>
              <a:rPr lang="ru-RU" sz="700" b="0" i="0" u="none" strike="noStrike" baseline="0" dirty="0">
                <a:latin typeface="Georgia" panose="02040502050405020303" pitchFamily="18" charset="0"/>
              </a:rPr>
              <a:t># — достоверно относительно образца 5 (p &lt; 0,05; тест </a:t>
            </a:r>
            <a:r>
              <a:rPr lang="ru-RU" sz="700" b="0" i="0" u="none" strike="noStrike" baseline="0" dirty="0" err="1">
                <a:latin typeface="Georgia" panose="02040502050405020303" pitchFamily="18" charset="0"/>
              </a:rPr>
              <a:t>Тьюки</a:t>
            </a:r>
            <a:r>
              <a:rPr lang="ru-RU" sz="700" b="0" i="0" u="none" strike="noStrike" baseline="0" dirty="0">
                <a:latin typeface="Georgia" panose="02040502050405020303" pitchFamily="18" charset="0"/>
              </a:rPr>
              <a:t>); в остальных точках наблюдения достоверных отличий между образцами 1–3 не установлено</a:t>
            </a:r>
            <a:endParaRPr lang="ru-RU" sz="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661E26-B6FF-5CB4-19DE-458B6B321450}"/>
              </a:ext>
            </a:extLst>
          </p:cNvPr>
          <p:cNvSpPr txBox="1"/>
          <p:nvPr/>
        </p:nvSpPr>
        <p:spPr>
          <a:xfrm>
            <a:off x="1554872" y="2838451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</a:t>
            </a:r>
          </a:p>
          <a:p>
            <a:r>
              <a:rPr lang="en-US" dirty="0"/>
              <a:t>*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7E33FC-28B1-CCB2-7EE9-16887D11A10F}"/>
              </a:ext>
            </a:extLst>
          </p:cNvPr>
          <p:cNvSpPr txBox="1"/>
          <p:nvPr/>
        </p:nvSpPr>
        <p:spPr>
          <a:xfrm>
            <a:off x="1228725" y="2613710"/>
            <a:ext cx="331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</a:t>
            </a:r>
          </a:p>
          <a:p>
            <a:r>
              <a:rPr lang="en-US" dirty="0"/>
              <a:t>*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B7A424-C2FC-BF1D-C062-E9244E587505}"/>
              </a:ext>
            </a:extLst>
          </p:cNvPr>
          <p:cNvSpPr txBox="1"/>
          <p:nvPr/>
        </p:nvSpPr>
        <p:spPr>
          <a:xfrm>
            <a:off x="1867778" y="2950570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</a:t>
            </a:r>
          </a:p>
          <a:p>
            <a:r>
              <a:rPr lang="en-US" dirty="0"/>
              <a:t>*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60A975-1E54-C525-8D5D-ED60A87D947F}"/>
              </a:ext>
            </a:extLst>
          </p:cNvPr>
          <p:cNvSpPr txBox="1"/>
          <p:nvPr/>
        </p:nvSpPr>
        <p:spPr>
          <a:xfrm>
            <a:off x="3468352" y="2419125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</a:t>
            </a:r>
          </a:p>
          <a:p>
            <a:r>
              <a:rPr lang="en-US" dirty="0"/>
              <a:t>*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9AEE65-D072-D976-0515-569D0ACF73B4}"/>
              </a:ext>
            </a:extLst>
          </p:cNvPr>
          <p:cNvSpPr txBox="1"/>
          <p:nvPr/>
        </p:nvSpPr>
        <p:spPr>
          <a:xfrm>
            <a:off x="3148812" y="1985898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</a:t>
            </a:r>
          </a:p>
          <a:p>
            <a:r>
              <a:rPr lang="en-US" dirty="0"/>
              <a:t>*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7218FB-57B0-1264-E7C7-6DE1D26F0E7B}"/>
              </a:ext>
            </a:extLst>
          </p:cNvPr>
          <p:cNvSpPr txBox="1"/>
          <p:nvPr/>
        </p:nvSpPr>
        <p:spPr>
          <a:xfrm>
            <a:off x="3802064" y="2966821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</a:t>
            </a:r>
          </a:p>
          <a:p>
            <a:r>
              <a:rPr lang="en-US" dirty="0"/>
              <a:t>*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89AC4A-85C1-8504-74D6-E84BE1E8E599}"/>
              </a:ext>
            </a:extLst>
          </p:cNvPr>
          <p:cNvSpPr txBox="1"/>
          <p:nvPr/>
        </p:nvSpPr>
        <p:spPr>
          <a:xfrm>
            <a:off x="5068926" y="2087718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</a:t>
            </a:r>
          </a:p>
          <a:p>
            <a:r>
              <a:rPr lang="en-US" dirty="0"/>
              <a:t>*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66F8C4-E1BB-2A87-7B6E-6BEB77C2BF2B}"/>
              </a:ext>
            </a:extLst>
          </p:cNvPr>
          <p:cNvSpPr txBox="1"/>
          <p:nvPr/>
        </p:nvSpPr>
        <p:spPr>
          <a:xfrm>
            <a:off x="5726287" y="2822730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</a:t>
            </a:r>
          </a:p>
          <a:p>
            <a:r>
              <a:rPr lang="en-US" dirty="0"/>
              <a:t>*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A591D1-649F-169E-88D4-BCF2682286C4}"/>
              </a:ext>
            </a:extLst>
          </p:cNvPr>
          <p:cNvSpPr txBox="1"/>
          <p:nvPr/>
        </p:nvSpPr>
        <p:spPr>
          <a:xfrm>
            <a:off x="5373163" y="2447925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</a:t>
            </a:r>
          </a:p>
          <a:p>
            <a:r>
              <a:rPr lang="en-US" dirty="0"/>
              <a:t>*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85901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:a16="http://schemas.microsoft.com/office/drawing/2014/main" id="{181EE816-ACC2-4861-B9C6-631C4F85E56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" name="Слайд think-cell" r:id="rId5" imgW="499" imgH="500" progId="TCLayout.ActiveDocument.1">
                  <p:embed/>
                </p:oleObj>
              </mc:Choice>
              <mc:Fallback>
                <p:oleObj name="Слайд think-cell" r:id="rId5" imgW="499" imgH="500" progId="TCLayout.ActiveDocument.1">
                  <p:embed/>
                  <p:pic>
                    <p:nvPicPr>
                      <p:cNvPr id="6" name="Объект 5" hidden="1">
                        <a:extLst>
                          <a:ext uri="{FF2B5EF4-FFF2-40B4-BE49-F238E27FC236}">
                            <a16:creationId xmlns:a16="http://schemas.microsoft.com/office/drawing/2014/main" id="{181EE816-ACC2-4861-B9C6-631C4F85E5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Номер слайда 3">
            <a:extLst>
              <a:ext uri="{FF2B5EF4-FFF2-40B4-BE49-F238E27FC236}">
                <a16:creationId xmlns:a16="http://schemas.microsoft.com/office/drawing/2014/main" id="{F5F74739-3C26-482C-BA6E-019C160A211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582998" y="6349161"/>
            <a:ext cx="2375827" cy="316227"/>
          </a:xfrm>
          <a:prstGeom prst="rect">
            <a:avLst/>
          </a:prstGeom>
        </p:spPr>
        <p:txBody>
          <a:bodyPr anchor="ctr"/>
          <a:lstStyle/>
          <a:p>
            <a:pPr algn="r"/>
            <a:fld id="{C06640EF-6D27-4ADA-9059-D7B787922D0A}" type="slidenum">
              <a:rPr lang="ru-RU" sz="1386" b="1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33</a:t>
            </a:fld>
            <a:endParaRPr lang="ru-RU" sz="1386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59CCF4-6A8B-49B3-8272-04D560F84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738" y="433861"/>
            <a:ext cx="6530322" cy="830232"/>
          </a:xfrm>
        </p:spPr>
        <p:txBody>
          <a:bodyPr vert="horz"/>
          <a:lstStyle/>
          <a:p>
            <a:r>
              <a:rPr lang="ru-RU" sz="1800" dirty="0">
                <a:latin typeface="Arial" panose="020B0604020202020204"/>
                <a:ea typeface="+mn-ea"/>
                <a:cs typeface="+mn-cs"/>
              </a:rPr>
              <a:t>Преимущества средства А-</a:t>
            </a:r>
            <a:r>
              <a:rPr lang="ru-RU" sz="1800" dirty="0" err="1">
                <a:latin typeface="Arial" panose="020B0604020202020204"/>
                <a:ea typeface="+mn-ea"/>
                <a:cs typeface="+mn-cs"/>
              </a:rPr>
              <a:t>Церумен</a:t>
            </a:r>
            <a:r>
              <a:rPr lang="ru-RU" sz="1800" dirty="0">
                <a:latin typeface="Arial" panose="020B0604020202020204"/>
                <a:ea typeface="+mn-ea"/>
                <a:cs typeface="+mn-cs"/>
              </a:rPr>
              <a:t> Плюс</a:t>
            </a:r>
            <a:endParaRPr lang="ru-RU" sz="1800" dirty="0"/>
          </a:p>
        </p:txBody>
      </p:sp>
      <p:sp>
        <p:nvSpPr>
          <p:cNvPr id="7" name="Rectangle 39">
            <a:extLst>
              <a:ext uri="{FF2B5EF4-FFF2-40B4-BE49-F238E27FC236}">
                <a16:creationId xmlns:a16="http://schemas.microsoft.com/office/drawing/2014/main" id="{2A038E0D-115D-443E-94B1-A166CBC1955E}"/>
              </a:ext>
            </a:extLst>
          </p:cNvPr>
          <p:cNvSpPr/>
          <p:nvPr/>
        </p:nvSpPr>
        <p:spPr>
          <a:xfrm>
            <a:off x="334963" y="6358589"/>
            <a:ext cx="6608278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7990" indent="-197990">
              <a:buFont typeface="+mj-lt"/>
              <a:buAutoNum type="arabicPeriod"/>
            </a:pP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Гончарова О. В. Отиты в практике педиатра //РМЖ. – 2009. – Т. 17. – №. 5. – С. 344-346.</a:t>
            </a:r>
          </a:p>
        </p:txBody>
      </p:sp>
      <p:sp>
        <p:nvSpPr>
          <p:cNvPr id="32" name="Rectangle 19">
            <a:extLst>
              <a:ext uri="{FF2B5EF4-FFF2-40B4-BE49-F238E27FC236}">
                <a16:creationId xmlns:a16="http://schemas.microsoft.com/office/drawing/2014/main" id="{A5AB9C3C-4FCC-4A3C-987D-13D7E37CFCE5}"/>
              </a:ext>
            </a:extLst>
          </p:cNvPr>
          <p:cNvSpPr/>
          <p:nvPr/>
        </p:nvSpPr>
        <p:spPr>
          <a:xfrm>
            <a:off x="1207013" y="1690462"/>
            <a:ext cx="4150585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defRPr/>
            </a:pPr>
            <a:r>
              <a:rPr lang="ru-RU" sz="1400" dirty="0">
                <a:solidFill>
                  <a:prstClr val="black"/>
                </a:solidFill>
              </a:rPr>
              <a:t>Выраженный эффект в растворении и профилактике серных пробок</a:t>
            </a:r>
          </a:p>
        </p:txBody>
      </p:sp>
      <p:sp>
        <p:nvSpPr>
          <p:cNvPr id="55" name="Rectangle 19">
            <a:extLst>
              <a:ext uri="{FF2B5EF4-FFF2-40B4-BE49-F238E27FC236}">
                <a16:creationId xmlns:a16="http://schemas.microsoft.com/office/drawing/2014/main" id="{C889C47A-4014-49C4-8416-1ACDEDFB6AC6}"/>
              </a:ext>
            </a:extLst>
          </p:cNvPr>
          <p:cNvSpPr/>
          <p:nvPr/>
        </p:nvSpPr>
        <p:spPr>
          <a:xfrm>
            <a:off x="1177855" y="2274287"/>
            <a:ext cx="4150585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defRPr/>
            </a:pPr>
            <a:r>
              <a:rPr lang="ru-RU" sz="1400" dirty="0">
                <a:solidFill>
                  <a:prstClr val="black"/>
                </a:solidFill>
              </a:rPr>
              <a:t>Легкость и простота применения: </a:t>
            </a:r>
          </a:p>
          <a:p>
            <a:pPr>
              <a:lnSpc>
                <a:spcPct val="90000"/>
              </a:lnSpc>
              <a:defRPr/>
            </a:pPr>
            <a:r>
              <a:rPr lang="ru-RU" sz="1400" dirty="0">
                <a:solidFill>
                  <a:prstClr val="black"/>
                </a:solidFill>
              </a:rPr>
              <a:t>время экспозиции – всего 1 минута</a:t>
            </a:r>
          </a:p>
        </p:txBody>
      </p:sp>
      <p:sp>
        <p:nvSpPr>
          <p:cNvPr id="33" name="Oval 16">
            <a:extLst>
              <a:ext uri="{FF2B5EF4-FFF2-40B4-BE49-F238E27FC236}">
                <a16:creationId xmlns:a16="http://schemas.microsoft.com/office/drawing/2014/main" id="{BCF3C27E-97D7-49EE-A6F8-82FC5D71B118}"/>
              </a:ext>
            </a:extLst>
          </p:cNvPr>
          <p:cNvSpPr>
            <a:spLocks noChangeAspect="1"/>
          </p:cNvSpPr>
          <p:nvPr/>
        </p:nvSpPr>
        <p:spPr>
          <a:xfrm>
            <a:off x="650125" y="1689462"/>
            <a:ext cx="369359" cy="365032"/>
          </a:xfrm>
          <a:prstGeom prst="ellipse">
            <a:avLst/>
          </a:prstGeom>
          <a:solidFill>
            <a:srgbClr val="FF4E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E44B38EA-1C57-43ED-85A1-C940487F4C48}"/>
              </a:ext>
            </a:extLst>
          </p:cNvPr>
          <p:cNvGrpSpPr/>
          <p:nvPr/>
        </p:nvGrpSpPr>
        <p:grpSpPr>
          <a:xfrm>
            <a:off x="632707" y="3475962"/>
            <a:ext cx="369359" cy="365032"/>
            <a:chOff x="81772" y="3980396"/>
            <a:chExt cx="719999" cy="711564"/>
          </a:xfrm>
        </p:grpSpPr>
        <p:sp>
          <p:nvSpPr>
            <p:cNvPr id="44" name="Oval 16">
              <a:extLst>
                <a:ext uri="{FF2B5EF4-FFF2-40B4-BE49-F238E27FC236}">
                  <a16:creationId xmlns:a16="http://schemas.microsoft.com/office/drawing/2014/main" id="{1EC87AAA-238F-4816-A414-287A4F4A0A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772" y="3980396"/>
              <a:ext cx="719999" cy="711564"/>
            </a:xfrm>
            <a:prstGeom prst="ellipse">
              <a:avLst/>
            </a:prstGeom>
            <a:solidFill>
              <a:srgbClr val="FF4E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22742D19-EE5A-445A-9BE4-F9C49D73A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171771" y="4102854"/>
              <a:ext cx="540000" cy="540000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74663DF-8516-4704-B566-E4E829CBC1ED}"/>
              </a:ext>
            </a:extLst>
          </p:cNvPr>
          <p:cNvGrpSpPr/>
          <p:nvPr/>
        </p:nvGrpSpPr>
        <p:grpSpPr>
          <a:xfrm>
            <a:off x="650125" y="4122955"/>
            <a:ext cx="369359" cy="365032"/>
            <a:chOff x="6096000" y="2824135"/>
            <a:chExt cx="719999" cy="711564"/>
          </a:xfrm>
        </p:grpSpPr>
        <p:sp>
          <p:nvSpPr>
            <p:cNvPr id="46" name="Oval 16">
              <a:extLst>
                <a:ext uri="{FF2B5EF4-FFF2-40B4-BE49-F238E27FC236}">
                  <a16:creationId xmlns:a16="http://schemas.microsoft.com/office/drawing/2014/main" id="{5C854A37-480B-4E99-8DF7-43C7641926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6000" y="2824135"/>
              <a:ext cx="719999" cy="711564"/>
            </a:xfrm>
            <a:prstGeom prst="ellipse">
              <a:avLst/>
            </a:prstGeom>
            <a:solidFill>
              <a:srgbClr val="FF4E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8083A408-DB3A-4239-A1CC-176C5361CAA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6132443" y="2856361"/>
              <a:ext cx="643617" cy="643617"/>
            </a:xfrm>
            <a:prstGeom prst="rect">
              <a:avLst/>
            </a:prstGeom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43144F36-0F83-43C0-A138-8B17F297660F}"/>
              </a:ext>
            </a:extLst>
          </p:cNvPr>
          <p:cNvGrpSpPr/>
          <p:nvPr/>
        </p:nvGrpSpPr>
        <p:grpSpPr>
          <a:xfrm>
            <a:off x="632832" y="4653977"/>
            <a:ext cx="369359" cy="365032"/>
            <a:chOff x="6108539" y="3837162"/>
            <a:chExt cx="719999" cy="711564"/>
          </a:xfrm>
        </p:grpSpPr>
        <p:sp>
          <p:nvSpPr>
            <p:cNvPr id="50" name="Oval 16">
              <a:extLst>
                <a:ext uri="{FF2B5EF4-FFF2-40B4-BE49-F238E27FC236}">
                  <a16:creationId xmlns:a16="http://schemas.microsoft.com/office/drawing/2014/main" id="{089EA0D9-DE7A-4F7C-B119-2CEE314097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08539" y="3837162"/>
              <a:ext cx="719999" cy="711564"/>
            </a:xfrm>
            <a:prstGeom prst="ellipse">
              <a:avLst/>
            </a:prstGeom>
            <a:solidFill>
              <a:srgbClr val="FF4E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AE5DEEFF-13C8-4F0C-B829-F05D5CC85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6136103" y="3869385"/>
              <a:ext cx="658335" cy="658335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4D6BBE53-0901-47D7-8AD8-09A76BC969BD}"/>
              </a:ext>
            </a:extLst>
          </p:cNvPr>
          <p:cNvGrpSpPr/>
          <p:nvPr/>
        </p:nvGrpSpPr>
        <p:grpSpPr>
          <a:xfrm>
            <a:off x="633214" y="2920155"/>
            <a:ext cx="369359" cy="365032"/>
            <a:chOff x="11511923" y="3837162"/>
            <a:chExt cx="719999" cy="711564"/>
          </a:xfrm>
        </p:grpSpPr>
        <p:sp>
          <p:nvSpPr>
            <p:cNvPr id="42" name="Oval 16">
              <a:extLst>
                <a:ext uri="{FF2B5EF4-FFF2-40B4-BE49-F238E27FC236}">
                  <a16:creationId xmlns:a16="http://schemas.microsoft.com/office/drawing/2014/main" id="{811BA337-DA5D-45F8-A050-4DAD77BD86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11923" y="3837162"/>
              <a:ext cx="719999" cy="711564"/>
            </a:xfrm>
            <a:prstGeom prst="ellipse">
              <a:avLst/>
            </a:prstGeom>
            <a:solidFill>
              <a:srgbClr val="FF4E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B503899A-02FD-4030-995A-461CB8ADD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11614809" y="3940944"/>
              <a:ext cx="504000" cy="504000"/>
            </a:xfrm>
            <a:prstGeom prst="rect">
              <a:avLst/>
            </a:prstGeom>
          </p:spPr>
        </p:pic>
      </p:grpSp>
      <p:sp>
        <p:nvSpPr>
          <p:cNvPr id="61" name="Rectangle 19">
            <a:extLst>
              <a:ext uri="{FF2B5EF4-FFF2-40B4-BE49-F238E27FC236}">
                <a16:creationId xmlns:a16="http://schemas.microsoft.com/office/drawing/2014/main" id="{FE85088E-B2AA-4282-BC8E-9DEB2C927EFE}"/>
              </a:ext>
            </a:extLst>
          </p:cNvPr>
          <p:cNvSpPr/>
          <p:nvPr/>
        </p:nvSpPr>
        <p:spPr>
          <a:xfrm>
            <a:off x="1180886" y="2926900"/>
            <a:ext cx="4150585" cy="28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ru-RU" sz="1400" dirty="0">
                <a:solidFill>
                  <a:prstClr val="black"/>
                </a:solidFill>
              </a:rPr>
              <a:t>Для детей с 6 месяцев и взрослых</a:t>
            </a:r>
          </a:p>
        </p:txBody>
      </p:sp>
      <p:sp>
        <p:nvSpPr>
          <p:cNvPr id="45" name="Rectangle 19">
            <a:extLst>
              <a:ext uri="{FF2B5EF4-FFF2-40B4-BE49-F238E27FC236}">
                <a16:creationId xmlns:a16="http://schemas.microsoft.com/office/drawing/2014/main" id="{3443D310-8505-4D59-96E2-67F9F2F572D6}"/>
              </a:ext>
            </a:extLst>
          </p:cNvPr>
          <p:cNvSpPr/>
          <p:nvPr/>
        </p:nvSpPr>
        <p:spPr>
          <a:xfrm>
            <a:off x="1180886" y="3500321"/>
            <a:ext cx="4121427" cy="28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400" dirty="0">
                <a:solidFill>
                  <a:prstClr val="black"/>
                </a:solidFill>
              </a:rPr>
              <a:t>Формула на натуральной основе</a:t>
            </a:r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47" name="Rectangle 19">
            <a:extLst>
              <a:ext uri="{FF2B5EF4-FFF2-40B4-BE49-F238E27FC236}">
                <a16:creationId xmlns:a16="http://schemas.microsoft.com/office/drawing/2014/main" id="{9FB05349-E125-4266-8A46-45920B119300}"/>
              </a:ext>
            </a:extLst>
          </p:cNvPr>
          <p:cNvSpPr/>
          <p:nvPr/>
        </p:nvSpPr>
        <p:spPr>
          <a:xfrm>
            <a:off x="1180886" y="4134709"/>
            <a:ext cx="3904450" cy="28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400" dirty="0">
                <a:solidFill>
                  <a:prstClr val="black"/>
                </a:solidFill>
              </a:rPr>
              <a:t>Без консервантов</a:t>
            </a:r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51" name="Rectangle 19">
            <a:extLst>
              <a:ext uri="{FF2B5EF4-FFF2-40B4-BE49-F238E27FC236}">
                <a16:creationId xmlns:a16="http://schemas.microsoft.com/office/drawing/2014/main" id="{B3A00ED4-1975-467A-B813-AC0E6F497483}"/>
              </a:ext>
            </a:extLst>
          </p:cNvPr>
          <p:cNvSpPr/>
          <p:nvPr/>
        </p:nvSpPr>
        <p:spPr>
          <a:xfrm>
            <a:off x="1180886" y="4697572"/>
            <a:ext cx="4328501" cy="28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400" dirty="0">
                <a:solidFill>
                  <a:prstClr val="black"/>
                </a:solidFill>
              </a:rPr>
              <a:t>Без </a:t>
            </a:r>
            <a:r>
              <a:rPr lang="ru-RU" sz="1400" dirty="0" err="1">
                <a:solidFill>
                  <a:prstClr val="black"/>
                </a:solidFill>
              </a:rPr>
              <a:t>парабенов</a:t>
            </a:r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73" name="Oval 16">
            <a:extLst>
              <a:ext uri="{FF2B5EF4-FFF2-40B4-BE49-F238E27FC236}">
                <a16:creationId xmlns:a16="http://schemas.microsoft.com/office/drawing/2014/main" id="{08B0001E-DCFE-409D-A93A-6BEEC058E134}"/>
              </a:ext>
            </a:extLst>
          </p:cNvPr>
          <p:cNvSpPr>
            <a:spLocks noChangeAspect="1"/>
          </p:cNvSpPr>
          <p:nvPr/>
        </p:nvSpPr>
        <p:spPr>
          <a:xfrm>
            <a:off x="646790" y="2286134"/>
            <a:ext cx="369359" cy="365032"/>
          </a:xfrm>
          <a:prstGeom prst="ellipse">
            <a:avLst/>
          </a:prstGeom>
          <a:solidFill>
            <a:srgbClr val="FF4E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pic>
        <p:nvPicPr>
          <p:cNvPr id="26" name="Рисунок 25" descr="Измерительный прибор">
            <a:extLst>
              <a:ext uri="{FF2B5EF4-FFF2-40B4-BE49-F238E27FC236}">
                <a16:creationId xmlns:a16="http://schemas.microsoft.com/office/drawing/2014/main" id="{C6CFE193-9DE4-4F3D-832F-7B40E5C9716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690852" y="2281584"/>
            <a:ext cx="286801" cy="286801"/>
          </a:xfrm>
          <a:prstGeom prst="rect">
            <a:avLst/>
          </a:prstGeom>
        </p:spPr>
      </p:pic>
      <p:pic>
        <p:nvPicPr>
          <p:cNvPr id="28" name="Рисунок 27" descr="Попасть в яблочко">
            <a:extLst>
              <a:ext uri="{FF2B5EF4-FFF2-40B4-BE49-F238E27FC236}">
                <a16:creationId xmlns:a16="http://schemas.microsoft.com/office/drawing/2014/main" id="{62CA5850-A2C0-4793-8893-0EAF76D1BEF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694947" y="1724294"/>
            <a:ext cx="288653" cy="288653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86797C3-23EC-4010-B883-011F0BDBA87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317" y="509436"/>
            <a:ext cx="5746555" cy="608179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648AAEE-7933-4C26-8619-6F320293814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019" y="2241669"/>
            <a:ext cx="6689018" cy="376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74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48901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рекомендации – Отит средний острый – 2021-2022- 2023 (01.09.2021) – Утверждены Минздравом РФ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утверждения (частота пересмотра): 2021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категория: Взрослые, Дети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окончания действия: 2023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314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состоянию на 01.09.2021 на сайте МЗ РФ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81805"/>
            <a:ext cx="10515600" cy="38951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Острый средний отит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воспалительный процесс, охватывающий все три отдела среднего уха: барабанную полость, клетки сосцевидного отростка, слуховую трубу, проявляющийся одним или несколькими характерными симптомами (боль в ухе, повышение температуры, снижение слуха). В патологический процесс вовлекается только слизистая оболочка указанных полостей.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Рецидивирующий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острый средний отит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наличие трех или более отдельных эпизодов ОСО в течение 6 месяцев или 4 и более эпизодов за период 12 месяцев.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Затянувшийся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острый средний отит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определяют наличие симптомов воспаления среднего уха в течение 3-12 месяцев после одного или двух курсов терапии антибиотиками. </a:t>
            </a:r>
          </a:p>
        </p:txBody>
      </p:sp>
    </p:spTree>
    <p:extLst>
      <p:ext uri="{BB962C8B-B14F-4D97-AF65-F5344CB8AC3E}">
        <p14:creationId xmlns:p14="http://schemas.microsoft.com/office/powerpoint/2010/main" val="175446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кодирования заболевания или состояния (группы заболеваний или состояний) по Международной статической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болезней и проблем, связанных со здоровьем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1060900"/>
          </a:xfrm>
        </p:spPr>
        <p:txBody>
          <a:bodyPr>
            <a:normAutofit fontScale="92500"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H65.0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Острый средний серозный отит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стадия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евстахеита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стадия катарального воспаления,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репаративная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стадия)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H65.1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Другие острые негнойные средние отиты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(острый экссудативный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неперфоративный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средний отит)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H66.0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Острый гнойный средний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отит (стадия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постперфоративная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852257"/>
            <a:ext cx="44049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стадий течения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острого среднего отита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острого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евстахеита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катарального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воспаления</a:t>
            </a:r>
          </a:p>
          <a:p>
            <a:pPr marL="285750" indent="-285750">
              <a:buFontTx/>
              <a:buChar char="-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Доперфоративная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стадия гнойного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воспаления</a:t>
            </a:r>
          </a:p>
          <a:p>
            <a:pPr marL="285750" indent="-285750">
              <a:buFontTx/>
              <a:buChar char="-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Постперфоративная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стадия гнойного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воспаления</a:t>
            </a:r>
          </a:p>
          <a:p>
            <a:pPr marL="285750" indent="-285750">
              <a:buFontTx/>
              <a:buChar char="-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Репаративная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27677" y="2852257"/>
            <a:ext cx="59261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Тяжесть заболевания: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-легкая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-тяжелая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630097"/>
              </p:ext>
            </p:extLst>
          </p:nvPr>
        </p:nvGraphicFramePr>
        <p:xfrm>
          <a:off x="5108895" y="3775589"/>
          <a:ext cx="6535024" cy="2793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7512">
                  <a:extLst>
                    <a:ext uri="{9D8B030D-6E8A-4147-A177-3AD203B41FA5}">
                      <a16:colId xmlns:a16="http://schemas.microsoft.com/office/drawing/2014/main" val="2378556726"/>
                    </a:ext>
                  </a:extLst>
                </a:gridCol>
                <a:gridCol w="3267512">
                  <a:extLst>
                    <a:ext uri="{9D8B030D-6E8A-4147-A177-3AD203B41FA5}">
                      <a16:colId xmlns:a16="http://schemas.microsoft.com/office/drawing/2014/main" val="664208085"/>
                    </a:ext>
                  </a:extLst>
                </a:gridCol>
              </a:tblGrid>
              <a:tr h="436463">
                <a:tc>
                  <a:txBody>
                    <a:bodyPr/>
                    <a:lstStyle/>
                    <a:p>
                      <a:r>
                        <a:rPr lang="ru-RU" dirty="0" smtClean="0"/>
                        <a:t>Легкое течение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Тяжелое течение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496173"/>
                  </a:ext>
                </a:extLst>
              </a:tr>
              <a:tr h="35994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осложнений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Интратемпоральные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или внутричерепные (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интракраниальные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осложнения ОСО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969891"/>
                  </a:ext>
                </a:extLst>
              </a:tr>
              <a:tr h="30542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выбухания барабанной перепонки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Выраженное выбухание барабанной перепонки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691960"/>
                  </a:ext>
                </a:extLst>
              </a:tr>
              <a:tr h="699467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Непродолжительный эпизод боли</a:t>
                      </a:r>
                      <a:r>
                        <a:rPr lang="ru-RU" sz="10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</a:t>
                      </a: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ухе, эффективно купирующийся медикаментозными средствами 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Выраженная боль в ухе (или изменения в поведении ребенка, свидетельствующие о наличии боли у детей раннего возраста) плохо или не </a:t>
                      </a:r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контролирующаяся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медикаментозными средствами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908013"/>
                  </a:ext>
                </a:extLst>
              </a:tr>
              <a:tr h="436463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состояние не изменено: не нарушен сон, прием пищи, повседневная активность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состояние изменено 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748799"/>
                  </a:ext>
                </a:extLst>
              </a:tr>
              <a:tr h="43646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Нормальная температура тела или субфебрилитет не более 3 дней 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Субфебрилитет более 3 дней или температура более 38,0 °C.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436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252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формулировки диагноза: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-Правосторонний острый средний отит, стадия катарального воспаления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-Левосторонний острый гнойный средний отит,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доперфоративная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стадия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-Правосторонний острый гнойный средний отит,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постперфоративная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стадия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-Левосторонний острый средний отит,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доперфоативная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стадия, тяжелое течение, осложненная серозным ограниченным лабиринтитом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123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Обследование при остром среднем отите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убедительности рекомендаций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Кровь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прокальцитонин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СРБ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микробиологическое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культуральное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исследования гнойного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отделяемого из барабанной полости при рецидивирующем и тяжелом течении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Пневматическая отоскопия – тест на подвижность барабанной перепонки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Тимпанометрия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 височных костей (более 10 дней, подозрение на осложнения, ухудшение состояния)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Р-графия височных костей оп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Шюллеру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Майеру (при невозможности сделать КТ)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Акуметрия 1 раз в 3 дня, аудиометрия тональная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887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9088A9-1C6E-1B73-8179-AF6BBAE3E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:a16="http://schemas.microsoft.com/office/drawing/2014/main" id="{BFB29FE9-76A5-6A4A-C462-D3C8A3A6693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Слайд think-cell" r:id="rId5" imgW="499" imgH="500" progId="TCLayout.ActiveDocument.1">
                  <p:embed/>
                </p:oleObj>
              </mc:Choice>
              <mc:Fallback>
                <p:oleObj name="Слайд think-cell" r:id="rId5" imgW="499" imgH="500" progId="TCLayout.ActiveDocument.1">
                  <p:embed/>
                  <p:pic>
                    <p:nvPicPr>
                      <p:cNvPr id="6" name="Объект 5" hidden="1">
                        <a:extLst>
                          <a:ext uri="{FF2B5EF4-FFF2-40B4-BE49-F238E27FC236}">
                            <a16:creationId xmlns:a16="http://schemas.microsoft.com/office/drawing/2014/main" id="{BFB29FE9-76A5-6A4A-C462-D3C8A3A669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E4139D9-BE23-E7AE-5864-75253E79EC52}"/>
              </a:ext>
            </a:extLst>
          </p:cNvPr>
          <p:cNvSpPr/>
          <p:nvPr/>
        </p:nvSpPr>
        <p:spPr>
          <a:xfrm>
            <a:off x="6103679" y="1699556"/>
            <a:ext cx="3169021" cy="3637988"/>
          </a:xfrm>
          <a:prstGeom prst="rect">
            <a:avLst/>
          </a:prstGeom>
          <a:solidFill>
            <a:srgbClr val="F2F2F2"/>
          </a:solidFill>
        </p:spPr>
        <p:txBody>
          <a:bodyPr wrap="square" lIns="144000" tIns="936000" rIns="144000" bIns="108000">
            <a:no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8F4A6E2-C3F6-07EE-D991-E9FB1F9D816F}"/>
              </a:ext>
            </a:extLst>
          </p:cNvPr>
          <p:cNvSpPr/>
          <p:nvPr/>
        </p:nvSpPr>
        <p:spPr>
          <a:xfrm>
            <a:off x="606646" y="1699556"/>
            <a:ext cx="5263689" cy="3637988"/>
          </a:xfrm>
          <a:prstGeom prst="rect">
            <a:avLst/>
          </a:prstGeom>
          <a:solidFill>
            <a:srgbClr val="F2F2F2"/>
          </a:solidFill>
        </p:spPr>
        <p:txBody>
          <a:bodyPr wrap="square" lIns="144000" tIns="936000" rIns="144000" bIns="108000">
            <a:no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15E9F-26A5-39BA-9A27-10168ABD2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288" y="212008"/>
            <a:ext cx="8755148" cy="830232"/>
          </a:xfrm>
        </p:spPr>
        <p:txBody>
          <a:bodyPr vert="horz"/>
          <a:lstStyle/>
          <a:p>
            <a:r>
              <a:rPr lang="ru-RU"/>
              <a:t>ОСО: Возможные осложнения</a:t>
            </a:r>
          </a:p>
        </p:txBody>
      </p:sp>
      <p:sp>
        <p:nvSpPr>
          <p:cNvPr id="7" name="Rectangle 39">
            <a:extLst>
              <a:ext uri="{FF2B5EF4-FFF2-40B4-BE49-F238E27FC236}">
                <a16:creationId xmlns:a16="http://schemas.microsoft.com/office/drawing/2014/main" id="{5B7EC35B-E553-E2BD-ADDF-07DEA08E78C6}"/>
              </a:ext>
            </a:extLst>
          </p:cNvPr>
          <p:cNvSpPr/>
          <p:nvPr/>
        </p:nvSpPr>
        <p:spPr>
          <a:xfrm>
            <a:off x="328794" y="6352168"/>
            <a:ext cx="1102242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>
                <a:latin typeface="Arial" panose="020B0604020202020204" pitchFamily="34" charset="0"/>
                <a:cs typeface="Arial" panose="020B0604020202020204" pitchFamily="34" charset="0"/>
              </a:rPr>
              <a:t>Jose J, </a:t>
            </a:r>
            <a:r>
              <a:rPr lang="en-US" sz="700" err="1">
                <a:latin typeface="Arial" panose="020B0604020202020204" pitchFamily="34" charset="0"/>
                <a:cs typeface="Arial" panose="020B0604020202020204" pitchFamily="34" charset="0"/>
              </a:rPr>
              <a:t>Coatesworth</a:t>
            </a:r>
            <a:r>
              <a:rPr lang="en-US" sz="700">
                <a:latin typeface="Arial" panose="020B0604020202020204" pitchFamily="34" charset="0"/>
                <a:cs typeface="Arial" panose="020B0604020202020204" pitchFamily="34" charset="0"/>
              </a:rPr>
              <a:t> AP, Anthony R, Reilly PG. </a:t>
            </a:r>
          </a:p>
          <a:p>
            <a:r>
              <a:rPr lang="en-US" sz="700">
                <a:latin typeface="Arial" panose="020B0604020202020204" pitchFamily="34" charset="0"/>
                <a:cs typeface="Arial" panose="020B0604020202020204" pitchFamily="34" charset="0"/>
              </a:rPr>
              <a:t>Life threatening complications after partially treated mastoiditis. BMJ. 2003;327(7405):41–42.</a:t>
            </a:r>
          </a:p>
          <a:p>
            <a:r>
              <a:rPr lang="en-US" sz="70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700" err="1">
                <a:latin typeface="Arial" panose="020B0604020202020204" pitchFamily="34" charset="0"/>
                <a:cs typeface="Arial" panose="020B0604020202020204" pitchFamily="34" charset="0"/>
              </a:rPr>
              <a:t>doi.org</a:t>
            </a:r>
            <a:r>
              <a:rPr lang="en-US" sz="700">
                <a:latin typeface="Arial" panose="020B0604020202020204" pitchFamily="34" charset="0"/>
                <a:cs typeface="Arial" panose="020B0604020202020204" pitchFamily="34" charset="0"/>
              </a:rPr>
              <a:t>/10.1136/bmj.327.7405.41. </a:t>
            </a:r>
          </a:p>
        </p:txBody>
      </p:sp>
      <p:sp>
        <p:nvSpPr>
          <p:cNvPr id="16" name="Номер слайда 3">
            <a:extLst>
              <a:ext uri="{FF2B5EF4-FFF2-40B4-BE49-F238E27FC236}">
                <a16:creationId xmlns:a16="http://schemas.microsoft.com/office/drawing/2014/main" id="{AFE9D727-43E4-66A3-EB4A-F953E8262D5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600555" y="6436616"/>
            <a:ext cx="2375827" cy="316227"/>
          </a:xfrm>
          <a:prstGeom prst="rect">
            <a:avLst/>
          </a:prstGeom>
        </p:spPr>
        <p:txBody>
          <a:bodyPr anchor="ctr"/>
          <a:lstStyle/>
          <a:p>
            <a:pPr algn="r"/>
            <a:fld id="{C06640EF-6D27-4ADA-9059-D7B787922D0A}" type="slidenum">
              <a:rPr lang="ru-RU" sz="1386" b="1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38</a:t>
            </a:fld>
            <a:endParaRPr lang="ru-RU" sz="1386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623324F-2524-6696-E2E4-21B2CDC84B3C}"/>
              </a:ext>
            </a:extLst>
          </p:cNvPr>
          <p:cNvSpPr/>
          <p:nvPr/>
        </p:nvSpPr>
        <p:spPr>
          <a:xfrm>
            <a:off x="788985" y="2589908"/>
            <a:ext cx="5060084" cy="2508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/>
              <a:t>Серозный или серозно-слизистый отит (ССО)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>
                <a:latin typeface="Arial" panose="020B0604020202020204" pitchFamily="34" charset="0"/>
                <a:cs typeface="Arial" panose="020B0604020202020204" pitchFamily="34" charset="0"/>
              </a:rPr>
              <a:t>Скапливание жидкости в барабанной полости, связанное с дисфункцией слуховой трубы </a:t>
            </a:r>
            <a:br>
              <a:rPr lang="ru-RU" sz="1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>
                <a:latin typeface="Arial" panose="020B0604020202020204" pitchFamily="34" charset="0"/>
                <a:cs typeface="Arial" panose="020B0604020202020204" pitchFamily="34" charset="0"/>
              </a:rPr>
              <a:t>и воспалением среднего уха 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>
                <a:latin typeface="Arial" panose="020B0604020202020204" pitchFamily="34" charset="0"/>
                <a:cs typeface="Arial" panose="020B0604020202020204" pitchFamily="34" charset="0"/>
              </a:rPr>
              <a:t>Глухота, которая может быть замечена родственниками или посторонними либо опознана по задержке речевого развития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B70B994-3116-2351-1B6D-43ADF49B1FED}"/>
              </a:ext>
            </a:extLst>
          </p:cNvPr>
          <p:cNvSpPr/>
          <p:nvPr/>
        </p:nvSpPr>
        <p:spPr>
          <a:xfrm>
            <a:off x="6286018" y="2589908"/>
            <a:ext cx="29866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/>
              <a:t>Хронический отит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>
                <a:latin typeface="Arial" panose="020B0604020202020204" pitchFamily="34" charset="0"/>
                <a:cs typeface="Arial" panose="020B0604020202020204" pitchFamily="34" charset="0"/>
              </a:rPr>
              <a:t>При продолжении ССО более 3 месяцев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CE0FB2A-0AFE-2396-D8FF-E5888774FFD9}"/>
              </a:ext>
            </a:extLst>
          </p:cNvPr>
          <p:cNvGrpSpPr/>
          <p:nvPr/>
        </p:nvGrpSpPr>
        <p:grpSpPr>
          <a:xfrm>
            <a:off x="882624" y="1914057"/>
            <a:ext cx="603171" cy="596105"/>
            <a:chOff x="8914153" y="5298233"/>
            <a:chExt cx="431463" cy="426408"/>
          </a:xfrm>
        </p:grpSpPr>
        <p:sp>
          <p:nvSpPr>
            <p:cNvPr id="5" name="Oval 16">
              <a:extLst>
                <a:ext uri="{FF2B5EF4-FFF2-40B4-BE49-F238E27FC236}">
                  <a16:creationId xmlns:a16="http://schemas.microsoft.com/office/drawing/2014/main" id="{B72EE474-28FF-6E2A-DE1C-06545DE110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14153" y="5298233"/>
              <a:ext cx="431463" cy="426408"/>
            </a:xfrm>
            <a:prstGeom prst="ellipse">
              <a:avLst/>
            </a:prstGeom>
            <a:solidFill>
              <a:srgbClr val="B8758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pic>
          <p:nvPicPr>
            <p:cNvPr id="8" name="Рисунок 7" descr="Восклицательный знак со сплошной заливкой">
              <a:extLst>
                <a:ext uri="{FF2B5EF4-FFF2-40B4-BE49-F238E27FC236}">
                  <a16:creationId xmlns:a16="http://schemas.microsoft.com/office/drawing/2014/main" id="{2A4B5814-3390-CC03-809F-B60F1E830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8957355" y="5338908"/>
              <a:ext cx="345058" cy="345058"/>
            </a:xfrm>
            <a:prstGeom prst="rect">
              <a:avLst/>
            </a:prstGeom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52604A9-029A-9BCD-614E-609FB184B09A}"/>
              </a:ext>
            </a:extLst>
          </p:cNvPr>
          <p:cNvGrpSpPr/>
          <p:nvPr/>
        </p:nvGrpSpPr>
        <p:grpSpPr>
          <a:xfrm>
            <a:off x="6390288" y="1914057"/>
            <a:ext cx="603171" cy="596105"/>
            <a:chOff x="8914153" y="5298233"/>
            <a:chExt cx="431463" cy="426408"/>
          </a:xfrm>
        </p:grpSpPr>
        <p:sp>
          <p:nvSpPr>
            <p:cNvPr id="10" name="Oval 16">
              <a:extLst>
                <a:ext uri="{FF2B5EF4-FFF2-40B4-BE49-F238E27FC236}">
                  <a16:creationId xmlns:a16="http://schemas.microsoft.com/office/drawing/2014/main" id="{B8CA13D3-2475-97C6-7DB1-69DC656513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14153" y="5298233"/>
              <a:ext cx="431463" cy="426408"/>
            </a:xfrm>
            <a:prstGeom prst="ellipse">
              <a:avLst/>
            </a:prstGeom>
            <a:solidFill>
              <a:srgbClr val="B8758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pic>
          <p:nvPicPr>
            <p:cNvPr id="11" name="Рисунок 10" descr="Восклицательный знак со сплошной заливкой">
              <a:extLst>
                <a:ext uri="{FF2B5EF4-FFF2-40B4-BE49-F238E27FC236}">
                  <a16:creationId xmlns:a16="http://schemas.microsoft.com/office/drawing/2014/main" id="{0FCED8C7-9A84-947C-7119-142251608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8957355" y="5338908"/>
              <a:ext cx="345058" cy="3450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182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C2737-32F0-F943-C845-68884B3EC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id="{69355C65-FBBB-ED83-A7BB-C4DEB0783BA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Слайд think-cell" r:id="rId5" imgW="473" imgH="476" progId="TCLayout.ActiveDocument.1">
                  <p:embed/>
                </p:oleObj>
              </mc:Choice>
              <mc:Fallback>
                <p:oleObj name="Слайд think-cell" r:id="rId5" imgW="473" imgH="476" progId="TCLayout.ActiveDocument.1">
                  <p:embed/>
                  <p:pic>
                    <p:nvPicPr>
                      <p:cNvPr id="8" name="Объект 7" hidden="1">
                        <a:extLst>
                          <a:ext uri="{FF2B5EF4-FFF2-40B4-BE49-F238E27FC236}">
                            <a16:creationId xmlns:a16="http://schemas.microsoft.com/office/drawing/2014/main" id="{69355C65-FBBB-ED83-A7BB-C4DEB0783B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Заголовок 3">
            <a:extLst>
              <a:ext uri="{FF2B5EF4-FFF2-40B4-BE49-F238E27FC236}">
                <a16:creationId xmlns:a16="http://schemas.microsoft.com/office/drawing/2014/main" id="{636333EE-2E61-2E69-1D8B-7606800954B8}"/>
              </a:ext>
            </a:extLst>
          </p:cNvPr>
          <p:cNvSpPr txBox="1">
            <a:spLocks/>
          </p:cNvSpPr>
          <p:nvPr/>
        </p:nvSpPr>
        <p:spPr>
          <a:xfrm>
            <a:off x="225777" y="214870"/>
            <a:ext cx="11454159" cy="424732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1058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Основные задачи терапии каждой стадии острого отита</a:t>
            </a:r>
          </a:p>
        </p:txBody>
      </p:sp>
      <p:sp>
        <p:nvSpPr>
          <p:cNvPr id="31" name="Номер слайда 3">
            <a:extLst>
              <a:ext uri="{FF2B5EF4-FFF2-40B4-BE49-F238E27FC236}">
                <a16:creationId xmlns:a16="http://schemas.microsoft.com/office/drawing/2014/main" id="{DAADE901-FD8A-416E-E1E6-ED1F805817A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582998" y="6349161"/>
            <a:ext cx="2375827" cy="316227"/>
          </a:xfrm>
          <a:prstGeom prst="rect">
            <a:avLst/>
          </a:prstGeom>
        </p:spPr>
        <p:txBody>
          <a:bodyPr anchor="ctr"/>
          <a:lstStyle/>
          <a:p>
            <a:pPr algn="r"/>
            <a:fld id="{C06640EF-6D27-4ADA-9059-D7B787922D0A}" type="slidenum">
              <a:rPr lang="ru-RU" sz="1386" b="1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39</a:t>
            </a:fld>
            <a:endParaRPr lang="ru-RU" sz="1386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39">
            <a:extLst>
              <a:ext uri="{FF2B5EF4-FFF2-40B4-BE49-F238E27FC236}">
                <a16:creationId xmlns:a16="http://schemas.microsoft.com/office/drawing/2014/main" id="{E13FF12D-4EF8-0F20-B978-51B9BA64FA6C}"/>
              </a:ext>
            </a:extLst>
          </p:cNvPr>
          <p:cNvSpPr/>
          <p:nvPr/>
        </p:nvSpPr>
        <p:spPr>
          <a:xfrm>
            <a:off x="328794" y="6352168"/>
            <a:ext cx="92542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err="1">
                <a:latin typeface="Arial" panose="020B0604020202020204" pitchFamily="34" charset="0"/>
                <a:cs typeface="Arial" panose="020B0604020202020204" pitchFamily="34" charset="0"/>
              </a:rPr>
              <a:t>Карнеева</a:t>
            </a:r>
            <a:r>
              <a:rPr lang="ru-RU" sz="700">
                <a:latin typeface="Arial" panose="020B0604020202020204" pitchFamily="34" charset="0"/>
                <a:cs typeface="Arial" panose="020B0604020202020204" pitchFamily="34" charset="0"/>
              </a:rPr>
              <a:t> ОВ, Гуров АВ, Поляков ДП, Тулупов ДА, Рязанцев СВ, </a:t>
            </a:r>
            <a:r>
              <a:rPr lang="ru-RU" sz="700" err="1">
                <a:latin typeface="Arial" panose="020B0604020202020204" pitchFamily="34" charset="0"/>
                <a:cs typeface="Arial" panose="020B0604020202020204" pitchFamily="34" charset="0"/>
              </a:rPr>
              <a:t>Гагуа</a:t>
            </a:r>
            <a:r>
              <a:rPr lang="ru-RU" sz="700">
                <a:latin typeface="Arial" panose="020B0604020202020204" pitchFamily="34" charset="0"/>
                <a:cs typeface="Arial" panose="020B0604020202020204" pitchFamily="34" charset="0"/>
              </a:rPr>
              <a:t> АК, Трухин ДВ. Клинические рекомендации. Отит средний острый. 2021:49.</a:t>
            </a:r>
          </a:p>
        </p:txBody>
      </p:sp>
      <p:sp>
        <p:nvSpPr>
          <p:cNvPr id="4" name="AutoShape 12">
            <a:extLst>
              <a:ext uri="{FF2B5EF4-FFF2-40B4-BE49-F238E27FC236}">
                <a16:creationId xmlns:a16="http://schemas.microsoft.com/office/drawing/2014/main" id="{1A53623F-34A1-4214-F796-B47CACE1E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375" y="2177676"/>
            <a:ext cx="1659044" cy="646331"/>
          </a:xfrm>
          <a:prstGeom prst="rect">
            <a:avLst/>
          </a:prstGeom>
          <a:noFill/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>
            <a:noAutofit/>
          </a:bodyPr>
          <a:lstStyle/>
          <a:p>
            <a:r>
              <a:rPr lang="ru-RU" b="1">
                <a:latin typeface="Arial" panose="020B0604020202020204" pitchFamily="34" charset="0"/>
                <a:cs typeface="Arial" panose="020B0604020202020204" pitchFamily="34" charset="0"/>
              </a:rPr>
              <a:t>Катаральная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>
                <a:latin typeface="Arial" panose="020B0604020202020204" pitchFamily="34" charset="0"/>
                <a:cs typeface="Arial" panose="020B0604020202020204" pitchFamily="34" charset="0"/>
              </a:rPr>
              <a:t>стадия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30F21F5-1E58-733F-1692-018AFBEAEFD8}"/>
              </a:ext>
            </a:extLst>
          </p:cNvPr>
          <p:cNvSpPr/>
          <p:nvPr/>
        </p:nvSpPr>
        <p:spPr>
          <a:xfrm>
            <a:off x="3396951" y="1622441"/>
            <a:ext cx="4866933" cy="1756800"/>
          </a:xfrm>
          <a:prstGeom prst="rect">
            <a:avLst/>
          </a:prstGeom>
          <a:solidFill>
            <a:srgbClr val="F2F2F2"/>
          </a:solidFill>
        </p:spPr>
        <p:txBody>
          <a:bodyPr wrap="square" tIns="108000" bIns="10800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>
                <a:latin typeface="Arial" panose="020B0604020202020204" pitchFamily="34" charset="0"/>
                <a:cs typeface="Arial" panose="020B0604020202020204" pitchFamily="34" charset="0"/>
              </a:rPr>
              <a:t>Купирование боли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>
                <a:latin typeface="Arial" panose="020B0604020202020204" pitchFamily="34" charset="0"/>
                <a:cs typeface="Arial" panose="020B0604020202020204" pitchFamily="34" charset="0"/>
              </a:rPr>
              <a:t>Снятие воспаления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>
                <a:latin typeface="Arial" panose="020B0604020202020204" pitchFamily="34" charset="0"/>
                <a:cs typeface="Arial" panose="020B0604020202020204" pitchFamily="34" charset="0"/>
              </a:rPr>
              <a:t>Восстановление функции слуховой трубы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>
                <a:latin typeface="Arial" panose="020B0604020202020204" pitchFamily="34" charset="0"/>
                <a:cs typeface="Arial" panose="020B0604020202020204" pitchFamily="34" charset="0"/>
              </a:rPr>
              <a:t>Профилактика осложнений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>
                <a:latin typeface="Arial" panose="020B0604020202020204" pitchFamily="34" charset="0"/>
                <a:cs typeface="Arial" panose="020B0604020202020204" pitchFamily="34" charset="0"/>
              </a:rPr>
              <a:t>Антибактериальная терапия по показаниям</a:t>
            </a:r>
          </a:p>
        </p:txBody>
      </p:sp>
      <p:sp>
        <p:nvSpPr>
          <p:cNvPr id="17" name="Rectangle 22">
            <a:extLst>
              <a:ext uri="{FF2B5EF4-FFF2-40B4-BE49-F238E27FC236}">
                <a16:creationId xmlns:a16="http://schemas.microsoft.com/office/drawing/2014/main" id="{2B10CDDA-0978-6CF1-FC12-4FB9F976C94E}"/>
              </a:ext>
            </a:extLst>
          </p:cNvPr>
          <p:cNvSpPr>
            <a:spLocks/>
          </p:cNvSpPr>
          <p:nvPr/>
        </p:nvSpPr>
        <p:spPr>
          <a:xfrm flipH="1" flipV="1">
            <a:off x="3244511" y="1622441"/>
            <a:ext cx="35996" cy="1756800"/>
          </a:xfrm>
          <a:prstGeom prst="rect">
            <a:avLst/>
          </a:prstGeom>
          <a:solidFill>
            <a:srgbClr val="054D93"/>
          </a:solidFill>
          <a:ln>
            <a:solidFill>
              <a:srgbClr val="054D9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920995E-2836-E80B-EFC8-9C7E0E16DE1C}"/>
              </a:ext>
            </a:extLst>
          </p:cNvPr>
          <p:cNvSpPr/>
          <p:nvPr/>
        </p:nvSpPr>
        <p:spPr>
          <a:xfrm>
            <a:off x="8380328" y="3788875"/>
            <a:ext cx="3440197" cy="1112400"/>
          </a:xfrm>
          <a:prstGeom prst="rect">
            <a:avLst/>
          </a:prstGeom>
          <a:solidFill>
            <a:srgbClr val="B8758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FF490BFF-639D-7E67-7CBB-F01CAFF84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9330" y="3962663"/>
            <a:ext cx="2809203" cy="7648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ru-RU" sz="1600" b="1">
                <a:latin typeface="Arial" charset="0"/>
              </a:rPr>
              <a:t>Не применять аминогликозиды </a:t>
            </a:r>
            <a:r>
              <a:rPr lang="ru-RU" sz="1400">
                <a:solidFill>
                  <a:srgbClr val="000000"/>
                </a:solidFill>
                <a:latin typeface="Arial" charset="0"/>
              </a:rPr>
              <a:t>(</a:t>
            </a:r>
            <a:r>
              <a:rPr lang="ru-RU" sz="1400" err="1">
                <a:solidFill>
                  <a:srgbClr val="000000"/>
                </a:solidFill>
                <a:latin typeface="Arial" charset="0"/>
              </a:rPr>
              <a:t>неомицин</a:t>
            </a:r>
            <a:r>
              <a:rPr lang="ru-RU" sz="1400">
                <a:solidFill>
                  <a:srgbClr val="000000"/>
                </a:solidFill>
                <a:latin typeface="Arial" charset="0"/>
              </a:rPr>
              <a:t>, гентамицин, и т.д.)</a:t>
            </a:r>
            <a:endParaRPr lang="ru-RU" sz="16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EFE67DC-F94A-E9AC-C2A0-0AA9EBE4E707}"/>
              </a:ext>
            </a:extLst>
          </p:cNvPr>
          <p:cNvGrpSpPr/>
          <p:nvPr/>
        </p:nvGrpSpPr>
        <p:grpSpPr>
          <a:xfrm>
            <a:off x="8499743" y="4147626"/>
            <a:ext cx="399579" cy="394898"/>
            <a:chOff x="8914153" y="5298233"/>
            <a:chExt cx="431463" cy="426408"/>
          </a:xfrm>
        </p:grpSpPr>
        <p:sp>
          <p:nvSpPr>
            <p:cNvPr id="7" name="Oval 16">
              <a:extLst>
                <a:ext uri="{FF2B5EF4-FFF2-40B4-BE49-F238E27FC236}">
                  <a16:creationId xmlns:a16="http://schemas.microsoft.com/office/drawing/2014/main" id="{B9B363C2-A962-9D53-5E71-F29440396A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14153" y="5298233"/>
              <a:ext cx="431463" cy="426408"/>
            </a:xfrm>
            <a:prstGeom prst="ellipse">
              <a:avLst/>
            </a:prstGeom>
            <a:solidFill>
              <a:srgbClr val="B8758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pic>
          <p:nvPicPr>
            <p:cNvPr id="10" name="Рисунок 9" descr="Восклицательный знак со сплошной заливкой">
              <a:extLst>
                <a:ext uri="{FF2B5EF4-FFF2-40B4-BE49-F238E27FC236}">
                  <a16:creationId xmlns:a16="http://schemas.microsoft.com/office/drawing/2014/main" id="{F67FD313-4E33-5994-9C50-85730E274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8957355" y="5338908"/>
              <a:ext cx="345058" cy="345058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DD2CB890-F35C-C1D0-BCB1-0C2524AE81F3}"/>
              </a:ext>
            </a:extLst>
          </p:cNvPr>
          <p:cNvGrpSpPr/>
          <p:nvPr/>
        </p:nvGrpSpPr>
        <p:grpSpPr>
          <a:xfrm>
            <a:off x="587374" y="3788875"/>
            <a:ext cx="7676510" cy="1112400"/>
            <a:chOff x="587374" y="3561481"/>
            <a:chExt cx="7676510" cy="1112400"/>
          </a:xfrm>
        </p:grpSpPr>
        <p:sp>
          <p:nvSpPr>
            <p:cNvPr id="5" name="AutoShape 13">
              <a:extLst>
                <a:ext uri="{FF2B5EF4-FFF2-40B4-BE49-F238E27FC236}">
                  <a16:creationId xmlns:a16="http://schemas.microsoft.com/office/drawing/2014/main" id="{EC6EEA45-B131-090F-C5D1-8BE4F23A4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374" y="3794516"/>
              <a:ext cx="2657137" cy="646331"/>
            </a:xfrm>
            <a:prstGeom prst="rect">
              <a:avLst/>
            </a:prstGeom>
            <a:noFill/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noAutofit/>
            </a:bodyPr>
            <a:lstStyle/>
            <a:p>
              <a:r>
                <a:rPr lang="ru-RU" b="1">
                  <a:latin typeface="Arial" panose="020B0604020202020204" pitchFamily="34" charset="0"/>
                  <a:cs typeface="Arial" panose="020B0604020202020204" pitchFamily="34" charset="0"/>
                </a:rPr>
                <a:t>Гнойная</a:t>
              </a:r>
              <a:r>
                <a:rPr lang="en-US" b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b="1">
                  <a:latin typeface="Arial" panose="020B0604020202020204" pitchFamily="34" charset="0"/>
                  <a:cs typeface="Arial" panose="020B0604020202020204" pitchFamily="34" charset="0"/>
                </a:rPr>
                <a:t>стадия</a:t>
              </a: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F6DB12A9-2A83-84E8-1D4F-DFC5EDFB1749}"/>
                </a:ext>
              </a:extLst>
            </p:cNvPr>
            <p:cNvSpPr/>
            <p:nvPr/>
          </p:nvSpPr>
          <p:spPr>
            <a:xfrm>
              <a:off x="3396951" y="3561481"/>
              <a:ext cx="4866933" cy="1112400"/>
            </a:xfrm>
            <a:prstGeom prst="rect">
              <a:avLst/>
            </a:prstGeom>
            <a:solidFill>
              <a:srgbClr val="F2F2F2"/>
            </a:solidFill>
          </p:spPr>
          <p:txBody>
            <a:bodyPr wrap="square" tIns="108000" bIns="108000">
              <a:spAutoFit/>
            </a:bodyPr>
            <a:lstStyle/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sz="1600">
                  <a:latin typeface="Arial" panose="020B0604020202020204" pitchFamily="34" charset="0"/>
                  <a:cs typeface="Arial" panose="020B0604020202020204" pitchFamily="34" charset="0"/>
                </a:rPr>
                <a:t>Системная антибактериальная терапия 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sz="1600">
                  <a:latin typeface="Arial" panose="020B0604020202020204" pitchFamily="34" charset="0"/>
                  <a:cs typeface="Arial" panose="020B0604020202020204" pitchFamily="34" charset="0"/>
                </a:rPr>
                <a:t>Местное противовоспалительное лечение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sz="1600">
                  <a:latin typeface="Arial" panose="020B0604020202020204" pitchFamily="34" charset="0"/>
                  <a:cs typeface="Arial" panose="020B0604020202020204" pitchFamily="34" charset="0"/>
                </a:rPr>
                <a:t>Местная антибактериальная терапия </a:t>
              </a:r>
            </a:p>
          </p:txBody>
        </p:sp>
        <p:sp>
          <p:nvSpPr>
            <p:cNvPr id="19" name="Rectangle 22">
              <a:extLst>
                <a:ext uri="{FF2B5EF4-FFF2-40B4-BE49-F238E27FC236}">
                  <a16:creationId xmlns:a16="http://schemas.microsoft.com/office/drawing/2014/main" id="{499B4237-037C-CC70-7A29-FDE7C6FCED06}"/>
                </a:ext>
              </a:extLst>
            </p:cNvPr>
            <p:cNvSpPr>
              <a:spLocks/>
            </p:cNvSpPr>
            <p:nvPr/>
          </p:nvSpPr>
          <p:spPr>
            <a:xfrm flipH="1" flipV="1">
              <a:off x="3244511" y="3561481"/>
              <a:ext cx="35996" cy="1112400"/>
            </a:xfrm>
            <a:prstGeom prst="rect">
              <a:avLst/>
            </a:prstGeom>
            <a:solidFill>
              <a:srgbClr val="054D93"/>
            </a:solidFill>
            <a:ln>
              <a:solidFill>
                <a:srgbClr val="054D9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</p:grpSp>
      <p:sp>
        <p:nvSpPr>
          <p:cNvPr id="15" name="AutoShape 13">
            <a:extLst>
              <a:ext uri="{FF2B5EF4-FFF2-40B4-BE49-F238E27FC236}">
                <a16:creationId xmlns:a16="http://schemas.microsoft.com/office/drawing/2014/main" id="{5F6D2377-BBBA-6689-2570-9C2666884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375" y="5358443"/>
            <a:ext cx="2657138" cy="369332"/>
          </a:xfrm>
          <a:prstGeom prst="rect">
            <a:avLst/>
          </a:prstGeom>
          <a:noFill/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>
            <a:noAutofit/>
          </a:bodyPr>
          <a:lstStyle/>
          <a:p>
            <a:r>
              <a:rPr lang="ru-RU" b="1">
                <a:latin typeface="Arial" panose="020B0604020202020204" pitchFamily="34" charset="0"/>
                <a:cs typeface="Arial" panose="020B0604020202020204" pitchFamily="34" charset="0"/>
              </a:rPr>
              <a:t>Репаративная стадия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116F2A-9C4B-CDE3-D83B-63A9F6C9CB0B}"/>
              </a:ext>
            </a:extLst>
          </p:cNvPr>
          <p:cNvSpPr txBox="1"/>
          <p:nvPr/>
        </p:nvSpPr>
        <p:spPr>
          <a:xfrm>
            <a:off x="3396951" y="5310909"/>
            <a:ext cx="4866933" cy="464400"/>
          </a:xfrm>
          <a:prstGeom prst="rect">
            <a:avLst/>
          </a:prstGeom>
          <a:solidFill>
            <a:srgbClr val="F2F2F2"/>
          </a:solidFill>
        </p:spPr>
        <p:txBody>
          <a:bodyPr wrap="square" tIns="108000" bIns="108000" anchor="ctr" anchorCtr="0">
            <a:spAutoFit/>
          </a:bodyPr>
          <a:lstStyle/>
          <a:p>
            <a:pPr>
              <a:spcBef>
                <a:spcPct val="50000"/>
              </a:spcBef>
              <a:spcAft>
                <a:spcPts val="600"/>
              </a:spcAft>
            </a:pPr>
            <a:r>
              <a:rPr lang="ru-RU" sz="1600">
                <a:latin typeface="Arial" panose="020B0604020202020204" pitchFamily="34" charset="0"/>
                <a:cs typeface="Arial" panose="020B0604020202020204" pitchFamily="34" charset="0"/>
              </a:rPr>
              <a:t>Восстановление слуха (физиотерапия и т.д.)</a:t>
            </a:r>
          </a:p>
        </p:txBody>
      </p:sp>
      <p:sp>
        <p:nvSpPr>
          <p:cNvPr id="20" name="Rectangle 22">
            <a:extLst>
              <a:ext uri="{FF2B5EF4-FFF2-40B4-BE49-F238E27FC236}">
                <a16:creationId xmlns:a16="http://schemas.microsoft.com/office/drawing/2014/main" id="{6F1D868E-8529-A6F6-4A77-0CAA254F2064}"/>
              </a:ext>
            </a:extLst>
          </p:cNvPr>
          <p:cNvSpPr>
            <a:spLocks/>
          </p:cNvSpPr>
          <p:nvPr/>
        </p:nvSpPr>
        <p:spPr>
          <a:xfrm flipH="1" flipV="1">
            <a:off x="3244511" y="5310909"/>
            <a:ext cx="35996" cy="464400"/>
          </a:xfrm>
          <a:prstGeom prst="rect">
            <a:avLst/>
          </a:prstGeom>
          <a:solidFill>
            <a:srgbClr val="054D93"/>
          </a:solidFill>
          <a:ln>
            <a:solidFill>
              <a:srgbClr val="054D9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</p:spTree>
    <p:extLst>
      <p:ext uri="{BB962C8B-B14F-4D97-AF65-F5344CB8AC3E}">
        <p14:creationId xmlns:p14="http://schemas.microsoft.com/office/powerpoint/2010/main" val="2318080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кодирования заболевания или состояния (группы заболеваний или состояний) по Международной статической классификации болезней и проблем, связанных со здоровьем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1574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J02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Острый фарингит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J02.0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Стрептококковый фарингит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J02.8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Острый фарингит, вызванный другими уточненными возбудителями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J02.9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Острый фарингит неуточненный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J03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Острый тонзиллит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J03.0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Стрептококковый тонзиллит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J03.8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Острый тонзиллит, вызванный другими уточненными возбудителями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J03.9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Острый тонзиллит неуточненный</a:t>
            </a:r>
          </a:p>
        </p:txBody>
      </p:sp>
    </p:spTree>
    <p:extLst>
      <p:ext uri="{BB962C8B-B14F-4D97-AF65-F5344CB8AC3E}">
        <p14:creationId xmlns:p14="http://schemas.microsoft.com/office/powerpoint/2010/main" val="26786572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BFED7-5C60-604A-656B-E5A826AD4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id="{D436DBCB-FBE6-FD89-EE30-39EC2C55F63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Слайд think-cell" r:id="rId5" imgW="473" imgH="476" progId="TCLayout.ActiveDocument.1">
                  <p:embed/>
                </p:oleObj>
              </mc:Choice>
              <mc:Fallback>
                <p:oleObj name="Слайд think-cell" r:id="rId5" imgW="473" imgH="476" progId="TCLayout.ActiveDocument.1">
                  <p:embed/>
                  <p:pic>
                    <p:nvPicPr>
                      <p:cNvPr id="8" name="Объект 7" hidden="1">
                        <a:extLst>
                          <a:ext uri="{FF2B5EF4-FFF2-40B4-BE49-F238E27FC236}">
                            <a16:creationId xmlns:a16="http://schemas.microsoft.com/office/drawing/2014/main" id="{D436DBCB-FBE6-FD89-EE30-39EC2C55F6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Заголовок 3">
            <a:extLst>
              <a:ext uri="{FF2B5EF4-FFF2-40B4-BE49-F238E27FC236}">
                <a16:creationId xmlns:a16="http://schemas.microsoft.com/office/drawing/2014/main" id="{757F783D-0309-29E5-4807-065AC456084B}"/>
              </a:ext>
            </a:extLst>
          </p:cNvPr>
          <p:cNvSpPr txBox="1">
            <a:spLocks/>
          </p:cNvSpPr>
          <p:nvPr/>
        </p:nvSpPr>
        <p:spPr>
          <a:xfrm>
            <a:off x="225777" y="214870"/>
            <a:ext cx="11015247" cy="424732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1058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Местные антибиотики в лечении катарального отита не используются</a:t>
            </a:r>
          </a:p>
        </p:txBody>
      </p:sp>
      <p:sp>
        <p:nvSpPr>
          <p:cNvPr id="31" name="Номер слайда 3">
            <a:extLst>
              <a:ext uri="{FF2B5EF4-FFF2-40B4-BE49-F238E27FC236}">
                <a16:creationId xmlns:a16="http://schemas.microsoft.com/office/drawing/2014/main" id="{EB65829D-C898-05AD-B6E6-8C2217742CF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582998" y="6349161"/>
            <a:ext cx="2375827" cy="316227"/>
          </a:xfrm>
          <a:prstGeom prst="rect">
            <a:avLst/>
          </a:prstGeom>
        </p:spPr>
        <p:txBody>
          <a:bodyPr anchor="ctr"/>
          <a:lstStyle/>
          <a:p>
            <a:pPr algn="r"/>
            <a:fld id="{C06640EF-6D27-4ADA-9059-D7B787922D0A}" type="slidenum">
              <a:rPr lang="ru-RU" sz="1386" b="1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40</a:t>
            </a:fld>
            <a:endParaRPr lang="ru-RU" sz="1386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39">
            <a:extLst>
              <a:ext uri="{FF2B5EF4-FFF2-40B4-BE49-F238E27FC236}">
                <a16:creationId xmlns:a16="http://schemas.microsoft.com/office/drawing/2014/main" id="{59C303B4-124F-CBC9-881F-22550804ACB0}"/>
              </a:ext>
            </a:extLst>
          </p:cNvPr>
          <p:cNvSpPr/>
          <p:nvPr/>
        </p:nvSpPr>
        <p:spPr>
          <a:xfrm>
            <a:off x="328794" y="6352168"/>
            <a:ext cx="92542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err="1">
                <a:latin typeface="Arial" panose="020B0604020202020204" pitchFamily="34" charset="0"/>
                <a:cs typeface="Arial" panose="020B0604020202020204" pitchFamily="34" charset="0"/>
              </a:rPr>
              <a:t>Карнеева</a:t>
            </a:r>
            <a:r>
              <a:rPr lang="ru-RU" sz="700">
                <a:latin typeface="Arial" panose="020B0604020202020204" pitchFamily="34" charset="0"/>
                <a:cs typeface="Arial" panose="020B0604020202020204" pitchFamily="34" charset="0"/>
              </a:rPr>
              <a:t> ОВ, Гуров АВ, Поляков ДП, Тулупов ДА, Рязанцев СВ, </a:t>
            </a:r>
            <a:r>
              <a:rPr lang="ru-RU" sz="700" err="1">
                <a:latin typeface="Arial" panose="020B0604020202020204" pitchFamily="34" charset="0"/>
                <a:cs typeface="Arial" panose="020B0604020202020204" pitchFamily="34" charset="0"/>
              </a:rPr>
              <a:t>Гагуа</a:t>
            </a:r>
            <a:r>
              <a:rPr lang="ru-RU" sz="700">
                <a:latin typeface="Arial" panose="020B0604020202020204" pitchFamily="34" charset="0"/>
                <a:cs typeface="Arial" panose="020B0604020202020204" pitchFamily="34" charset="0"/>
              </a:rPr>
              <a:t> АК, Трухин ДВ. Клинические рекомендации. Отит средний острый. 2021:49.</a:t>
            </a:r>
          </a:p>
        </p:txBody>
      </p:sp>
      <p:sp>
        <p:nvSpPr>
          <p:cNvPr id="24" name="Номер слайда 3">
            <a:extLst>
              <a:ext uri="{FF2B5EF4-FFF2-40B4-BE49-F238E27FC236}">
                <a16:creationId xmlns:a16="http://schemas.microsoft.com/office/drawing/2014/main" id="{DCBFB897-D9D3-D484-1469-77A86FBD0D6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582998" y="6349161"/>
            <a:ext cx="2375827" cy="316227"/>
          </a:xfrm>
          <a:prstGeom prst="rect">
            <a:avLst/>
          </a:prstGeom>
        </p:spPr>
        <p:txBody>
          <a:bodyPr anchor="ctr"/>
          <a:lstStyle/>
          <a:p>
            <a:pPr algn="r"/>
            <a:fld id="{C06640EF-6D27-4ADA-9059-D7B787922D0A}" type="slidenum">
              <a:rPr lang="ru-RU" sz="1386" b="1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40</a:t>
            </a:fld>
            <a:endParaRPr lang="ru-RU" sz="1386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0837BAAE-33D7-9030-4DC6-7EB98C06B26D}"/>
              </a:ext>
            </a:extLst>
          </p:cNvPr>
          <p:cNvGrpSpPr/>
          <p:nvPr/>
        </p:nvGrpSpPr>
        <p:grpSpPr>
          <a:xfrm>
            <a:off x="625844" y="2488019"/>
            <a:ext cx="10940313" cy="2711303"/>
            <a:chOff x="585380" y="2488019"/>
            <a:chExt cx="10940313" cy="2711303"/>
          </a:xfrm>
        </p:grpSpPr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72D3774C-2D73-1D3A-30DA-8FF727EB7576}"/>
                </a:ext>
              </a:extLst>
            </p:cNvPr>
            <p:cNvSpPr/>
            <p:nvPr/>
          </p:nvSpPr>
          <p:spPr>
            <a:xfrm>
              <a:off x="585380" y="2488020"/>
              <a:ext cx="3433727" cy="2711302"/>
            </a:xfrm>
            <a:prstGeom prst="rect">
              <a:avLst/>
            </a:prstGeom>
            <a:solidFill>
              <a:srgbClr val="F2F2F2"/>
            </a:solidFill>
          </p:spPr>
          <p:txBody>
            <a:bodyPr wrap="square" lIns="144000" tIns="936000" rIns="144000" bIns="108000">
              <a:noAutofit/>
            </a:bodyPr>
            <a:lstStyle/>
            <a:p>
              <a:pPr>
                <a:spcBef>
                  <a:spcPts val="600"/>
                </a:spcBef>
                <a:spcAft>
                  <a:spcPts val="1200"/>
                </a:spcAft>
              </a:pPr>
              <a:r>
                <a:rPr lang="ru-RU" sz="1600">
                  <a:latin typeface="Arial" panose="020B0604020202020204" pitchFamily="34" charset="0"/>
                  <a:cs typeface="Arial" panose="020B0604020202020204" pitchFamily="34" charset="0"/>
                </a:rPr>
                <a:t>Эффективность использования антибиотико-содержащих капель сомнительна, особенно при </a:t>
              </a:r>
              <a:r>
                <a:rPr lang="ru-RU" sz="1600" err="1">
                  <a:latin typeface="Arial" panose="020B0604020202020204" pitchFamily="34" charset="0"/>
                  <a:cs typeface="Arial" panose="020B0604020202020204" pitchFamily="34" charset="0"/>
                </a:rPr>
                <a:t>неперфоративном</a:t>
              </a:r>
              <a:r>
                <a:rPr lang="ru-RU" sz="1600">
                  <a:latin typeface="Arial" panose="020B0604020202020204" pitchFamily="34" charset="0"/>
                  <a:cs typeface="Arial" panose="020B0604020202020204" pitchFamily="34" charset="0"/>
                </a:rPr>
                <a:t> среднем отите</a:t>
              </a:r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38F0165D-0516-EE94-0B02-AEAAEC2F11CF}"/>
                </a:ext>
              </a:extLst>
            </p:cNvPr>
            <p:cNvSpPr/>
            <p:nvPr/>
          </p:nvSpPr>
          <p:spPr>
            <a:xfrm>
              <a:off x="4419604" y="2488020"/>
              <a:ext cx="2892188" cy="2711302"/>
            </a:xfrm>
            <a:prstGeom prst="rect">
              <a:avLst/>
            </a:prstGeom>
            <a:solidFill>
              <a:srgbClr val="F2F2F2"/>
            </a:solidFill>
          </p:spPr>
          <p:txBody>
            <a:bodyPr wrap="square" lIns="144000" tIns="936000" rIns="144000" bIns="108000">
              <a:noAutofit/>
            </a:bodyPr>
            <a:lstStyle/>
            <a:p>
              <a:pPr>
                <a:spcBef>
                  <a:spcPts val="600"/>
                </a:spcBef>
                <a:spcAft>
                  <a:spcPts val="1200"/>
                </a:spcAft>
              </a:pPr>
              <a:r>
                <a:rPr lang="ru-RU" sz="1600">
                  <a:latin typeface="Arial" panose="020B0604020202020204" pitchFamily="34" charset="0"/>
                  <a:cs typeface="Arial" panose="020B0604020202020204" pitchFamily="34" charset="0"/>
                </a:rPr>
                <a:t>Антибиотики, входящие </a:t>
              </a:r>
              <a:r>
                <a:rPr lang="en-US" sz="160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160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600">
                  <a:latin typeface="Arial" panose="020B0604020202020204" pitchFamily="34" charset="0"/>
                  <a:cs typeface="Arial" panose="020B0604020202020204" pitchFamily="34" charset="0"/>
                </a:rPr>
                <a:t>в состав этих капель, через неперфорированную барабанную перепонку просто не проникают</a:t>
              </a:r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B2E0CF94-85B1-CD8E-A841-61FA45CAF1D7}"/>
                </a:ext>
              </a:extLst>
            </p:cNvPr>
            <p:cNvSpPr/>
            <p:nvPr/>
          </p:nvSpPr>
          <p:spPr>
            <a:xfrm>
              <a:off x="7712289" y="2488019"/>
              <a:ext cx="3813404" cy="2711302"/>
            </a:xfrm>
            <a:prstGeom prst="rect">
              <a:avLst/>
            </a:prstGeom>
            <a:solidFill>
              <a:srgbClr val="F2F2F2"/>
            </a:solidFill>
          </p:spPr>
          <p:txBody>
            <a:bodyPr wrap="square" lIns="144000" tIns="936000" rIns="144000" bIns="108000">
              <a:noAutofit/>
            </a:bodyPr>
            <a:lstStyle/>
            <a:p>
              <a:pPr>
                <a:spcBef>
                  <a:spcPts val="600"/>
                </a:spcBef>
                <a:spcAft>
                  <a:spcPts val="1200"/>
                </a:spcAft>
              </a:pPr>
              <a:r>
                <a:rPr lang="ru-RU" sz="1600">
                  <a:latin typeface="Arial" panose="020B0604020202020204" pitchFamily="34" charset="0"/>
                  <a:cs typeface="Arial" panose="020B0604020202020204" pitchFamily="34" charset="0"/>
                </a:rPr>
                <a:t>Особенно осторожно следует относиться к использованию ушных капель, содержащих </a:t>
              </a:r>
              <a:r>
                <a:rPr lang="ru-RU" sz="1600" err="1">
                  <a:latin typeface="Arial" panose="020B0604020202020204" pitchFamily="34" charset="0"/>
                  <a:cs typeface="Arial" panose="020B0604020202020204" pitchFamily="34" charset="0"/>
                </a:rPr>
                <a:t>ототоксические</a:t>
              </a:r>
              <a:r>
                <a:rPr lang="ru-RU" sz="1600">
                  <a:latin typeface="Arial" panose="020B0604020202020204" pitchFamily="34" charset="0"/>
                  <a:cs typeface="Arial" panose="020B0604020202020204" pitchFamily="34" charset="0"/>
                </a:rPr>
                <a:t> антибиотики (</a:t>
              </a:r>
              <a:r>
                <a:rPr lang="ru-RU" sz="1600" err="1">
                  <a:latin typeface="Arial" panose="020B0604020202020204" pitchFamily="34" charset="0"/>
                  <a:cs typeface="Arial" panose="020B0604020202020204" pitchFamily="34" charset="0"/>
                </a:rPr>
                <a:t>неомицин</a:t>
              </a:r>
              <a:r>
                <a:rPr lang="ru-RU" sz="1600">
                  <a:latin typeface="Arial" panose="020B0604020202020204" pitchFamily="34" charset="0"/>
                  <a:cs typeface="Arial" panose="020B0604020202020204" pitchFamily="34" charset="0"/>
                </a:rPr>
                <a:t>, гентамицин, </a:t>
              </a:r>
              <a:r>
                <a:rPr lang="ru-RU" sz="1600" err="1">
                  <a:latin typeface="Arial" panose="020B0604020202020204" pitchFamily="34" charset="0"/>
                  <a:cs typeface="Arial" panose="020B0604020202020204" pitchFamily="34" charset="0"/>
                </a:rPr>
                <a:t>полимиксин</a:t>
              </a:r>
              <a:r>
                <a:rPr lang="ru-RU" sz="1600">
                  <a:latin typeface="Arial" panose="020B0604020202020204" pitchFamily="34" charset="0"/>
                  <a:cs typeface="Arial" panose="020B0604020202020204" pitchFamily="34" charset="0"/>
                </a:rPr>
                <a:t> Б и др.), в особенности при перфоративном среднем отите</a:t>
              </a:r>
            </a:p>
          </p:txBody>
        </p:sp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04BE7BAE-08D3-154C-901C-557DB38495D7}"/>
                </a:ext>
              </a:extLst>
            </p:cNvPr>
            <p:cNvGrpSpPr/>
            <p:nvPr/>
          </p:nvGrpSpPr>
          <p:grpSpPr>
            <a:xfrm>
              <a:off x="7871309" y="2665765"/>
              <a:ext cx="603171" cy="596105"/>
              <a:chOff x="8914153" y="5298233"/>
              <a:chExt cx="431463" cy="426408"/>
            </a:xfrm>
          </p:grpSpPr>
          <p:sp>
            <p:nvSpPr>
              <p:cNvPr id="14" name="Oval 16">
                <a:extLst>
                  <a:ext uri="{FF2B5EF4-FFF2-40B4-BE49-F238E27FC236}">
                    <a16:creationId xmlns:a16="http://schemas.microsoft.com/office/drawing/2014/main" id="{4C734A0A-02FE-FD21-92C0-4A8D3189DCA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914153" y="5298233"/>
                <a:ext cx="431463" cy="426408"/>
              </a:xfrm>
              <a:prstGeom prst="ellipse">
                <a:avLst/>
              </a:prstGeom>
              <a:solidFill>
                <a:srgbClr val="B8758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/>
              </a:p>
            </p:txBody>
          </p:sp>
          <p:pic>
            <p:nvPicPr>
              <p:cNvPr id="15" name="Рисунок 14" descr="Восклицательный знак со сплошной заливкой">
                <a:extLst>
                  <a:ext uri="{FF2B5EF4-FFF2-40B4-BE49-F238E27FC236}">
                    <a16:creationId xmlns:a16="http://schemas.microsoft.com/office/drawing/2014/main" id="{B0DDB9F5-0658-BDD6-6305-27AA8A9ED9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p:blipFill>
            <p:spPr>
              <a:xfrm>
                <a:off x="8957355" y="5338908"/>
                <a:ext cx="345058" cy="345058"/>
              </a:xfrm>
              <a:prstGeom prst="rect">
                <a:avLst/>
              </a:prstGeom>
            </p:spPr>
          </p:pic>
        </p:grp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A80C8DEE-2ABE-3334-5A6D-5CEEBE604AEA}"/>
                </a:ext>
              </a:extLst>
            </p:cNvPr>
            <p:cNvGrpSpPr/>
            <p:nvPr/>
          </p:nvGrpSpPr>
          <p:grpSpPr>
            <a:xfrm>
              <a:off x="744400" y="2665765"/>
              <a:ext cx="603171" cy="596105"/>
              <a:chOff x="8914153" y="5298233"/>
              <a:chExt cx="431463" cy="426408"/>
            </a:xfrm>
          </p:grpSpPr>
          <p:sp>
            <p:nvSpPr>
              <p:cNvPr id="7" name="Oval 16">
                <a:extLst>
                  <a:ext uri="{FF2B5EF4-FFF2-40B4-BE49-F238E27FC236}">
                    <a16:creationId xmlns:a16="http://schemas.microsoft.com/office/drawing/2014/main" id="{5CCDBE67-19DB-CED7-EAB4-BA69C7E8A51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914153" y="5298233"/>
                <a:ext cx="431463" cy="426408"/>
              </a:xfrm>
              <a:prstGeom prst="ellipse">
                <a:avLst/>
              </a:prstGeom>
              <a:solidFill>
                <a:srgbClr val="B8758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/>
              </a:p>
            </p:txBody>
          </p:sp>
          <p:pic>
            <p:nvPicPr>
              <p:cNvPr id="9" name="Рисунок 8" descr="Восклицательный знак со сплошной заливкой">
                <a:extLst>
                  <a:ext uri="{FF2B5EF4-FFF2-40B4-BE49-F238E27FC236}">
                    <a16:creationId xmlns:a16="http://schemas.microsoft.com/office/drawing/2014/main" id="{C90C2DA7-31F1-90FC-947D-AB40C21660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p:blipFill>
            <p:spPr>
              <a:xfrm>
                <a:off x="8957355" y="5338908"/>
                <a:ext cx="345058" cy="345058"/>
              </a:xfrm>
              <a:prstGeom prst="rect">
                <a:avLst/>
              </a:prstGeom>
            </p:spPr>
          </p:pic>
        </p:grp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A03EB491-4EF6-EE32-E68F-0D9E55E8D27A}"/>
                </a:ext>
              </a:extLst>
            </p:cNvPr>
            <p:cNvGrpSpPr/>
            <p:nvPr/>
          </p:nvGrpSpPr>
          <p:grpSpPr>
            <a:xfrm>
              <a:off x="4578624" y="2665765"/>
              <a:ext cx="603171" cy="596105"/>
              <a:chOff x="8914153" y="5298233"/>
              <a:chExt cx="431463" cy="426408"/>
            </a:xfrm>
          </p:grpSpPr>
          <p:sp>
            <p:nvSpPr>
              <p:cNvPr id="11" name="Oval 16">
                <a:extLst>
                  <a:ext uri="{FF2B5EF4-FFF2-40B4-BE49-F238E27FC236}">
                    <a16:creationId xmlns:a16="http://schemas.microsoft.com/office/drawing/2014/main" id="{E99A6634-0915-0240-D588-ABEA8B378D5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914153" y="5298233"/>
                <a:ext cx="431463" cy="426408"/>
              </a:xfrm>
              <a:prstGeom prst="ellipse">
                <a:avLst/>
              </a:prstGeom>
              <a:solidFill>
                <a:srgbClr val="B8758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/>
              </a:p>
            </p:txBody>
          </p:sp>
          <p:pic>
            <p:nvPicPr>
              <p:cNvPr id="12" name="Рисунок 11" descr="Восклицательный знак со сплошной заливкой">
                <a:extLst>
                  <a:ext uri="{FF2B5EF4-FFF2-40B4-BE49-F238E27FC236}">
                    <a16:creationId xmlns:a16="http://schemas.microsoft.com/office/drawing/2014/main" id="{5C22741B-0EB1-BB1B-7D1F-C462D937BE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p:blipFill>
            <p:spPr>
              <a:xfrm>
                <a:off x="8957355" y="5338908"/>
                <a:ext cx="345058" cy="34505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569358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Объект 24" hidden="1">
            <a:extLst>
              <a:ext uri="{FF2B5EF4-FFF2-40B4-BE49-F238E27FC236}">
                <a16:creationId xmlns:a16="http://schemas.microsoft.com/office/drawing/2014/main" id="{BF486CC2-E108-4644-987B-DD6FF44EB07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Слайд think-cell" r:id="rId4" imgW="473" imgH="476" progId="TCLayout.ActiveDocument.1">
                  <p:embed/>
                </p:oleObj>
              </mc:Choice>
              <mc:Fallback>
                <p:oleObj name="Слайд think-cell" r:id="rId4" imgW="473" imgH="476" progId="TCLayout.ActiveDocument.1">
                  <p:embed/>
                  <p:pic>
                    <p:nvPicPr>
                      <p:cNvPr id="25" name="Объект 24" hidden="1">
                        <a:extLst>
                          <a:ext uri="{FF2B5EF4-FFF2-40B4-BE49-F238E27FC236}">
                            <a16:creationId xmlns:a16="http://schemas.microsoft.com/office/drawing/2014/main" id="{BF486CC2-E108-4644-987B-DD6FF44EB0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8B234A28-DE49-4805-972D-F7E3513B032A}"/>
              </a:ext>
            </a:extLst>
          </p:cNvPr>
          <p:cNvSpPr txBox="1"/>
          <p:nvPr/>
        </p:nvSpPr>
        <p:spPr>
          <a:xfrm>
            <a:off x="321110" y="257219"/>
            <a:ext cx="10839026" cy="757130"/>
          </a:xfrm>
          <a:prstGeom prst="rect">
            <a:avLst/>
          </a:prstGeom>
        </p:spPr>
        <p:txBody>
          <a:bodyPr vert="horz"/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1058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Национальные клинические рекомендации. Отит средний острый. 2021 г.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5DDBC8F-42B1-42E7-9AFD-E9EE9A4AA68A}"/>
              </a:ext>
            </a:extLst>
          </p:cNvPr>
          <p:cNvSpPr/>
          <p:nvPr/>
        </p:nvSpPr>
        <p:spPr>
          <a:xfrm>
            <a:off x="354420" y="6428060"/>
            <a:ext cx="517769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7990" indent="-197990">
              <a:buFont typeface="+mj-lt"/>
              <a:buAutoNum type="arabicPeriod"/>
            </a:pPr>
            <a:r>
              <a:rPr lang="ru-RU" sz="700">
                <a:latin typeface="Arial" panose="020B0604020202020204" pitchFamily="34" charset="0"/>
                <a:cs typeface="Arial" panose="020B0604020202020204" pitchFamily="34" charset="0"/>
              </a:rPr>
              <a:t>Клинические рекомендации – Отит средний острый – 2021-2022-2023 (01.09.2021) – Утверждены Минздравом РФ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6C5648-DB25-4055-A729-148E55A80F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866" y="1319200"/>
            <a:ext cx="10839026" cy="469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011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:a16="http://schemas.microsoft.com/office/drawing/2014/main" id="{181EE816-ACC2-4861-B9C6-631C4F85E56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Слайд think-cell" r:id="rId5" imgW="499" imgH="500" progId="TCLayout.ActiveDocument.1">
                  <p:embed/>
                </p:oleObj>
              </mc:Choice>
              <mc:Fallback>
                <p:oleObj name="Слайд think-cell" r:id="rId5" imgW="499" imgH="500" progId="TCLayout.ActiveDocument.1">
                  <p:embed/>
                  <p:pic>
                    <p:nvPicPr>
                      <p:cNvPr id="6" name="Объект 5" hidden="1">
                        <a:extLst>
                          <a:ext uri="{FF2B5EF4-FFF2-40B4-BE49-F238E27FC236}">
                            <a16:creationId xmlns:a16="http://schemas.microsoft.com/office/drawing/2014/main" id="{181EE816-ACC2-4861-B9C6-631C4F85E5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21">
            <a:extLst>
              <a:ext uri="{FF2B5EF4-FFF2-40B4-BE49-F238E27FC236}">
                <a16:creationId xmlns:a16="http://schemas.microsoft.com/office/drawing/2014/main" id="{5BFEA21E-16A5-476B-85A2-5142976D4623}"/>
              </a:ext>
            </a:extLst>
          </p:cNvPr>
          <p:cNvSpPr/>
          <p:nvPr/>
        </p:nvSpPr>
        <p:spPr>
          <a:xfrm>
            <a:off x="6493851" y="4806861"/>
            <a:ext cx="4994300" cy="13092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19150">
              <a:spcBef>
                <a:spcPct val="10000"/>
              </a:spcBef>
              <a:buClr>
                <a:srgbClr val="660033"/>
              </a:buClr>
            </a:pPr>
            <a:r>
              <a:rPr lang="ru-RU" sz="1400" b="1">
                <a:solidFill>
                  <a:prstClr val="black"/>
                </a:solidFill>
              </a:rPr>
              <a:t>Тиосульфат натрия, спирт 95% </a:t>
            </a:r>
            <a:r>
              <a:rPr lang="ru-RU" sz="1400">
                <a:solidFill>
                  <a:prstClr val="black"/>
                </a:solidFill>
              </a:rPr>
              <a:t>(</a:t>
            </a:r>
            <a:r>
              <a:rPr lang="ru-RU" sz="1400">
                <a:solidFill>
                  <a:srgbClr val="000000"/>
                </a:solidFill>
              </a:rPr>
              <a:t>универсальный растворитель, оказывает умеренное местное согревающее действие</a:t>
            </a:r>
            <a:r>
              <a:rPr lang="ru-RU" sz="1400">
                <a:solidFill>
                  <a:prstClr val="black"/>
                </a:solidFill>
              </a:rPr>
              <a:t>) </a:t>
            </a:r>
            <a:r>
              <a:rPr lang="ru-RU" sz="1400" b="1">
                <a:solidFill>
                  <a:prstClr val="black"/>
                </a:solidFill>
              </a:rPr>
              <a:t>– антисептики </a:t>
            </a:r>
          </a:p>
          <a:p>
            <a:pPr defTabSz="819150">
              <a:spcBef>
                <a:spcPct val="10000"/>
              </a:spcBef>
              <a:buClr>
                <a:srgbClr val="660033"/>
              </a:buClr>
            </a:pPr>
            <a:endParaRPr lang="ru-RU" sz="800" b="1">
              <a:solidFill>
                <a:prstClr val="black"/>
              </a:solidFill>
            </a:endParaRPr>
          </a:p>
          <a:p>
            <a:pPr defTabSz="819150">
              <a:spcBef>
                <a:spcPct val="10000"/>
              </a:spcBef>
              <a:buClr>
                <a:srgbClr val="660033"/>
              </a:buClr>
            </a:pPr>
            <a:r>
              <a:rPr lang="ru-RU" sz="1400" b="1" err="1">
                <a:solidFill>
                  <a:prstClr val="black"/>
                </a:solidFill>
              </a:rPr>
              <a:t>Глицерол</a:t>
            </a:r>
            <a:r>
              <a:rPr lang="ru-RU" sz="1400" b="1">
                <a:solidFill>
                  <a:prstClr val="black"/>
                </a:solidFill>
              </a:rPr>
              <a:t> </a:t>
            </a:r>
            <a:r>
              <a:rPr lang="ru-RU" sz="1400">
                <a:solidFill>
                  <a:prstClr val="black"/>
                </a:solidFill>
              </a:rPr>
              <a:t>оказывает смягчающее и увлажняющее действие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59CCF4-6A8B-49B3-8272-04D560F84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288" y="212008"/>
            <a:ext cx="10292297" cy="830232"/>
          </a:xfrm>
        </p:spPr>
        <p:txBody>
          <a:bodyPr vert="horz"/>
          <a:lstStyle/>
          <a:p>
            <a:r>
              <a:rPr lang="ru-RU"/>
              <a:t>Отипакс</a:t>
            </a:r>
            <a:r>
              <a:rPr lang="en-US"/>
              <a:t>®</a:t>
            </a:r>
            <a:r>
              <a:rPr lang="ru-RU"/>
              <a:t> – комбинированный* препарат с анальгезирующим и противовоспалительным действием</a:t>
            </a:r>
          </a:p>
        </p:txBody>
      </p:sp>
      <p:sp>
        <p:nvSpPr>
          <p:cNvPr id="7" name="Rectangle 39">
            <a:extLst>
              <a:ext uri="{FF2B5EF4-FFF2-40B4-BE49-F238E27FC236}">
                <a16:creationId xmlns:a16="http://schemas.microsoft.com/office/drawing/2014/main" id="{2A038E0D-115D-443E-94B1-A166CBC1955E}"/>
              </a:ext>
            </a:extLst>
          </p:cNvPr>
          <p:cNvSpPr/>
          <p:nvPr/>
        </p:nvSpPr>
        <p:spPr>
          <a:xfrm>
            <a:off x="328794" y="6352168"/>
            <a:ext cx="110224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7990" indent="-197990">
              <a:buFont typeface="+mj-lt"/>
              <a:buAutoNum type="arabicPeriod"/>
            </a:pPr>
            <a:r>
              <a:rPr lang="ru-RU" sz="700">
                <a:latin typeface="Arial" panose="020B0604020202020204" pitchFamily="34" charset="0"/>
                <a:cs typeface="Arial" panose="020B0604020202020204" pitchFamily="34" charset="0"/>
              </a:rPr>
              <a:t>Савватеева Д. М., Коженков К. А. Современные тенденции в лечении острого среднего отита //Медицинский совет. – 2016. – №. 18.</a:t>
            </a:r>
          </a:p>
          <a:p>
            <a:r>
              <a:rPr lang="ru-RU" sz="700">
                <a:latin typeface="Arial" panose="020B0604020202020204" pitchFamily="34" charset="0"/>
                <a:cs typeface="Arial" panose="020B0604020202020204" pitchFamily="34" charset="0"/>
              </a:rPr>
              <a:t>* В составе препарата комбинация ДВ лидокаин + </a:t>
            </a:r>
            <a:r>
              <a:rPr lang="ru-RU" sz="700" err="1">
                <a:latin typeface="Arial" panose="020B0604020202020204" pitchFamily="34" charset="0"/>
                <a:cs typeface="Arial" panose="020B0604020202020204" pitchFamily="34" charset="0"/>
              </a:rPr>
              <a:t>феназон</a:t>
            </a:r>
            <a:endParaRPr lang="ru-RU" sz="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980433-9502-47D0-A7E9-CBBB338F1B94}"/>
              </a:ext>
            </a:extLst>
          </p:cNvPr>
          <p:cNvSpPr txBox="1"/>
          <p:nvPr/>
        </p:nvSpPr>
        <p:spPr>
          <a:xfrm>
            <a:off x="347287" y="1074629"/>
            <a:ext cx="87324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Препарат не проникает в организм при неповрежденной барабанной перепонке и не имеет системного действия</a:t>
            </a:r>
            <a:endParaRPr lang="ru-RU" sz="1600" b="1" baseline="300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Номер слайда 3">
            <a:extLst>
              <a:ext uri="{FF2B5EF4-FFF2-40B4-BE49-F238E27FC236}">
                <a16:creationId xmlns:a16="http://schemas.microsoft.com/office/drawing/2014/main" id="{F5F74739-3C26-482C-BA6E-019C160A211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600555" y="6436616"/>
            <a:ext cx="2375827" cy="316227"/>
          </a:xfrm>
          <a:prstGeom prst="rect">
            <a:avLst/>
          </a:prstGeom>
        </p:spPr>
        <p:txBody>
          <a:bodyPr anchor="ctr"/>
          <a:lstStyle/>
          <a:p>
            <a:pPr algn="r"/>
            <a:fld id="{C06640EF-6D27-4ADA-9059-D7B787922D0A}" type="slidenum">
              <a:rPr lang="ru-RU" sz="1386" b="1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42</a:t>
            </a:fld>
            <a:endParaRPr lang="ru-RU" sz="1386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val 2">
            <a:extLst>
              <a:ext uri="{FF2B5EF4-FFF2-40B4-BE49-F238E27FC236}">
                <a16:creationId xmlns:a16="http://schemas.microsoft.com/office/drawing/2014/main" id="{B466B986-797C-4ADF-8A0F-9F26A275DB3E}"/>
              </a:ext>
            </a:extLst>
          </p:cNvPr>
          <p:cNvSpPr/>
          <p:nvPr/>
        </p:nvSpPr>
        <p:spPr>
          <a:xfrm>
            <a:off x="841538" y="2062219"/>
            <a:ext cx="3420000" cy="3420000"/>
          </a:xfrm>
          <a:prstGeom prst="ellipse">
            <a:avLst/>
          </a:prstGeom>
          <a:noFill/>
          <a:ln w="57150" cmpd="sng">
            <a:solidFill>
              <a:srgbClr val="F1556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33" name="Straight Connector 6">
            <a:extLst>
              <a:ext uri="{FF2B5EF4-FFF2-40B4-BE49-F238E27FC236}">
                <a16:creationId xmlns:a16="http://schemas.microsoft.com/office/drawing/2014/main" id="{C9E259D7-8D9B-4B82-BF9D-3AF32FC8885C}"/>
              </a:ext>
            </a:extLst>
          </p:cNvPr>
          <p:cNvCxnSpPr>
            <a:cxnSpLocks/>
            <a:stCxn id="32" idx="7"/>
          </p:cNvCxnSpPr>
          <p:nvPr/>
        </p:nvCxnSpPr>
        <p:spPr>
          <a:xfrm flipV="1">
            <a:off x="3760691" y="2215240"/>
            <a:ext cx="1759767" cy="347826"/>
          </a:xfrm>
          <a:prstGeom prst="line">
            <a:avLst/>
          </a:prstGeom>
          <a:ln w="28575" cmpd="sng">
            <a:solidFill>
              <a:srgbClr val="F1556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15">
            <a:extLst>
              <a:ext uri="{FF2B5EF4-FFF2-40B4-BE49-F238E27FC236}">
                <a16:creationId xmlns:a16="http://schemas.microsoft.com/office/drawing/2014/main" id="{14245A9B-5416-4D84-97B7-9A5FE1151580}"/>
              </a:ext>
            </a:extLst>
          </p:cNvPr>
          <p:cNvCxnSpPr>
            <a:cxnSpLocks/>
            <a:stCxn id="32" idx="6"/>
          </p:cNvCxnSpPr>
          <p:nvPr/>
        </p:nvCxnSpPr>
        <p:spPr>
          <a:xfrm flipV="1">
            <a:off x="4261538" y="3715929"/>
            <a:ext cx="1251213" cy="56290"/>
          </a:xfrm>
          <a:prstGeom prst="line">
            <a:avLst/>
          </a:prstGeom>
          <a:ln w="28575" cmpd="sng">
            <a:solidFill>
              <a:srgbClr val="F1556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10">
            <a:extLst>
              <a:ext uri="{FF2B5EF4-FFF2-40B4-BE49-F238E27FC236}">
                <a16:creationId xmlns:a16="http://schemas.microsoft.com/office/drawing/2014/main" id="{9537C0B1-A23B-480F-8E3E-648C45A6D24D}"/>
              </a:ext>
            </a:extLst>
          </p:cNvPr>
          <p:cNvCxnSpPr>
            <a:cxnSpLocks/>
            <a:stCxn id="32" idx="5"/>
          </p:cNvCxnSpPr>
          <p:nvPr/>
        </p:nvCxnSpPr>
        <p:spPr>
          <a:xfrm>
            <a:off x="3760691" y="4981372"/>
            <a:ext cx="1763966" cy="307455"/>
          </a:xfrm>
          <a:prstGeom prst="line">
            <a:avLst/>
          </a:prstGeom>
          <a:ln w="28575" cmpd="sng">
            <a:solidFill>
              <a:srgbClr val="F1556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19">
            <a:extLst>
              <a:ext uri="{FF2B5EF4-FFF2-40B4-BE49-F238E27FC236}">
                <a16:creationId xmlns:a16="http://schemas.microsoft.com/office/drawing/2014/main" id="{443E0811-400F-4D8E-A3B6-3ECCB46C2457}"/>
              </a:ext>
            </a:extLst>
          </p:cNvPr>
          <p:cNvSpPr/>
          <p:nvPr/>
        </p:nvSpPr>
        <p:spPr>
          <a:xfrm>
            <a:off x="6444679" y="1797021"/>
            <a:ext cx="5035828" cy="93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400" b="1">
                <a:solidFill>
                  <a:prstClr val="black"/>
                </a:solidFill>
              </a:rPr>
              <a:t>Лидокаин</a:t>
            </a:r>
          </a:p>
          <a:p>
            <a:pPr>
              <a:defRPr/>
            </a:pPr>
            <a:r>
              <a:rPr lang="ru-RU" sz="1400">
                <a:solidFill>
                  <a:prstClr val="black"/>
                </a:solidFill>
              </a:rPr>
              <a:t>за счет антагонизма с ионами натрия и кальция на уровне мембраны нервного волокна нарушает восприятие и проведение болевого импульса</a:t>
            </a:r>
          </a:p>
        </p:txBody>
      </p:sp>
      <p:sp>
        <p:nvSpPr>
          <p:cNvPr id="41" name="Rectangle 20">
            <a:extLst>
              <a:ext uri="{FF2B5EF4-FFF2-40B4-BE49-F238E27FC236}">
                <a16:creationId xmlns:a16="http://schemas.microsoft.com/office/drawing/2014/main" id="{632452E6-FC35-4662-86EE-A5314AE02502}"/>
              </a:ext>
            </a:extLst>
          </p:cNvPr>
          <p:cNvSpPr/>
          <p:nvPr/>
        </p:nvSpPr>
        <p:spPr>
          <a:xfrm>
            <a:off x="6480675" y="3355372"/>
            <a:ext cx="5017830" cy="93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400" b="1" err="1">
                <a:solidFill>
                  <a:prstClr val="black"/>
                </a:solidFill>
              </a:rPr>
              <a:t>Феназон</a:t>
            </a:r>
            <a:r>
              <a:rPr lang="ru-RU" sz="1400" b="1">
                <a:solidFill>
                  <a:prstClr val="black"/>
                </a:solidFill>
              </a:rPr>
              <a:t> – </a:t>
            </a:r>
            <a:r>
              <a:rPr lang="ru-RU" sz="1400" b="1" err="1">
                <a:solidFill>
                  <a:prstClr val="black"/>
                </a:solidFill>
              </a:rPr>
              <a:t>неопиодный</a:t>
            </a:r>
            <a:r>
              <a:rPr lang="ru-RU" sz="1400" b="1">
                <a:solidFill>
                  <a:prstClr val="black"/>
                </a:solidFill>
              </a:rPr>
              <a:t> анальгетик-антипиретик</a:t>
            </a:r>
          </a:p>
          <a:p>
            <a:pPr>
              <a:defRPr/>
            </a:pPr>
            <a:r>
              <a:rPr lang="ru-RU" sz="1400">
                <a:solidFill>
                  <a:prstClr val="black"/>
                </a:solidFill>
              </a:rPr>
              <a:t>блокирует циклооксигеназу и тормозит биосинтез «противовоспалительных» простагландинов</a:t>
            </a:r>
          </a:p>
        </p:txBody>
      </p:sp>
      <p:sp>
        <p:nvSpPr>
          <p:cNvPr id="43" name="Rectangle 22">
            <a:extLst>
              <a:ext uri="{FF2B5EF4-FFF2-40B4-BE49-F238E27FC236}">
                <a16:creationId xmlns:a16="http://schemas.microsoft.com/office/drawing/2014/main" id="{0A312BA1-ADE8-4DC6-9F0C-81828AC980A7}"/>
              </a:ext>
            </a:extLst>
          </p:cNvPr>
          <p:cNvSpPr>
            <a:spLocks/>
          </p:cNvSpPr>
          <p:nvPr/>
        </p:nvSpPr>
        <p:spPr>
          <a:xfrm flipH="1" flipV="1">
            <a:off x="6444679" y="1799796"/>
            <a:ext cx="35996" cy="925033"/>
          </a:xfrm>
          <a:prstGeom prst="rect">
            <a:avLst/>
          </a:prstGeom>
          <a:solidFill>
            <a:srgbClr val="054D93"/>
          </a:solidFill>
          <a:ln>
            <a:solidFill>
              <a:srgbClr val="054D9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44" name="Rectangle 23">
            <a:extLst>
              <a:ext uri="{FF2B5EF4-FFF2-40B4-BE49-F238E27FC236}">
                <a16:creationId xmlns:a16="http://schemas.microsoft.com/office/drawing/2014/main" id="{95702D3E-02B5-4470-80B1-AFBBC690A093}"/>
              </a:ext>
            </a:extLst>
          </p:cNvPr>
          <p:cNvSpPr>
            <a:spLocks/>
          </p:cNvSpPr>
          <p:nvPr/>
        </p:nvSpPr>
        <p:spPr>
          <a:xfrm flipH="1" flipV="1">
            <a:off x="11446085" y="1797020"/>
            <a:ext cx="35996" cy="925033"/>
          </a:xfrm>
          <a:prstGeom prst="rect">
            <a:avLst/>
          </a:prstGeom>
          <a:solidFill>
            <a:srgbClr val="054D93"/>
          </a:solidFill>
          <a:ln>
            <a:solidFill>
              <a:srgbClr val="054D9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45" name="Rectangle 24">
            <a:extLst>
              <a:ext uri="{FF2B5EF4-FFF2-40B4-BE49-F238E27FC236}">
                <a16:creationId xmlns:a16="http://schemas.microsoft.com/office/drawing/2014/main" id="{68793A32-D8D8-4550-866A-11E8126A7C9B}"/>
              </a:ext>
            </a:extLst>
          </p:cNvPr>
          <p:cNvSpPr>
            <a:spLocks/>
          </p:cNvSpPr>
          <p:nvPr/>
        </p:nvSpPr>
        <p:spPr>
          <a:xfrm flipH="1" flipV="1">
            <a:off x="6480675" y="3348773"/>
            <a:ext cx="35996" cy="936000"/>
          </a:xfrm>
          <a:prstGeom prst="rect">
            <a:avLst/>
          </a:prstGeom>
          <a:solidFill>
            <a:srgbClr val="054D93"/>
          </a:solidFill>
          <a:ln>
            <a:solidFill>
              <a:srgbClr val="054D9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46" name="Rectangle 25">
            <a:extLst>
              <a:ext uri="{FF2B5EF4-FFF2-40B4-BE49-F238E27FC236}">
                <a16:creationId xmlns:a16="http://schemas.microsoft.com/office/drawing/2014/main" id="{18F4ED46-294C-4BC2-BA79-0D8E6B5E380E}"/>
              </a:ext>
            </a:extLst>
          </p:cNvPr>
          <p:cNvSpPr>
            <a:spLocks/>
          </p:cNvSpPr>
          <p:nvPr/>
        </p:nvSpPr>
        <p:spPr>
          <a:xfrm flipH="1" flipV="1">
            <a:off x="11481525" y="3354433"/>
            <a:ext cx="35996" cy="936000"/>
          </a:xfrm>
          <a:prstGeom prst="rect">
            <a:avLst/>
          </a:prstGeom>
          <a:solidFill>
            <a:srgbClr val="054D93"/>
          </a:solidFill>
          <a:ln>
            <a:solidFill>
              <a:srgbClr val="054D9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47" name="Rectangle 26">
            <a:extLst>
              <a:ext uri="{FF2B5EF4-FFF2-40B4-BE49-F238E27FC236}">
                <a16:creationId xmlns:a16="http://schemas.microsoft.com/office/drawing/2014/main" id="{C4F0AD35-7E32-45F5-A899-A78CE50BE0A4}"/>
              </a:ext>
            </a:extLst>
          </p:cNvPr>
          <p:cNvSpPr>
            <a:spLocks/>
          </p:cNvSpPr>
          <p:nvPr/>
        </p:nvSpPr>
        <p:spPr>
          <a:xfrm flipH="1" flipV="1">
            <a:off x="6493850" y="4800506"/>
            <a:ext cx="35996" cy="1296000"/>
          </a:xfrm>
          <a:prstGeom prst="rect">
            <a:avLst/>
          </a:prstGeom>
          <a:solidFill>
            <a:srgbClr val="054D93"/>
          </a:solidFill>
          <a:ln>
            <a:solidFill>
              <a:srgbClr val="054D9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48" name="Rectangle 27">
            <a:extLst>
              <a:ext uri="{FF2B5EF4-FFF2-40B4-BE49-F238E27FC236}">
                <a16:creationId xmlns:a16="http://schemas.microsoft.com/office/drawing/2014/main" id="{96408571-5AC3-4876-A030-E8513C3EA95A}"/>
              </a:ext>
            </a:extLst>
          </p:cNvPr>
          <p:cNvSpPr>
            <a:spLocks/>
          </p:cNvSpPr>
          <p:nvPr/>
        </p:nvSpPr>
        <p:spPr>
          <a:xfrm flipH="1" flipV="1">
            <a:off x="11488151" y="4812024"/>
            <a:ext cx="35996" cy="1296000"/>
          </a:xfrm>
          <a:prstGeom prst="rect">
            <a:avLst/>
          </a:prstGeom>
          <a:solidFill>
            <a:srgbClr val="054D93"/>
          </a:solidFill>
          <a:ln>
            <a:solidFill>
              <a:srgbClr val="054D9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69181EB-57C4-4B1E-9D2A-74E9747D01CE}"/>
              </a:ext>
            </a:extLst>
          </p:cNvPr>
          <p:cNvSpPr txBox="1"/>
          <p:nvPr/>
        </p:nvSpPr>
        <p:spPr>
          <a:xfrm>
            <a:off x="866885" y="5617252"/>
            <a:ext cx="33693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/>
              <a:t>Капли ушные</a:t>
            </a:r>
          </a:p>
        </p:txBody>
      </p:sp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67006449-31B3-476F-BC9C-D7ECE91113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656263" y="1939006"/>
            <a:ext cx="478800" cy="504000"/>
          </a:xfrm>
          <a:prstGeom prst="rect">
            <a:avLst/>
          </a:prstGeom>
        </p:spPr>
      </p:pic>
      <p:pic>
        <p:nvPicPr>
          <p:cNvPr id="137316" name="Picture 100" descr="Отипакс капли ушные 16г купить в Москве по цене от 410 рублей">
            <a:extLst>
              <a:ext uri="{FF2B5EF4-FFF2-40B4-BE49-F238E27FC236}">
                <a16:creationId xmlns:a16="http://schemas.microsoft.com/office/drawing/2014/main" id="{699C08FD-122E-456C-940E-525452DA5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753" y="2636661"/>
            <a:ext cx="1857891" cy="233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Oval 16">
            <a:extLst>
              <a:ext uri="{FF2B5EF4-FFF2-40B4-BE49-F238E27FC236}">
                <a16:creationId xmlns:a16="http://schemas.microsoft.com/office/drawing/2014/main" id="{D04F041F-32A0-4947-8A62-F1AD65922106}"/>
              </a:ext>
            </a:extLst>
          </p:cNvPr>
          <p:cNvSpPr>
            <a:spLocks noChangeAspect="1"/>
          </p:cNvSpPr>
          <p:nvPr/>
        </p:nvSpPr>
        <p:spPr>
          <a:xfrm>
            <a:off x="5552493" y="1859458"/>
            <a:ext cx="719999" cy="711564"/>
          </a:xfrm>
          <a:prstGeom prst="ellipse">
            <a:avLst/>
          </a:prstGeom>
          <a:gradFill flip="none" rotWithShape="1">
            <a:gsLst>
              <a:gs pos="0">
                <a:srgbClr val="FFE0E5"/>
              </a:gs>
              <a:gs pos="67000">
                <a:srgbClr val="F1556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35" name="Oval 16">
            <a:extLst>
              <a:ext uri="{FF2B5EF4-FFF2-40B4-BE49-F238E27FC236}">
                <a16:creationId xmlns:a16="http://schemas.microsoft.com/office/drawing/2014/main" id="{7B44F6FD-AE0C-4244-883F-CB38FEE20B12}"/>
              </a:ext>
            </a:extLst>
          </p:cNvPr>
          <p:cNvSpPr>
            <a:spLocks noChangeAspect="1"/>
          </p:cNvSpPr>
          <p:nvPr/>
        </p:nvSpPr>
        <p:spPr>
          <a:xfrm>
            <a:off x="5552493" y="3365142"/>
            <a:ext cx="719999" cy="711564"/>
          </a:xfrm>
          <a:prstGeom prst="ellipse">
            <a:avLst/>
          </a:prstGeom>
          <a:gradFill flip="none" rotWithShape="1">
            <a:gsLst>
              <a:gs pos="0">
                <a:srgbClr val="FFE0E5"/>
              </a:gs>
              <a:gs pos="67000">
                <a:srgbClr val="F1556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39" name="Oval 16">
            <a:extLst>
              <a:ext uri="{FF2B5EF4-FFF2-40B4-BE49-F238E27FC236}">
                <a16:creationId xmlns:a16="http://schemas.microsoft.com/office/drawing/2014/main" id="{D9A56578-E972-4181-BB0C-12B8BAA06990}"/>
              </a:ext>
            </a:extLst>
          </p:cNvPr>
          <p:cNvSpPr>
            <a:spLocks noChangeAspect="1"/>
          </p:cNvSpPr>
          <p:nvPr/>
        </p:nvSpPr>
        <p:spPr>
          <a:xfrm>
            <a:off x="5552493" y="4909055"/>
            <a:ext cx="719999" cy="711564"/>
          </a:xfrm>
          <a:prstGeom prst="ellipse">
            <a:avLst/>
          </a:prstGeom>
          <a:gradFill flip="none" rotWithShape="1">
            <a:gsLst>
              <a:gs pos="0">
                <a:srgbClr val="FFE0E5"/>
              </a:gs>
              <a:gs pos="67000">
                <a:srgbClr val="F1556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F8F91FF-8541-43C0-9AD7-01AD94A5180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710859" y="2007476"/>
            <a:ext cx="420232" cy="42023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D5D4137-C7EE-463B-9D33-A29A70CF23E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5656263" y="3502390"/>
            <a:ext cx="504000" cy="504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212C408-CEBE-4089-9164-ECA40248717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5638263" y="4994837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116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:a16="http://schemas.microsoft.com/office/drawing/2014/main" id="{181EE816-ACC2-4861-B9C6-631C4F85E56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" name="Слайд think-cell" r:id="rId5" imgW="499" imgH="500" progId="TCLayout.ActiveDocument.1">
                  <p:embed/>
                </p:oleObj>
              </mc:Choice>
              <mc:Fallback>
                <p:oleObj name="Слайд think-cell" r:id="rId5" imgW="499" imgH="500" progId="TCLayout.ActiveDocument.1">
                  <p:embed/>
                  <p:pic>
                    <p:nvPicPr>
                      <p:cNvPr id="6" name="Объект 5" hidden="1">
                        <a:extLst>
                          <a:ext uri="{FF2B5EF4-FFF2-40B4-BE49-F238E27FC236}">
                            <a16:creationId xmlns:a16="http://schemas.microsoft.com/office/drawing/2014/main" id="{181EE816-ACC2-4861-B9C6-631C4F85E5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59CCF4-6A8B-49B3-8272-04D560F84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288" y="212008"/>
            <a:ext cx="11330362" cy="830232"/>
          </a:xfrm>
        </p:spPr>
        <p:txBody>
          <a:bodyPr vert="horz">
            <a:normAutofit fontScale="90000"/>
          </a:bodyPr>
          <a:lstStyle/>
          <a:p>
            <a:r>
              <a:rPr lang="ru-RU" sz="2000"/>
              <a:t>Исследование анальгетического эффекта ушных капель Отипакс</a:t>
            </a:r>
            <a:r>
              <a:rPr lang="en-US" sz="2000"/>
              <a:t>®</a:t>
            </a:r>
            <a:r>
              <a:rPr lang="ru-RU" sz="2000"/>
              <a:t> (феназон + лидокаин) и ушных капель </a:t>
            </a:r>
            <a:r>
              <a:rPr lang="ru-RU" sz="2000" err="1"/>
              <a:t>Полимиксин</a:t>
            </a:r>
            <a:r>
              <a:rPr lang="ru-RU" sz="2000"/>
              <a:t> </a:t>
            </a:r>
            <a:r>
              <a:rPr lang="en-US" sz="2000"/>
              <a:t>B </a:t>
            </a:r>
            <a:r>
              <a:rPr lang="ru-RU" sz="2000"/>
              <a:t>сульфат + </a:t>
            </a:r>
            <a:r>
              <a:rPr lang="ru-RU" sz="2000" err="1"/>
              <a:t>неомицина</a:t>
            </a:r>
            <a:r>
              <a:rPr lang="ru-RU" sz="2000"/>
              <a:t> сульфат + лидокаин</a:t>
            </a:r>
            <a:br>
              <a:rPr lang="ru-RU" sz="2000"/>
            </a:br>
            <a:endParaRPr lang="ru-RU" sz="2000"/>
          </a:p>
        </p:txBody>
      </p:sp>
      <p:sp>
        <p:nvSpPr>
          <p:cNvPr id="7" name="Rectangle 39">
            <a:extLst>
              <a:ext uri="{FF2B5EF4-FFF2-40B4-BE49-F238E27FC236}">
                <a16:creationId xmlns:a16="http://schemas.microsoft.com/office/drawing/2014/main" id="{2A038E0D-115D-443E-94B1-A166CBC1955E}"/>
              </a:ext>
            </a:extLst>
          </p:cNvPr>
          <p:cNvSpPr/>
          <p:nvPr/>
        </p:nvSpPr>
        <p:spPr>
          <a:xfrm>
            <a:off x="328794" y="6352168"/>
            <a:ext cx="11022426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7990" indent="-197990">
              <a:buFont typeface="+mj-lt"/>
              <a:buAutoNum type="arabicPeriod"/>
            </a:pPr>
            <a:r>
              <a:rPr lang="ru-RU" sz="700">
                <a:latin typeface="Arial" panose="020B0604020202020204" pitchFamily="34" charset="0"/>
                <a:cs typeface="Arial" panose="020B0604020202020204" pitchFamily="34" charset="0"/>
              </a:rPr>
              <a:t>Киселев А. Б., </a:t>
            </a:r>
            <a:r>
              <a:rPr lang="ru-RU" sz="700" err="1">
                <a:latin typeface="Arial" panose="020B0604020202020204" pitchFamily="34" charset="0"/>
                <a:cs typeface="Arial" panose="020B0604020202020204" pitchFamily="34" charset="0"/>
              </a:rPr>
              <a:t>Чаукина</a:t>
            </a:r>
            <a:r>
              <a:rPr lang="ru-RU" sz="700">
                <a:latin typeface="Arial" panose="020B0604020202020204" pitchFamily="34" charset="0"/>
                <a:cs typeface="Arial" panose="020B0604020202020204" pitchFamily="34" charset="0"/>
              </a:rPr>
              <a:t> В. А. Исследование клинической эффективности ушных капель </a:t>
            </a:r>
            <a:r>
              <a:rPr lang="ru-RU" sz="700" err="1">
                <a:latin typeface="Arial" panose="020B0604020202020204" pitchFamily="34" charset="0"/>
                <a:cs typeface="Arial" panose="020B0604020202020204" pitchFamily="34" charset="0"/>
              </a:rPr>
              <a:t>кандибиотик</a:t>
            </a:r>
            <a:r>
              <a:rPr lang="ru-RU" sz="700">
                <a:latin typeface="Arial" panose="020B0604020202020204" pitchFamily="34" charset="0"/>
                <a:cs typeface="Arial" panose="020B0604020202020204" pitchFamily="34" charset="0"/>
              </a:rPr>
              <a:t> для лечения острого наружного и среднего отита //Вестник оториноларингологии. – 2013. – №. 6. – С. 76-78.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980433-9502-47D0-A7E9-CBBB338F1B94}"/>
              </a:ext>
            </a:extLst>
          </p:cNvPr>
          <p:cNvSpPr txBox="1"/>
          <p:nvPr/>
        </p:nvSpPr>
        <p:spPr>
          <a:xfrm>
            <a:off x="347287" y="1074629"/>
            <a:ext cx="82264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Сравнительное слепое рандомизированное клиническое исследование</a:t>
            </a:r>
            <a:endParaRPr lang="ru-RU" sz="1600" b="1" baseline="300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Номер слайда 3">
            <a:extLst>
              <a:ext uri="{FF2B5EF4-FFF2-40B4-BE49-F238E27FC236}">
                <a16:creationId xmlns:a16="http://schemas.microsoft.com/office/drawing/2014/main" id="{F5F74739-3C26-482C-BA6E-019C160A211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600555" y="6436616"/>
            <a:ext cx="2375827" cy="316227"/>
          </a:xfrm>
          <a:prstGeom prst="rect">
            <a:avLst/>
          </a:prstGeom>
        </p:spPr>
        <p:txBody>
          <a:bodyPr anchor="ctr"/>
          <a:lstStyle/>
          <a:p>
            <a:pPr algn="r"/>
            <a:fld id="{C06640EF-6D27-4ADA-9059-D7B787922D0A}" type="slidenum">
              <a:rPr lang="ru-RU" sz="1386" b="1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43</a:t>
            </a:fld>
            <a:endParaRPr lang="ru-RU" sz="1386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1FB95D-D5E4-4099-BB53-0810DE048295}"/>
              </a:ext>
            </a:extLst>
          </p:cNvPr>
          <p:cNvSpPr txBox="1"/>
          <p:nvPr/>
        </p:nvSpPr>
        <p:spPr>
          <a:xfrm>
            <a:off x="338626" y="2271200"/>
            <a:ext cx="2024021" cy="24641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ru-RU" sz="10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8FAD57-2B97-4C4E-829C-F5D08446BBA3}"/>
              </a:ext>
            </a:extLst>
          </p:cNvPr>
          <p:cNvSpPr txBox="1"/>
          <p:nvPr/>
        </p:nvSpPr>
        <p:spPr>
          <a:xfrm>
            <a:off x="3010180" y="2797906"/>
            <a:ext cx="16306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/>
              <a:t>n=15 с ОНДО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DD1DA9-EA58-46ED-9057-D5CEBD25385E}"/>
              </a:ext>
            </a:extLst>
          </p:cNvPr>
          <p:cNvSpPr txBox="1"/>
          <p:nvPr/>
        </p:nvSpPr>
        <p:spPr>
          <a:xfrm>
            <a:off x="338627" y="3086401"/>
            <a:ext cx="20240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/>
              <a:t>30 пациентов с ОНДО</a:t>
            </a:r>
          </a:p>
          <a:p>
            <a:r>
              <a:rPr lang="ru-RU" sz="1200" b="1"/>
              <a:t>30 пациентов с ОКСО</a:t>
            </a:r>
          </a:p>
          <a:p>
            <a:endParaRPr lang="en-US" sz="1200" b="1"/>
          </a:p>
          <a:p>
            <a:endParaRPr lang="ru-RU" sz="1200"/>
          </a:p>
          <a:p>
            <a:r>
              <a:rPr lang="ru-RU" sz="1200"/>
              <a:t>Дети и взрослые</a:t>
            </a:r>
            <a:endParaRPr lang="en-US" sz="1200"/>
          </a:p>
        </p:txBody>
      </p:sp>
      <p:sp>
        <p:nvSpPr>
          <p:cNvPr id="25" name="Right Brace 2">
            <a:extLst>
              <a:ext uri="{FF2B5EF4-FFF2-40B4-BE49-F238E27FC236}">
                <a16:creationId xmlns:a16="http://schemas.microsoft.com/office/drawing/2014/main" id="{69902D65-93D6-4E17-812A-8D4D1B428B7A}"/>
              </a:ext>
            </a:extLst>
          </p:cNvPr>
          <p:cNvSpPr/>
          <p:nvPr/>
        </p:nvSpPr>
        <p:spPr>
          <a:xfrm rot="10800000">
            <a:off x="2446347" y="2536995"/>
            <a:ext cx="470392" cy="1768657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C6069A2-B9A0-495E-85D8-CED713AA2DCF}"/>
              </a:ext>
            </a:extLst>
          </p:cNvPr>
          <p:cNvSpPr txBox="1"/>
          <p:nvPr/>
        </p:nvSpPr>
        <p:spPr>
          <a:xfrm>
            <a:off x="4373583" y="2280817"/>
            <a:ext cx="2952000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 err="1">
                <a:solidFill>
                  <a:srgbClr val="105899"/>
                </a:solidFill>
              </a:rPr>
              <a:t>Отипакс</a:t>
            </a:r>
            <a:r>
              <a:rPr lang="en-US" sz="1600" b="1" dirty="0">
                <a:solidFill>
                  <a:srgbClr val="105899"/>
                </a:solidFill>
              </a:rPr>
              <a:t>®</a:t>
            </a:r>
            <a:endParaRPr lang="ru-RU" sz="1600" b="1" dirty="0">
              <a:solidFill>
                <a:srgbClr val="105899"/>
              </a:solidFill>
            </a:endParaRPr>
          </a:p>
          <a:p>
            <a:r>
              <a:rPr lang="ru-RU" sz="1200" b="1" dirty="0"/>
              <a:t>(</a:t>
            </a:r>
            <a:r>
              <a:rPr lang="ru-RU" sz="1200" b="1" dirty="0" err="1"/>
              <a:t>феназон</a:t>
            </a:r>
            <a:r>
              <a:rPr lang="ru-RU" sz="1200" b="1" dirty="0"/>
              <a:t> и </a:t>
            </a:r>
            <a:r>
              <a:rPr lang="ru-RU" sz="1200" b="1" dirty="0" err="1"/>
              <a:t>лидокаин</a:t>
            </a:r>
            <a:r>
              <a:rPr lang="ru-RU" sz="1200" b="1" dirty="0"/>
              <a:t>)</a:t>
            </a:r>
          </a:p>
          <a:p>
            <a:endParaRPr lang="ru-RU" sz="1200" b="1" dirty="0"/>
          </a:p>
          <a:p>
            <a:r>
              <a:rPr lang="ru-RU" sz="1200" b="1" dirty="0"/>
              <a:t/>
            </a:r>
            <a:br>
              <a:rPr lang="ru-RU" sz="1200" b="1" dirty="0"/>
            </a:br>
            <a:r>
              <a:rPr lang="ru-RU" sz="1200" dirty="0" err="1"/>
              <a:t>эндаурально</a:t>
            </a:r>
            <a:r>
              <a:rPr lang="ru-RU" sz="1200" dirty="0"/>
              <a:t> закапывал 5 капель</a:t>
            </a:r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3C49A078-6AA1-44C0-B26D-48C9D17A5F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67282" y="2618002"/>
            <a:ext cx="440186" cy="440186"/>
          </a:xfrm>
          <a:prstGeom prst="rect">
            <a:avLst/>
          </a:prstGeom>
        </p:spPr>
      </p:pic>
      <p:graphicFrame>
        <p:nvGraphicFramePr>
          <p:cNvPr id="70" name="Таблица 69">
            <a:extLst>
              <a:ext uri="{FF2B5EF4-FFF2-40B4-BE49-F238E27FC236}">
                <a16:creationId xmlns:a16="http://schemas.microsoft.com/office/drawing/2014/main" id="{EC59A962-F57B-41A5-B2C0-A5EC12B34DB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072762" y="2739735"/>
          <a:ext cx="3780611" cy="18814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80611">
                  <a:extLst>
                    <a:ext uri="{9D8B030D-6E8A-4147-A177-3AD203B41FA5}">
                      <a16:colId xmlns:a16="http://schemas.microsoft.com/office/drawing/2014/main" val="1986368326"/>
                    </a:ext>
                  </a:extLst>
                </a:gridCol>
              </a:tblGrid>
              <a:tr h="372689">
                <a:tc>
                  <a:txBody>
                    <a:bodyPr/>
                    <a:lstStyle/>
                    <a:p>
                      <a:pPr algn="l"/>
                      <a:r>
                        <a:rPr lang="ru-RU"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Оценка эффективности и безопасности </a:t>
                      </a:r>
                    </a:p>
                  </a:txBody>
                  <a:tcPr anchor="ctr">
                    <a:lnB>
                      <a:noFill/>
                    </a:lnB>
                    <a:solidFill>
                      <a:srgbClr val="054D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915514"/>
                  </a:ext>
                </a:extLst>
              </a:tr>
              <a:tr h="331039">
                <a:tc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ru-RU" sz="1100" b="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Оценка </a:t>
                      </a:r>
                    </a:p>
                    <a:p>
                      <a:pPr marL="171450" marR="0" lvl="0" indent="-17145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0" algn="l"/>
                        </a:tabLst>
                        <a:defRPr/>
                      </a:pPr>
                      <a:r>
                        <a:rPr lang="ru-RU" sz="1100" b="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исходно</a:t>
                      </a:r>
                    </a:p>
                    <a:p>
                      <a:pPr marL="171450" marR="0" lvl="0" indent="-17145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0" algn="l"/>
                        </a:tabLst>
                        <a:defRPr/>
                      </a:pPr>
                      <a:r>
                        <a:rPr lang="ru-RU" sz="1100" b="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через 2,5 минуты после закапывания препаратов</a:t>
                      </a:r>
                    </a:p>
                    <a:p>
                      <a:pPr marL="171450" marR="0" lvl="0" indent="-17145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0" algn="l"/>
                        </a:tabLst>
                        <a:defRPr/>
                      </a:pPr>
                      <a:r>
                        <a:rPr lang="ru-RU" sz="1100" b="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через 10 минут после закапывания препаратов</a:t>
                      </a:r>
                    </a:p>
                    <a:p>
                      <a:pPr marL="0" marR="0" lvl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0" algn="l"/>
                        </a:tabLst>
                        <a:defRPr/>
                      </a:pPr>
                      <a:endParaRPr lang="ru-RU" sz="1100" b="0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0" algn="l"/>
                        </a:tabLst>
                        <a:defRPr/>
                      </a:pPr>
                      <a:endParaRPr lang="ru-RU" sz="500" b="1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ru-RU" sz="1100" b="1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Эффективность</a:t>
                      </a:r>
                    </a:p>
                    <a:p>
                      <a:pPr marL="0" marR="0" lvl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ru-RU" sz="1100" b="0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болевые ощущения, оцененные пациентом по визуально-аналоговой шкале (ВАШ)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101874"/>
                  </a:ext>
                </a:extLst>
              </a:tr>
            </a:tbl>
          </a:graphicData>
        </a:graphic>
      </p:graphicFrame>
      <p:sp>
        <p:nvSpPr>
          <p:cNvPr id="71" name="Right Brace 2">
            <a:extLst>
              <a:ext uri="{FF2B5EF4-FFF2-40B4-BE49-F238E27FC236}">
                <a16:creationId xmlns:a16="http://schemas.microsoft.com/office/drawing/2014/main" id="{A127318B-A6BC-4CC1-A8A4-6E47C5924D4D}"/>
              </a:ext>
            </a:extLst>
          </p:cNvPr>
          <p:cNvSpPr/>
          <p:nvPr/>
        </p:nvSpPr>
        <p:spPr>
          <a:xfrm rot="10800000" flipH="1">
            <a:off x="7499525" y="2805592"/>
            <a:ext cx="215874" cy="1749734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CBDE11-0BBD-44B8-BC45-DDADBF49F555}"/>
              </a:ext>
            </a:extLst>
          </p:cNvPr>
          <p:cNvSpPr txBox="1"/>
          <p:nvPr/>
        </p:nvSpPr>
        <p:spPr>
          <a:xfrm>
            <a:off x="4374979" y="4102064"/>
            <a:ext cx="2952000" cy="8925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b="1" err="1"/>
              <a:t>Полимиксин</a:t>
            </a:r>
            <a:r>
              <a:rPr lang="ru-RU" sz="1200" b="1"/>
              <a:t> </a:t>
            </a:r>
            <a:r>
              <a:rPr lang="en-US" sz="1200" b="1"/>
              <a:t>B </a:t>
            </a:r>
            <a:r>
              <a:rPr lang="ru-RU" sz="1200" b="1"/>
              <a:t>сульфат, </a:t>
            </a:r>
            <a:r>
              <a:rPr lang="ru-RU" sz="1200" b="1" err="1"/>
              <a:t>неомицина</a:t>
            </a:r>
            <a:r>
              <a:rPr lang="ru-RU" sz="1200" b="1"/>
              <a:t> сульфат и лидокаин</a:t>
            </a:r>
          </a:p>
          <a:p>
            <a:r>
              <a:rPr lang="ru-RU" sz="1600" b="1"/>
              <a:t/>
            </a:r>
            <a:br>
              <a:rPr lang="ru-RU" sz="1600" b="1"/>
            </a:br>
            <a:r>
              <a:rPr lang="ru-RU" sz="1200" err="1"/>
              <a:t>эндаурально</a:t>
            </a:r>
            <a:r>
              <a:rPr lang="ru-RU" sz="1200"/>
              <a:t> закапывал 5 капель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6479A63-D1FD-4E74-B701-DAC197521BA1}"/>
              </a:ext>
            </a:extLst>
          </p:cNvPr>
          <p:cNvSpPr txBox="1"/>
          <p:nvPr/>
        </p:nvSpPr>
        <p:spPr>
          <a:xfrm rot="16200000">
            <a:off x="2176202" y="3320778"/>
            <a:ext cx="12423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/>
              <a:t>Рандомизация</a:t>
            </a:r>
          </a:p>
        </p:txBody>
      </p:sp>
      <p:grpSp>
        <p:nvGrpSpPr>
          <p:cNvPr id="33" name="Group 65">
            <a:extLst>
              <a:ext uri="{FF2B5EF4-FFF2-40B4-BE49-F238E27FC236}">
                <a16:creationId xmlns:a16="http://schemas.microsoft.com/office/drawing/2014/main" id="{D41C91D3-B40B-43DB-B5FA-6A8CCDD0282A}"/>
              </a:ext>
            </a:extLst>
          </p:cNvPr>
          <p:cNvGrpSpPr/>
          <p:nvPr/>
        </p:nvGrpSpPr>
        <p:grpSpPr>
          <a:xfrm>
            <a:off x="3164042" y="3995010"/>
            <a:ext cx="395728" cy="428799"/>
            <a:chOff x="2561906" y="2251804"/>
            <a:chExt cx="587327" cy="639892"/>
          </a:xfrm>
          <a:gradFill flip="none" rotWithShape="1">
            <a:gsLst>
              <a:gs pos="0">
                <a:srgbClr val="3A7AA6"/>
              </a:gs>
              <a:gs pos="100000">
                <a:srgbClr val="F15561"/>
              </a:gs>
            </a:gsLst>
            <a:lin ang="0" scaled="1"/>
            <a:tileRect/>
          </a:gradFill>
        </p:grpSpPr>
        <p:sp>
          <p:nvSpPr>
            <p:cNvPr id="34" name="Фигура">
              <a:extLst>
                <a:ext uri="{FF2B5EF4-FFF2-40B4-BE49-F238E27FC236}">
                  <a16:creationId xmlns:a16="http://schemas.microsoft.com/office/drawing/2014/main" id="{F6890D39-03B7-4635-9E99-4ECC3E576916}"/>
                </a:ext>
              </a:extLst>
            </p:cNvPr>
            <p:cNvSpPr/>
            <p:nvPr/>
          </p:nvSpPr>
          <p:spPr>
            <a:xfrm>
              <a:off x="2561906" y="2251805"/>
              <a:ext cx="253902" cy="639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17" y="3847"/>
                  </a:moveTo>
                  <a:lnTo>
                    <a:pt x="15583" y="3847"/>
                  </a:lnTo>
                  <a:cubicBezTo>
                    <a:pt x="18906" y="3847"/>
                    <a:pt x="21600" y="4905"/>
                    <a:pt x="21600" y="6209"/>
                  </a:cubicBezTo>
                  <a:lnTo>
                    <a:pt x="21600" y="11671"/>
                  </a:lnTo>
                  <a:cubicBezTo>
                    <a:pt x="21600" y="11672"/>
                    <a:pt x="21600" y="11672"/>
                    <a:pt x="21600" y="11672"/>
                  </a:cubicBezTo>
                  <a:cubicBezTo>
                    <a:pt x="21600" y="12119"/>
                    <a:pt x="20678" y="12480"/>
                    <a:pt x="19541" y="12480"/>
                  </a:cubicBezTo>
                  <a:cubicBezTo>
                    <a:pt x="18403" y="12480"/>
                    <a:pt x="17482" y="12119"/>
                    <a:pt x="17482" y="11672"/>
                  </a:cubicBezTo>
                  <a:lnTo>
                    <a:pt x="17481" y="11672"/>
                  </a:lnTo>
                  <a:lnTo>
                    <a:pt x="17481" y="6209"/>
                  </a:lnTo>
                  <a:lnTo>
                    <a:pt x="16526" y="6209"/>
                  </a:lnTo>
                  <a:lnTo>
                    <a:pt x="16526" y="20570"/>
                  </a:lnTo>
                  <a:lnTo>
                    <a:pt x="16526" y="20570"/>
                  </a:lnTo>
                  <a:cubicBezTo>
                    <a:pt x="16526" y="21139"/>
                    <a:pt x="15351" y="21600"/>
                    <a:pt x="13902" y="21600"/>
                  </a:cubicBezTo>
                  <a:cubicBezTo>
                    <a:pt x="12452" y="21600"/>
                    <a:pt x="11277" y="21139"/>
                    <a:pt x="11277" y="20570"/>
                  </a:cubicBezTo>
                  <a:lnTo>
                    <a:pt x="11277" y="13297"/>
                  </a:lnTo>
                  <a:lnTo>
                    <a:pt x="10323" y="13297"/>
                  </a:lnTo>
                  <a:lnTo>
                    <a:pt x="10323" y="20570"/>
                  </a:lnTo>
                  <a:cubicBezTo>
                    <a:pt x="10323" y="21139"/>
                    <a:pt x="9148" y="21600"/>
                    <a:pt x="7698" y="21600"/>
                  </a:cubicBezTo>
                  <a:cubicBezTo>
                    <a:pt x="6249" y="21600"/>
                    <a:pt x="5074" y="21139"/>
                    <a:pt x="5074" y="20570"/>
                  </a:cubicBezTo>
                  <a:lnTo>
                    <a:pt x="5073" y="20570"/>
                  </a:lnTo>
                  <a:lnTo>
                    <a:pt x="5073" y="6209"/>
                  </a:lnTo>
                  <a:lnTo>
                    <a:pt x="4118" y="6209"/>
                  </a:lnTo>
                  <a:lnTo>
                    <a:pt x="4118" y="11672"/>
                  </a:lnTo>
                  <a:cubicBezTo>
                    <a:pt x="4118" y="12119"/>
                    <a:pt x="3197" y="12480"/>
                    <a:pt x="2059" y="12480"/>
                  </a:cubicBezTo>
                  <a:cubicBezTo>
                    <a:pt x="922" y="12480"/>
                    <a:pt x="0" y="12119"/>
                    <a:pt x="0" y="11672"/>
                  </a:cubicBezTo>
                  <a:lnTo>
                    <a:pt x="0" y="6209"/>
                  </a:lnTo>
                  <a:cubicBezTo>
                    <a:pt x="0" y="4905"/>
                    <a:pt x="2694" y="3847"/>
                    <a:pt x="6017" y="3847"/>
                  </a:cubicBezTo>
                  <a:close/>
                  <a:moveTo>
                    <a:pt x="6374" y="1746"/>
                  </a:moveTo>
                  <a:cubicBezTo>
                    <a:pt x="6374" y="2711"/>
                    <a:pt x="8365" y="3493"/>
                    <a:pt x="10823" y="3493"/>
                  </a:cubicBezTo>
                  <a:cubicBezTo>
                    <a:pt x="13280" y="3493"/>
                    <a:pt x="15272" y="2711"/>
                    <a:pt x="15272" y="1746"/>
                  </a:cubicBezTo>
                  <a:cubicBezTo>
                    <a:pt x="15272" y="782"/>
                    <a:pt x="13280" y="0"/>
                    <a:pt x="10823" y="0"/>
                  </a:cubicBezTo>
                  <a:cubicBezTo>
                    <a:pt x="8365" y="0"/>
                    <a:pt x="6374" y="782"/>
                    <a:pt x="6374" y="1746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Фигура">
              <a:extLst>
                <a:ext uri="{FF2B5EF4-FFF2-40B4-BE49-F238E27FC236}">
                  <a16:creationId xmlns:a16="http://schemas.microsoft.com/office/drawing/2014/main" id="{858DD57C-082A-473A-B322-1C79A346AB84}"/>
                </a:ext>
              </a:extLst>
            </p:cNvPr>
            <p:cNvSpPr/>
            <p:nvPr/>
          </p:nvSpPr>
          <p:spPr>
            <a:xfrm>
              <a:off x="2850396" y="2251804"/>
              <a:ext cx="298837" cy="639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600" extrusionOk="0">
                  <a:moveTo>
                    <a:pt x="21247" y="10573"/>
                  </a:moveTo>
                  <a:lnTo>
                    <a:pt x="17364" y="5258"/>
                  </a:lnTo>
                  <a:cubicBezTo>
                    <a:pt x="16728" y="4388"/>
                    <a:pt x="14991" y="3847"/>
                    <a:pt x="13131" y="3847"/>
                  </a:cubicBezTo>
                  <a:cubicBezTo>
                    <a:pt x="13119" y="3847"/>
                    <a:pt x="13108" y="3847"/>
                    <a:pt x="13097" y="3847"/>
                  </a:cubicBezTo>
                  <a:lnTo>
                    <a:pt x="13097" y="3847"/>
                  </a:lnTo>
                  <a:lnTo>
                    <a:pt x="12219" y="3847"/>
                  </a:lnTo>
                  <a:lnTo>
                    <a:pt x="9090" y="3847"/>
                  </a:lnTo>
                  <a:lnTo>
                    <a:pt x="8213" y="3847"/>
                  </a:lnTo>
                  <a:lnTo>
                    <a:pt x="8213" y="3847"/>
                  </a:lnTo>
                  <a:cubicBezTo>
                    <a:pt x="8202" y="3847"/>
                    <a:pt x="8191" y="3847"/>
                    <a:pt x="8179" y="3847"/>
                  </a:cubicBezTo>
                  <a:cubicBezTo>
                    <a:pt x="6319" y="3847"/>
                    <a:pt x="4582" y="4388"/>
                    <a:pt x="3946" y="5258"/>
                  </a:cubicBezTo>
                  <a:lnTo>
                    <a:pt x="63" y="10573"/>
                  </a:lnTo>
                  <a:cubicBezTo>
                    <a:pt x="-145" y="10858"/>
                    <a:pt x="179" y="11168"/>
                    <a:pt x="787" y="11265"/>
                  </a:cubicBezTo>
                  <a:lnTo>
                    <a:pt x="1484" y="11377"/>
                  </a:lnTo>
                  <a:cubicBezTo>
                    <a:pt x="1609" y="11397"/>
                    <a:pt x="1736" y="11407"/>
                    <a:pt x="1861" y="11407"/>
                  </a:cubicBezTo>
                  <a:cubicBezTo>
                    <a:pt x="2345" y="11407"/>
                    <a:pt x="2796" y="11264"/>
                    <a:pt x="2962" y="11038"/>
                  </a:cubicBezTo>
                  <a:lnTo>
                    <a:pt x="6435" y="6288"/>
                  </a:lnTo>
                  <a:lnTo>
                    <a:pt x="6493" y="6209"/>
                  </a:lnTo>
                  <a:lnTo>
                    <a:pt x="7331" y="6209"/>
                  </a:lnTo>
                  <a:lnTo>
                    <a:pt x="1162" y="14494"/>
                  </a:lnTo>
                  <a:lnTo>
                    <a:pt x="6965" y="14494"/>
                  </a:lnTo>
                  <a:lnTo>
                    <a:pt x="6965" y="20831"/>
                  </a:lnTo>
                  <a:cubicBezTo>
                    <a:pt x="6965" y="21256"/>
                    <a:pt x="7700" y="21600"/>
                    <a:pt x="8607" y="21600"/>
                  </a:cubicBezTo>
                  <a:cubicBezTo>
                    <a:pt x="9514" y="21600"/>
                    <a:pt x="10250" y="21256"/>
                    <a:pt x="10250" y="20831"/>
                  </a:cubicBezTo>
                  <a:lnTo>
                    <a:pt x="10255" y="20831"/>
                  </a:lnTo>
                  <a:lnTo>
                    <a:pt x="10255" y="14494"/>
                  </a:lnTo>
                  <a:lnTo>
                    <a:pt x="11055" y="14494"/>
                  </a:lnTo>
                  <a:lnTo>
                    <a:pt x="11055" y="20831"/>
                  </a:lnTo>
                  <a:cubicBezTo>
                    <a:pt x="11055" y="21256"/>
                    <a:pt x="11790" y="21600"/>
                    <a:pt x="12698" y="21600"/>
                  </a:cubicBezTo>
                  <a:cubicBezTo>
                    <a:pt x="13605" y="21600"/>
                    <a:pt x="14340" y="21256"/>
                    <a:pt x="14340" y="20831"/>
                  </a:cubicBezTo>
                  <a:lnTo>
                    <a:pt x="14345" y="20831"/>
                  </a:lnTo>
                  <a:lnTo>
                    <a:pt x="14345" y="14494"/>
                  </a:lnTo>
                  <a:lnTo>
                    <a:pt x="20148" y="14494"/>
                  </a:lnTo>
                  <a:lnTo>
                    <a:pt x="13978" y="6209"/>
                  </a:lnTo>
                  <a:lnTo>
                    <a:pt x="14817" y="6209"/>
                  </a:lnTo>
                  <a:lnTo>
                    <a:pt x="14875" y="6288"/>
                  </a:lnTo>
                  <a:lnTo>
                    <a:pt x="18348" y="11038"/>
                  </a:lnTo>
                  <a:cubicBezTo>
                    <a:pt x="18514" y="11264"/>
                    <a:pt x="18965" y="11407"/>
                    <a:pt x="19449" y="11407"/>
                  </a:cubicBezTo>
                  <a:cubicBezTo>
                    <a:pt x="19574" y="11407"/>
                    <a:pt x="19701" y="11397"/>
                    <a:pt x="19826" y="11377"/>
                  </a:cubicBezTo>
                  <a:lnTo>
                    <a:pt x="20523" y="11265"/>
                  </a:lnTo>
                  <a:cubicBezTo>
                    <a:pt x="21131" y="11168"/>
                    <a:pt x="21455" y="10858"/>
                    <a:pt x="21247" y="10573"/>
                  </a:cubicBezTo>
                  <a:close/>
                  <a:moveTo>
                    <a:pt x="6926" y="1746"/>
                  </a:moveTo>
                  <a:cubicBezTo>
                    <a:pt x="6926" y="782"/>
                    <a:pt x="8595" y="0"/>
                    <a:pt x="10655" y="0"/>
                  </a:cubicBezTo>
                  <a:cubicBezTo>
                    <a:pt x="12715" y="0"/>
                    <a:pt x="14384" y="782"/>
                    <a:pt x="14384" y="1746"/>
                  </a:cubicBezTo>
                  <a:cubicBezTo>
                    <a:pt x="14384" y="2711"/>
                    <a:pt x="12715" y="3493"/>
                    <a:pt x="10655" y="3493"/>
                  </a:cubicBezTo>
                  <a:cubicBezTo>
                    <a:pt x="8595" y="3493"/>
                    <a:pt x="6926" y="2711"/>
                    <a:pt x="6926" y="1746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6" name="Group 65">
            <a:extLst>
              <a:ext uri="{FF2B5EF4-FFF2-40B4-BE49-F238E27FC236}">
                <a16:creationId xmlns:a16="http://schemas.microsoft.com/office/drawing/2014/main" id="{798D8E5D-2AC5-44FD-AA7B-822293A2BB62}"/>
              </a:ext>
            </a:extLst>
          </p:cNvPr>
          <p:cNvGrpSpPr/>
          <p:nvPr/>
        </p:nvGrpSpPr>
        <p:grpSpPr>
          <a:xfrm>
            <a:off x="3122070" y="2306248"/>
            <a:ext cx="395728" cy="428799"/>
            <a:chOff x="2561906" y="2251804"/>
            <a:chExt cx="587327" cy="639892"/>
          </a:xfrm>
          <a:gradFill flip="none" rotWithShape="1">
            <a:gsLst>
              <a:gs pos="0">
                <a:srgbClr val="3A7AA6"/>
              </a:gs>
              <a:gs pos="100000">
                <a:srgbClr val="F15561"/>
              </a:gs>
            </a:gsLst>
            <a:lin ang="0" scaled="1"/>
            <a:tileRect/>
          </a:gradFill>
        </p:grpSpPr>
        <p:sp>
          <p:nvSpPr>
            <p:cNvPr id="37" name="Фигура">
              <a:extLst>
                <a:ext uri="{FF2B5EF4-FFF2-40B4-BE49-F238E27FC236}">
                  <a16:creationId xmlns:a16="http://schemas.microsoft.com/office/drawing/2014/main" id="{231421F9-DC51-4436-B896-FF3B2E068927}"/>
                </a:ext>
              </a:extLst>
            </p:cNvPr>
            <p:cNvSpPr/>
            <p:nvPr/>
          </p:nvSpPr>
          <p:spPr>
            <a:xfrm>
              <a:off x="2561906" y="2251805"/>
              <a:ext cx="253902" cy="639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17" y="3847"/>
                  </a:moveTo>
                  <a:lnTo>
                    <a:pt x="15583" y="3847"/>
                  </a:lnTo>
                  <a:cubicBezTo>
                    <a:pt x="18906" y="3847"/>
                    <a:pt x="21600" y="4905"/>
                    <a:pt x="21600" y="6209"/>
                  </a:cubicBezTo>
                  <a:lnTo>
                    <a:pt x="21600" y="11671"/>
                  </a:lnTo>
                  <a:cubicBezTo>
                    <a:pt x="21600" y="11672"/>
                    <a:pt x="21600" y="11672"/>
                    <a:pt x="21600" y="11672"/>
                  </a:cubicBezTo>
                  <a:cubicBezTo>
                    <a:pt x="21600" y="12119"/>
                    <a:pt x="20678" y="12480"/>
                    <a:pt x="19541" y="12480"/>
                  </a:cubicBezTo>
                  <a:cubicBezTo>
                    <a:pt x="18403" y="12480"/>
                    <a:pt x="17482" y="12119"/>
                    <a:pt x="17482" y="11672"/>
                  </a:cubicBezTo>
                  <a:lnTo>
                    <a:pt x="17481" y="11672"/>
                  </a:lnTo>
                  <a:lnTo>
                    <a:pt x="17481" y="6209"/>
                  </a:lnTo>
                  <a:lnTo>
                    <a:pt x="16526" y="6209"/>
                  </a:lnTo>
                  <a:lnTo>
                    <a:pt x="16526" y="20570"/>
                  </a:lnTo>
                  <a:lnTo>
                    <a:pt x="16526" y="20570"/>
                  </a:lnTo>
                  <a:cubicBezTo>
                    <a:pt x="16526" y="21139"/>
                    <a:pt x="15351" y="21600"/>
                    <a:pt x="13902" y="21600"/>
                  </a:cubicBezTo>
                  <a:cubicBezTo>
                    <a:pt x="12452" y="21600"/>
                    <a:pt x="11277" y="21139"/>
                    <a:pt x="11277" y="20570"/>
                  </a:cubicBezTo>
                  <a:lnTo>
                    <a:pt x="11277" y="13297"/>
                  </a:lnTo>
                  <a:lnTo>
                    <a:pt x="10323" y="13297"/>
                  </a:lnTo>
                  <a:lnTo>
                    <a:pt x="10323" y="20570"/>
                  </a:lnTo>
                  <a:cubicBezTo>
                    <a:pt x="10323" y="21139"/>
                    <a:pt x="9148" y="21600"/>
                    <a:pt x="7698" y="21600"/>
                  </a:cubicBezTo>
                  <a:cubicBezTo>
                    <a:pt x="6249" y="21600"/>
                    <a:pt x="5074" y="21139"/>
                    <a:pt x="5074" y="20570"/>
                  </a:cubicBezTo>
                  <a:lnTo>
                    <a:pt x="5073" y="20570"/>
                  </a:lnTo>
                  <a:lnTo>
                    <a:pt x="5073" y="6209"/>
                  </a:lnTo>
                  <a:lnTo>
                    <a:pt x="4118" y="6209"/>
                  </a:lnTo>
                  <a:lnTo>
                    <a:pt x="4118" y="11672"/>
                  </a:lnTo>
                  <a:cubicBezTo>
                    <a:pt x="4118" y="12119"/>
                    <a:pt x="3197" y="12480"/>
                    <a:pt x="2059" y="12480"/>
                  </a:cubicBezTo>
                  <a:cubicBezTo>
                    <a:pt x="922" y="12480"/>
                    <a:pt x="0" y="12119"/>
                    <a:pt x="0" y="11672"/>
                  </a:cubicBezTo>
                  <a:lnTo>
                    <a:pt x="0" y="6209"/>
                  </a:lnTo>
                  <a:cubicBezTo>
                    <a:pt x="0" y="4905"/>
                    <a:pt x="2694" y="3847"/>
                    <a:pt x="6017" y="3847"/>
                  </a:cubicBezTo>
                  <a:close/>
                  <a:moveTo>
                    <a:pt x="6374" y="1746"/>
                  </a:moveTo>
                  <a:cubicBezTo>
                    <a:pt x="6374" y="2711"/>
                    <a:pt x="8365" y="3493"/>
                    <a:pt x="10823" y="3493"/>
                  </a:cubicBezTo>
                  <a:cubicBezTo>
                    <a:pt x="13280" y="3493"/>
                    <a:pt x="15272" y="2711"/>
                    <a:pt x="15272" y="1746"/>
                  </a:cubicBezTo>
                  <a:cubicBezTo>
                    <a:pt x="15272" y="782"/>
                    <a:pt x="13280" y="0"/>
                    <a:pt x="10823" y="0"/>
                  </a:cubicBezTo>
                  <a:cubicBezTo>
                    <a:pt x="8365" y="0"/>
                    <a:pt x="6374" y="782"/>
                    <a:pt x="6374" y="1746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Фигура">
              <a:extLst>
                <a:ext uri="{FF2B5EF4-FFF2-40B4-BE49-F238E27FC236}">
                  <a16:creationId xmlns:a16="http://schemas.microsoft.com/office/drawing/2014/main" id="{73365562-F09E-48AA-ABEF-B5E123611128}"/>
                </a:ext>
              </a:extLst>
            </p:cNvPr>
            <p:cNvSpPr/>
            <p:nvPr/>
          </p:nvSpPr>
          <p:spPr>
            <a:xfrm>
              <a:off x="2850396" y="2251804"/>
              <a:ext cx="298837" cy="639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600" extrusionOk="0">
                  <a:moveTo>
                    <a:pt x="21247" y="10573"/>
                  </a:moveTo>
                  <a:lnTo>
                    <a:pt x="17364" y="5258"/>
                  </a:lnTo>
                  <a:cubicBezTo>
                    <a:pt x="16728" y="4388"/>
                    <a:pt x="14991" y="3847"/>
                    <a:pt x="13131" y="3847"/>
                  </a:cubicBezTo>
                  <a:cubicBezTo>
                    <a:pt x="13119" y="3847"/>
                    <a:pt x="13108" y="3847"/>
                    <a:pt x="13097" y="3847"/>
                  </a:cubicBezTo>
                  <a:lnTo>
                    <a:pt x="13097" y="3847"/>
                  </a:lnTo>
                  <a:lnTo>
                    <a:pt x="12219" y="3847"/>
                  </a:lnTo>
                  <a:lnTo>
                    <a:pt x="9090" y="3847"/>
                  </a:lnTo>
                  <a:lnTo>
                    <a:pt x="8213" y="3847"/>
                  </a:lnTo>
                  <a:lnTo>
                    <a:pt x="8213" y="3847"/>
                  </a:lnTo>
                  <a:cubicBezTo>
                    <a:pt x="8202" y="3847"/>
                    <a:pt x="8191" y="3847"/>
                    <a:pt x="8179" y="3847"/>
                  </a:cubicBezTo>
                  <a:cubicBezTo>
                    <a:pt x="6319" y="3847"/>
                    <a:pt x="4582" y="4388"/>
                    <a:pt x="3946" y="5258"/>
                  </a:cubicBezTo>
                  <a:lnTo>
                    <a:pt x="63" y="10573"/>
                  </a:lnTo>
                  <a:cubicBezTo>
                    <a:pt x="-145" y="10858"/>
                    <a:pt x="179" y="11168"/>
                    <a:pt x="787" y="11265"/>
                  </a:cubicBezTo>
                  <a:lnTo>
                    <a:pt x="1484" y="11377"/>
                  </a:lnTo>
                  <a:cubicBezTo>
                    <a:pt x="1609" y="11397"/>
                    <a:pt x="1736" y="11407"/>
                    <a:pt x="1861" y="11407"/>
                  </a:cubicBezTo>
                  <a:cubicBezTo>
                    <a:pt x="2345" y="11407"/>
                    <a:pt x="2796" y="11264"/>
                    <a:pt x="2962" y="11038"/>
                  </a:cubicBezTo>
                  <a:lnTo>
                    <a:pt x="6435" y="6288"/>
                  </a:lnTo>
                  <a:lnTo>
                    <a:pt x="6493" y="6209"/>
                  </a:lnTo>
                  <a:lnTo>
                    <a:pt x="7331" y="6209"/>
                  </a:lnTo>
                  <a:lnTo>
                    <a:pt x="1162" y="14494"/>
                  </a:lnTo>
                  <a:lnTo>
                    <a:pt x="6965" y="14494"/>
                  </a:lnTo>
                  <a:lnTo>
                    <a:pt x="6965" y="20831"/>
                  </a:lnTo>
                  <a:cubicBezTo>
                    <a:pt x="6965" y="21256"/>
                    <a:pt x="7700" y="21600"/>
                    <a:pt x="8607" y="21600"/>
                  </a:cubicBezTo>
                  <a:cubicBezTo>
                    <a:pt x="9514" y="21600"/>
                    <a:pt x="10250" y="21256"/>
                    <a:pt x="10250" y="20831"/>
                  </a:cubicBezTo>
                  <a:lnTo>
                    <a:pt x="10255" y="20831"/>
                  </a:lnTo>
                  <a:lnTo>
                    <a:pt x="10255" y="14494"/>
                  </a:lnTo>
                  <a:lnTo>
                    <a:pt x="11055" y="14494"/>
                  </a:lnTo>
                  <a:lnTo>
                    <a:pt x="11055" y="20831"/>
                  </a:lnTo>
                  <a:cubicBezTo>
                    <a:pt x="11055" y="21256"/>
                    <a:pt x="11790" y="21600"/>
                    <a:pt x="12698" y="21600"/>
                  </a:cubicBezTo>
                  <a:cubicBezTo>
                    <a:pt x="13605" y="21600"/>
                    <a:pt x="14340" y="21256"/>
                    <a:pt x="14340" y="20831"/>
                  </a:cubicBezTo>
                  <a:lnTo>
                    <a:pt x="14345" y="20831"/>
                  </a:lnTo>
                  <a:lnTo>
                    <a:pt x="14345" y="14494"/>
                  </a:lnTo>
                  <a:lnTo>
                    <a:pt x="20148" y="14494"/>
                  </a:lnTo>
                  <a:lnTo>
                    <a:pt x="13978" y="6209"/>
                  </a:lnTo>
                  <a:lnTo>
                    <a:pt x="14817" y="6209"/>
                  </a:lnTo>
                  <a:lnTo>
                    <a:pt x="14875" y="6288"/>
                  </a:lnTo>
                  <a:lnTo>
                    <a:pt x="18348" y="11038"/>
                  </a:lnTo>
                  <a:cubicBezTo>
                    <a:pt x="18514" y="11264"/>
                    <a:pt x="18965" y="11407"/>
                    <a:pt x="19449" y="11407"/>
                  </a:cubicBezTo>
                  <a:cubicBezTo>
                    <a:pt x="19574" y="11407"/>
                    <a:pt x="19701" y="11397"/>
                    <a:pt x="19826" y="11377"/>
                  </a:cubicBezTo>
                  <a:lnTo>
                    <a:pt x="20523" y="11265"/>
                  </a:lnTo>
                  <a:cubicBezTo>
                    <a:pt x="21131" y="11168"/>
                    <a:pt x="21455" y="10858"/>
                    <a:pt x="21247" y="10573"/>
                  </a:cubicBezTo>
                  <a:close/>
                  <a:moveTo>
                    <a:pt x="6926" y="1746"/>
                  </a:moveTo>
                  <a:cubicBezTo>
                    <a:pt x="6926" y="782"/>
                    <a:pt x="8595" y="0"/>
                    <a:pt x="10655" y="0"/>
                  </a:cubicBezTo>
                  <a:cubicBezTo>
                    <a:pt x="12715" y="0"/>
                    <a:pt x="14384" y="782"/>
                    <a:pt x="14384" y="1746"/>
                  </a:cubicBezTo>
                  <a:cubicBezTo>
                    <a:pt x="14384" y="2711"/>
                    <a:pt x="12715" y="3493"/>
                    <a:pt x="10655" y="3493"/>
                  </a:cubicBezTo>
                  <a:cubicBezTo>
                    <a:pt x="8595" y="3493"/>
                    <a:pt x="6926" y="2711"/>
                    <a:pt x="6926" y="1746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5CD212F4-929B-4425-B61B-938FB8B07C73}"/>
              </a:ext>
            </a:extLst>
          </p:cNvPr>
          <p:cNvSpPr txBox="1"/>
          <p:nvPr/>
        </p:nvSpPr>
        <p:spPr>
          <a:xfrm>
            <a:off x="334963" y="5768587"/>
            <a:ext cx="322480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/>
              <a:t>ОНДО – острый наружный диффузный отит</a:t>
            </a:r>
          </a:p>
          <a:p>
            <a:r>
              <a:rPr lang="ru-RU" sz="1100"/>
              <a:t>ОКСО – острый катаральный средний отит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74E4B08-69EE-4F13-A893-25F72A4BA7E4}"/>
              </a:ext>
            </a:extLst>
          </p:cNvPr>
          <p:cNvSpPr txBox="1"/>
          <p:nvPr/>
        </p:nvSpPr>
        <p:spPr>
          <a:xfrm>
            <a:off x="3010180" y="3044286"/>
            <a:ext cx="16306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/>
              <a:t>n=15 с ОКСО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5C81256-7F46-4388-AE78-B0AD5D1E9F5D}"/>
              </a:ext>
            </a:extLst>
          </p:cNvPr>
          <p:cNvSpPr txBox="1"/>
          <p:nvPr/>
        </p:nvSpPr>
        <p:spPr>
          <a:xfrm>
            <a:off x="2918832" y="4441938"/>
            <a:ext cx="16306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/>
              <a:t>n=15 с ОНДО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4524929-D0F3-449D-896E-574264C19952}"/>
              </a:ext>
            </a:extLst>
          </p:cNvPr>
          <p:cNvSpPr txBox="1"/>
          <p:nvPr/>
        </p:nvSpPr>
        <p:spPr>
          <a:xfrm>
            <a:off x="2918832" y="4688318"/>
            <a:ext cx="16306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/>
              <a:t>n=15 с ОКСО</a:t>
            </a:r>
          </a:p>
        </p:txBody>
      </p:sp>
    </p:spTree>
    <p:extLst>
      <p:ext uri="{BB962C8B-B14F-4D97-AF65-F5344CB8AC3E}">
        <p14:creationId xmlns:p14="http://schemas.microsoft.com/office/powerpoint/2010/main" val="8715205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582998" y="6349160"/>
            <a:ext cx="2375827" cy="316227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640EF-6D27-4ADA-9059-D7B787922D0A}" type="slidenum">
              <a:rPr kumimoji="0" lang="ru-RU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ru-RU" sz="1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69240" y="300133"/>
            <a:ext cx="6995160" cy="830232"/>
          </a:xfrm>
        </p:spPr>
        <p:txBody>
          <a:bodyPr vert="horz"/>
          <a:lstStyle/>
          <a:p>
            <a:pPr>
              <a:defRPr/>
            </a:pPr>
            <a:r>
              <a:rPr lang="ru-RU" sz="2000"/>
              <a:t>Отипакс</a:t>
            </a:r>
            <a:r>
              <a:rPr lang="ru-RU" sz="2000" baseline="30000"/>
              <a:t>®</a:t>
            </a:r>
            <a:r>
              <a:rPr lang="ru-RU" sz="2000"/>
              <a:t> успешно купирует боль и воспаление </a:t>
            </a:r>
            <a:br>
              <a:rPr lang="ru-RU" sz="2000"/>
            </a:br>
            <a:r>
              <a:rPr lang="ru-RU" sz="2000"/>
              <a:t>у пациентов с ОСО</a:t>
            </a:r>
            <a:endParaRPr/>
          </a:p>
        </p:txBody>
      </p:sp>
      <p:grpSp>
        <p:nvGrpSpPr>
          <p:cNvPr id="41" name="Group 4"/>
          <p:cNvGrpSpPr/>
          <p:nvPr/>
        </p:nvGrpSpPr>
        <p:grpSpPr bwMode="auto">
          <a:xfrm>
            <a:off x="7291053" y="273992"/>
            <a:ext cx="4735527" cy="6102466"/>
            <a:chOff x="1" y="2370217"/>
            <a:chExt cx="12192000" cy="2102949"/>
          </a:xfrm>
          <a:solidFill>
            <a:srgbClr val="B87586"/>
          </a:solidFill>
        </p:grpSpPr>
        <p:sp>
          <p:nvSpPr>
            <p:cNvPr id="42" name="Rectangle 5"/>
            <p:cNvSpPr/>
            <p:nvPr/>
          </p:nvSpPr>
          <p:spPr bwMode="auto">
            <a:xfrm>
              <a:off x="1" y="2370217"/>
              <a:ext cx="12192000" cy="187199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Block Arc 28"/>
            <p:cNvSpPr/>
            <p:nvPr/>
          </p:nvSpPr>
          <p:spPr bwMode="auto">
            <a:xfrm rot="16199999" flipH="1">
              <a:off x="640835" y="2374913"/>
              <a:ext cx="105128" cy="551730"/>
            </a:xfrm>
            <a:custGeom>
              <a:avLst/>
              <a:gdLst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57233 w 559416"/>
                <a:gd name="connsiteY7" fmla="*/ 252029 h 288032"/>
                <a:gd name="connsiteX8" fmla="*/ 0 w 559416"/>
                <a:gd name="connsiteY8" fmla="*/ 252029 h 288032"/>
                <a:gd name="connsiteX9" fmla="*/ 162302 w 559416"/>
                <a:gd name="connsiteY9" fmla="*/ 32421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62302 w 559416"/>
                <a:gd name="connsiteY9" fmla="*/ 32421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88869 w 559416"/>
                <a:gd name="connsiteY6" fmla="*/ 153435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92764 w 559416"/>
                <a:gd name="connsiteY7" fmla="*/ 252031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92764 w 559416"/>
                <a:gd name="connsiteY7" fmla="*/ 252031 h 288032"/>
                <a:gd name="connsiteX8" fmla="*/ 0 w 559416"/>
                <a:gd name="connsiteY8" fmla="*/ 252029 h 288032"/>
                <a:gd name="connsiteX9" fmla="*/ 270484 w 559416"/>
                <a:gd name="connsiteY9" fmla="*/ 2288 h 288032"/>
                <a:gd name="connsiteX10" fmla="*/ 276008 w 559416"/>
                <a:gd name="connsiteY10" fmla="*/ 0 h 288032"/>
                <a:gd name="connsiteX11" fmla="*/ 519878 w 559416"/>
                <a:gd name="connsiteY11" fmla="*/ 0 h 288032"/>
                <a:gd name="connsiteX12" fmla="*/ 559416 w 559416"/>
                <a:gd name="connsiteY12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92764 w 559416"/>
                <a:gd name="connsiteY7" fmla="*/ 252031 h 288032"/>
                <a:gd name="connsiteX8" fmla="*/ 0 w 559416"/>
                <a:gd name="connsiteY8" fmla="*/ 252029 h 288032"/>
                <a:gd name="connsiteX9" fmla="*/ 270484 w 559416"/>
                <a:gd name="connsiteY9" fmla="*/ 2288 h 288032"/>
                <a:gd name="connsiteX10" fmla="*/ 276008 w 559416"/>
                <a:gd name="connsiteY10" fmla="*/ 0 h 288032"/>
                <a:gd name="connsiteX11" fmla="*/ 519878 w 559416"/>
                <a:gd name="connsiteY11" fmla="*/ 0 h 288032"/>
                <a:gd name="connsiteX12" fmla="*/ 559416 w 559416"/>
                <a:gd name="connsiteY12" fmla="*/ 39538 h 288032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171903 w 559416"/>
                <a:gd name="connsiteY6" fmla="*/ 167008 h 291425"/>
                <a:gd name="connsiteX7" fmla="*/ 92764 w 559416"/>
                <a:gd name="connsiteY7" fmla="*/ 255424 h 291425"/>
                <a:gd name="connsiteX8" fmla="*/ 0 w 559416"/>
                <a:gd name="connsiteY8" fmla="*/ 255422 h 291425"/>
                <a:gd name="connsiteX9" fmla="*/ 270484 w 559416"/>
                <a:gd name="connsiteY9" fmla="*/ 5681 h 291425"/>
                <a:gd name="connsiteX10" fmla="*/ 313330 w 559416"/>
                <a:gd name="connsiteY10" fmla="*/ 0 h 291425"/>
                <a:gd name="connsiteX11" fmla="*/ 519878 w 559416"/>
                <a:gd name="connsiteY11" fmla="*/ 3393 h 291425"/>
                <a:gd name="connsiteX12" fmla="*/ 559416 w 559416"/>
                <a:gd name="connsiteY12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171903 w 559416"/>
                <a:gd name="connsiteY6" fmla="*/ 167008 h 291425"/>
                <a:gd name="connsiteX7" fmla="*/ 92764 w 559416"/>
                <a:gd name="connsiteY7" fmla="*/ 255424 h 291425"/>
                <a:gd name="connsiteX8" fmla="*/ 0 w 559416"/>
                <a:gd name="connsiteY8" fmla="*/ 255422 h 291425"/>
                <a:gd name="connsiteX9" fmla="*/ 270484 w 559416"/>
                <a:gd name="connsiteY9" fmla="*/ 5681 h 291425"/>
                <a:gd name="connsiteX10" fmla="*/ 313330 w 559416"/>
                <a:gd name="connsiteY10" fmla="*/ 0 h 291425"/>
                <a:gd name="connsiteX11" fmla="*/ 519878 w 559416"/>
                <a:gd name="connsiteY11" fmla="*/ 3393 h 291425"/>
                <a:gd name="connsiteX12" fmla="*/ 559416 w 559416"/>
                <a:gd name="connsiteY12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92764 w 559416"/>
                <a:gd name="connsiteY6" fmla="*/ 255424 h 291425"/>
                <a:gd name="connsiteX7" fmla="*/ 0 w 559416"/>
                <a:gd name="connsiteY7" fmla="*/ 255422 h 291425"/>
                <a:gd name="connsiteX8" fmla="*/ 270484 w 559416"/>
                <a:gd name="connsiteY8" fmla="*/ 5681 h 291425"/>
                <a:gd name="connsiteX9" fmla="*/ 313330 w 559416"/>
                <a:gd name="connsiteY9" fmla="*/ 0 h 291425"/>
                <a:gd name="connsiteX10" fmla="*/ 519878 w 559416"/>
                <a:gd name="connsiteY10" fmla="*/ 3393 h 291425"/>
                <a:gd name="connsiteX11" fmla="*/ 559416 w 559416"/>
                <a:gd name="connsiteY11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92764 w 559416"/>
                <a:gd name="connsiteY6" fmla="*/ 255424 h 291425"/>
                <a:gd name="connsiteX7" fmla="*/ 0 w 559416"/>
                <a:gd name="connsiteY7" fmla="*/ 255422 h 291425"/>
                <a:gd name="connsiteX8" fmla="*/ 270484 w 559416"/>
                <a:gd name="connsiteY8" fmla="*/ 5681 h 291425"/>
                <a:gd name="connsiteX9" fmla="*/ 313330 w 559416"/>
                <a:gd name="connsiteY9" fmla="*/ 0 h 291425"/>
                <a:gd name="connsiteX10" fmla="*/ 519878 w 559416"/>
                <a:gd name="connsiteY10" fmla="*/ 3393 h 291425"/>
                <a:gd name="connsiteX11" fmla="*/ 559416 w 559416"/>
                <a:gd name="connsiteY11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92764 w 559416"/>
                <a:gd name="connsiteY6" fmla="*/ 255424 h 291425"/>
                <a:gd name="connsiteX7" fmla="*/ 0 w 559416"/>
                <a:gd name="connsiteY7" fmla="*/ 255422 h 291425"/>
                <a:gd name="connsiteX8" fmla="*/ 270484 w 559416"/>
                <a:gd name="connsiteY8" fmla="*/ 5681 h 291425"/>
                <a:gd name="connsiteX9" fmla="*/ 313330 w 559416"/>
                <a:gd name="connsiteY9" fmla="*/ 0 h 291425"/>
                <a:gd name="connsiteX10" fmla="*/ 519878 w 559416"/>
                <a:gd name="connsiteY10" fmla="*/ 3393 h 291425"/>
                <a:gd name="connsiteX11" fmla="*/ 559416 w 559416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5 w 542451"/>
                <a:gd name="connsiteY5" fmla="*/ 137802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5 w 542451"/>
                <a:gd name="connsiteY5" fmla="*/ 137802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5 w 542451"/>
                <a:gd name="connsiteY5" fmla="*/ 137802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4 w 542451"/>
                <a:gd name="connsiteY5" fmla="*/ 164947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610313 w 610313"/>
                <a:gd name="connsiteY0" fmla="*/ 42931 h 291425"/>
                <a:gd name="connsiteX1" fmla="*/ 610313 w 610313"/>
                <a:gd name="connsiteY1" fmla="*/ 251887 h 291425"/>
                <a:gd name="connsiteX2" fmla="*/ 570775 w 610313"/>
                <a:gd name="connsiteY2" fmla="*/ 291425 h 291425"/>
                <a:gd name="connsiteX3" fmla="*/ 326905 w 610313"/>
                <a:gd name="connsiteY3" fmla="*/ 291425 h 291425"/>
                <a:gd name="connsiteX4" fmla="*/ 287367 w 610313"/>
                <a:gd name="connsiteY4" fmla="*/ 251887 h 291425"/>
                <a:gd name="connsiteX5" fmla="*/ 287366 w 610313"/>
                <a:gd name="connsiteY5" fmla="*/ 164947 h 291425"/>
                <a:gd name="connsiteX6" fmla="*/ 143661 w 610313"/>
                <a:gd name="connsiteY6" fmla="*/ 255424 h 291425"/>
                <a:gd name="connsiteX7" fmla="*/ 0 w 610313"/>
                <a:gd name="connsiteY7" fmla="*/ 238458 h 291425"/>
                <a:gd name="connsiteX8" fmla="*/ 321381 w 610313"/>
                <a:gd name="connsiteY8" fmla="*/ 5681 h 291425"/>
                <a:gd name="connsiteX9" fmla="*/ 364227 w 610313"/>
                <a:gd name="connsiteY9" fmla="*/ 0 h 291425"/>
                <a:gd name="connsiteX10" fmla="*/ 570775 w 610313"/>
                <a:gd name="connsiteY10" fmla="*/ 3393 h 291425"/>
                <a:gd name="connsiteX11" fmla="*/ 610313 w 610313"/>
                <a:gd name="connsiteY11" fmla="*/ 42931 h 291425"/>
                <a:gd name="connsiteX0" fmla="*/ 610313 w 610313"/>
                <a:gd name="connsiteY0" fmla="*/ 42931 h 291425"/>
                <a:gd name="connsiteX1" fmla="*/ 610313 w 610313"/>
                <a:gd name="connsiteY1" fmla="*/ 251887 h 291425"/>
                <a:gd name="connsiteX2" fmla="*/ 570775 w 610313"/>
                <a:gd name="connsiteY2" fmla="*/ 291425 h 291425"/>
                <a:gd name="connsiteX3" fmla="*/ 326905 w 610313"/>
                <a:gd name="connsiteY3" fmla="*/ 291425 h 291425"/>
                <a:gd name="connsiteX4" fmla="*/ 287367 w 610313"/>
                <a:gd name="connsiteY4" fmla="*/ 251887 h 291425"/>
                <a:gd name="connsiteX5" fmla="*/ 287366 w 610313"/>
                <a:gd name="connsiteY5" fmla="*/ 164947 h 291425"/>
                <a:gd name="connsiteX6" fmla="*/ 106338 w 610313"/>
                <a:gd name="connsiteY6" fmla="*/ 252031 h 291425"/>
                <a:gd name="connsiteX7" fmla="*/ 0 w 610313"/>
                <a:gd name="connsiteY7" fmla="*/ 238458 h 291425"/>
                <a:gd name="connsiteX8" fmla="*/ 321381 w 610313"/>
                <a:gd name="connsiteY8" fmla="*/ 5681 h 291425"/>
                <a:gd name="connsiteX9" fmla="*/ 364227 w 610313"/>
                <a:gd name="connsiteY9" fmla="*/ 0 h 291425"/>
                <a:gd name="connsiteX10" fmla="*/ 570775 w 610313"/>
                <a:gd name="connsiteY10" fmla="*/ 3393 h 291425"/>
                <a:gd name="connsiteX11" fmla="*/ 610313 w 610313"/>
                <a:gd name="connsiteY11" fmla="*/ 42931 h 291425"/>
                <a:gd name="connsiteX0" fmla="*/ 610313 w 610313"/>
                <a:gd name="connsiteY0" fmla="*/ 42931 h 291425"/>
                <a:gd name="connsiteX1" fmla="*/ 610313 w 610313"/>
                <a:gd name="connsiteY1" fmla="*/ 251887 h 291425"/>
                <a:gd name="connsiteX2" fmla="*/ 570775 w 610313"/>
                <a:gd name="connsiteY2" fmla="*/ 291425 h 291425"/>
                <a:gd name="connsiteX3" fmla="*/ 326905 w 610313"/>
                <a:gd name="connsiteY3" fmla="*/ 291425 h 291425"/>
                <a:gd name="connsiteX4" fmla="*/ 287367 w 610313"/>
                <a:gd name="connsiteY4" fmla="*/ 251887 h 291425"/>
                <a:gd name="connsiteX5" fmla="*/ 287366 w 610313"/>
                <a:gd name="connsiteY5" fmla="*/ 164947 h 291425"/>
                <a:gd name="connsiteX6" fmla="*/ 136875 w 610313"/>
                <a:gd name="connsiteY6" fmla="*/ 241852 h 291425"/>
                <a:gd name="connsiteX7" fmla="*/ 0 w 610313"/>
                <a:gd name="connsiteY7" fmla="*/ 238458 h 291425"/>
                <a:gd name="connsiteX8" fmla="*/ 321381 w 610313"/>
                <a:gd name="connsiteY8" fmla="*/ 5681 h 291425"/>
                <a:gd name="connsiteX9" fmla="*/ 364227 w 610313"/>
                <a:gd name="connsiteY9" fmla="*/ 0 h 291425"/>
                <a:gd name="connsiteX10" fmla="*/ 570775 w 610313"/>
                <a:gd name="connsiteY10" fmla="*/ 3393 h 291425"/>
                <a:gd name="connsiteX11" fmla="*/ 610313 w 61031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102945 w 576383"/>
                <a:gd name="connsiteY6" fmla="*/ 241852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126696 w 620492"/>
                <a:gd name="connsiteY6" fmla="*/ 238459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99552 w 620492"/>
                <a:gd name="connsiteY6" fmla="*/ 235066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109731 w 620492"/>
                <a:gd name="connsiteY6" fmla="*/ 238459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03527 w 603527"/>
                <a:gd name="connsiteY0" fmla="*/ 42931 h 291425"/>
                <a:gd name="connsiteX1" fmla="*/ 603527 w 603527"/>
                <a:gd name="connsiteY1" fmla="*/ 251887 h 291425"/>
                <a:gd name="connsiteX2" fmla="*/ 563989 w 603527"/>
                <a:gd name="connsiteY2" fmla="*/ 291425 h 291425"/>
                <a:gd name="connsiteX3" fmla="*/ 320119 w 603527"/>
                <a:gd name="connsiteY3" fmla="*/ 291425 h 291425"/>
                <a:gd name="connsiteX4" fmla="*/ 280581 w 603527"/>
                <a:gd name="connsiteY4" fmla="*/ 251887 h 291425"/>
                <a:gd name="connsiteX5" fmla="*/ 280580 w 603527"/>
                <a:gd name="connsiteY5" fmla="*/ 164947 h 291425"/>
                <a:gd name="connsiteX6" fmla="*/ 92766 w 603527"/>
                <a:gd name="connsiteY6" fmla="*/ 238459 h 291425"/>
                <a:gd name="connsiteX7" fmla="*/ 0 w 603527"/>
                <a:gd name="connsiteY7" fmla="*/ 167205 h 291425"/>
                <a:gd name="connsiteX8" fmla="*/ 314595 w 603527"/>
                <a:gd name="connsiteY8" fmla="*/ 5681 h 291425"/>
                <a:gd name="connsiteX9" fmla="*/ 357441 w 603527"/>
                <a:gd name="connsiteY9" fmla="*/ 0 h 291425"/>
                <a:gd name="connsiteX10" fmla="*/ 563989 w 603527"/>
                <a:gd name="connsiteY10" fmla="*/ 3393 h 291425"/>
                <a:gd name="connsiteX11" fmla="*/ 603527 w 603527"/>
                <a:gd name="connsiteY11" fmla="*/ 42931 h 291425"/>
                <a:gd name="connsiteX0" fmla="*/ 603527 w 603527"/>
                <a:gd name="connsiteY0" fmla="*/ 42931 h 291425"/>
                <a:gd name="connsiteX1" fmla="*/ 603527 w 603527"/>
                <a:gd name="connsiteY1" fmla="*/ 251887 h 291425"/>
                <a:gd name="connsiteX2" fmla="*/ 563989 w 603527"/>
                <a:gd name="connsiteY2" fmla="*/ 291425 h 291425"/>
                <a:gd name="connsiteX3" fmla="*/ 320119 w 603527"/>
                <a:gd name="connsiteY3" fmla="*/ 291425 h 291425"/>
                <a:gd name="connsiteX4" fmla="*/ 280581 w 603527"/>
                <a:gd name="connsiteY4" fmla="*/ 251887 h 291425"/>
                <a:gd name="connsiteX5" fmla="*/ 280580 w 603527"/>
                <a:gd name="connsiteY5" fmla="*/ 164947 h 291425"/>
                <a:gd name="connsiteX6" fmla="*/ 92766 w 603527"/>
                <a:gd name="connsiteY6" fmla="*/ 238459 h 291425"/>
                <a:gd name="connsiteX7" fmla="*/ 0 w 603527"/>
                <a:gd name="connsiteY7" fmla="*/ 167205 h 291425"/>
                <a:gd name="connsiteX8" fmla="*/ 314595 w 603527"/>
                <a:gd name="connsiteY8" fmla="*/ 5681 h 291425"/>
                <a:gd name="connsiteX9" fmla="*/ 357441 w 603527"/>
                <a:gd name="connsiteY9" fmla="*/ 0 h 291425"/>
                <a:gd name="connsiteX10" fmla="*/ 563989 w 603527"/>
                <a:gd name="connsiteY10" fmla="*/ 3393 h 291425"/>
                <a:gd name="connsiteX11" fmla="*/ 603527 w 603527"/>
                <a:gd name="connsiteY11" fmla="*/ 42931 h 29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3527" h="291425" extrusionOk="0">
                  <a:moveTo>
                    <a:pt x="603527" y="42931"/>
                  </a:moveTo>
                  <a:lnTo>
                    <a:pt x="603527" y="251887"/>
                  </a:lnTo>
                  <a:cubicBezTo>
                    <a:pt x="603527" y="273723"/>
                    <a:pt x="585825" y="291425"/>
                    <a:pt x="563989" y="291425"/>
                  </a:cubicBezTo>
                  <a:lnTo>
                    <a:pt x="320119" y="291425"/>
                  </a:lnTo>
                  <a:cubicBezTo>
                    <a:pt x="298283" y="291425"/>
                    <a:pt x="280581" y="273723"/>
                    <a:pt x="280581" y="251887"/>
                  </a:cubicBezTo>
                  <a:cubicBezTo>
                    <a:pt x="280581" y="222907"/>
                    <a:pt x="280580" y="193927"/>
                    <a:pt x="280580" y="164947"/>
                  </a:cubicBezTo>
                  <a:cubicBezTo>
                    <a:pt x="202342" y="172323"/>
                    <a:pt x="162713" y="174749"/>
                    <a:pt x="92766" y="238459"/>
                  </a:cubicBezTo>
                  <a:lnTo>
                    <a:pt x="0" y="167205"/>
                  </a:lnTo>
                  <a:cubicBezTo>
                    <a:pt x="66941" y="33973"/>
                    <a:pt x="217699" y="13756"/>
                    <a:pt x="314595" y="5681"/>
                  </a:cubicBezTo>
                  <a:cubicBezTo>
                    <a:pt x="316213" y="3537"/>
                    <a:pt x="355471" y="0"/>
                    <a:pt x="357441" y="0"/>
                  </a:cubicBezTo>
                  <a:lnTo>
                    <a:pt x="563989" y="3393"/>
                  </a:lnTo>
                  <a:cubicBezTo>
                    <a:pt x="585825" y="3393"/>
                    <a:pt x="603527" y="21095"/>
                    <a:pt x="603527" y="42931"/>
                  </a:cubicBezTo>
                  <a:close/>
                </a:path>
              </a:pathLst>
            </a:custGeom>
            <a:grpFill/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굴림"/>
                <a:cs typeface="Arial"/>
              </a:endParaRPr>
            </a:p>
          </p:txBody>
        </p:sp>
        <p:sp>
          <p:nvSpPr>
            <p:cNvPr id="44" name="Block Arc 28"/>
            <p:cNvSpPr/>
            <p:nvPr/>
          </p:nvSpPr>
          <p:spPr bwMode="auto">
            <a:xfrm rot="16199999" flipH="1">
              <a:off x="1415332" y="2375591"/>
              <a:ext cx="105128" cy="551717"/>
            </a:xfrm>
            <a:custGeom>
              <a:avLst/>
              <a:gdLst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57233 w 559416"/>
                <a:gd name="connsiteY7" fmla="*/ 252029 h 288032"/>
                <a:gd name="connsiteX8" fmla="*/ 0 w 559416"/>
                <a:gd name="connsiteY8" fmla="*/ 252029 h 288032"/>
                <a:gd name="connsiteX9" fmla="*/ 162302 w 559416"/>
                <a:gd name="connsiteY9" fmla="*/ 32421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62302 w 559416"/>
                <a:gd name="connsiteY9" fmla="*/ 32421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222800 w 559416"/>
                <a:gd name="connsiteY6" fmla="*/ 139862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88869 w 559416"/>
                <a:gd name="connsiteY6" fmla="*/ 153435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106337 w 559416"/>
                <a:gd name="connsiteY7" fmla="*/ 248637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92764 w 559416"/>
                <a:gd name="connsiteY7" fmla="*/ 252031 h 288032"/>
                <a:gd name="connsiteX8" fmla="*/ 0 w 559416"/>
                <a:gd name="connsiteY8" fmla="*/ 252029 h 288032"/>
                <a:gd name="connsiteX9" fmla="*/ 121585 w 559416"/>
                <a:gd name="connsiteY9" fmla="*/ 69745 h 288032"/>
                <a:gd name="connsiteX10" fmla="*/ 270484 w 559416"/>
                <a:gd name="connsiteY10" fmla="*/ 2288 h 288032"/>
                <a:gd name="connsiteX11" fmla="*/ 276008 w 559416"/>
                <a:gd name="connsiteY11" fmla="*/ 0 h 288032"/>
                <a:gd name="connsiteX12" fmla="*/ 519878 w 559416"/>
                <a:gd name="connsiteY12" fmla="*/ 0 h 288032"/>
                <a:gd name="connsiteX13" fmla="*/ 559416 w 559416"/>
                <a:gd name="connsiteY13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92764 w 559416"/>
                <a:gd name="connsiteY7" fmla="*/ 252031 h 288032"/>
                <a:gd name="connsiteX8" fmla="*/ 0 w 559416"/>
                <a:gd name="connsiteY8" fmla="*/ 252029 h 288032"/>
                <a:gd name="connsiteX9" fmla="*/ 270484 w 559416"/>
                <a:gd name="connsiteY9" fmla="*/ 2288 h 288032"/>
                <a:gd name="connsiteX10" fmla="*/ 276008 w 559416"/>
                <a:gd name="connsiteY10" fmla="*/ 0 h 288032"/>
                <a:gd name="connsiteX11" fmla="*/ 519878 w 559416"/>
                <a:gd name="connsiteY11" fmla="*/ 0 h 288032"/>
                <a:gd name="connsiteX12" fmla="*/ 559416 w 559416"/>
                <a:gd name="connsiteY12" fmla="*/ 39538 h 288032"/>
                <a:gd name="connsiteX0" fmla="*/ 559416 w 559416"/>
                <a:gd name="connsiteY0" fmla="*/ 39538 h 288032"/>
                <a:gd name="connsiteX1" fmla="*/ 559416 w 559416"/>
                <a:gd name="connsiteY1" fmla="*/ 248494 h 288032"/>
                <a:gd name="connsiteX2" fmla="*/ 519878 w 559416"/>
                <a:gd name="connsiteY2" fmla="*/ 288032 h 288032"/>
                <a:gd name="connsiteX3" fmla="*/ 276008 w 559416"/>
                <a:gd name="connsiteY3" fmla="*/ 288032 h 288032"/>
                <a:gd name="connsiteX4" fmla="*/ 236470 w 559416"/>
                <a:gd name="connsiteY4" fmla="*/ 248494 h 288032"/>
                <a:gd name="connsiteX5" fmla="*/ 236470 w 559416"/>
                <a:gd name="connsiteY5" fmla="*/ 134409 h 288032"/>
                <a:gd name="connsiteX6" fmla="*/ 171903 w 559416"/>
                <a:gd name="connsiteY6" fmla="*/ 163615 h 288032"/>
                <a:gd name="connsiteX7" fmla="*/ 92764 w 559416"/>
                <a:gd name="connsiteY7" fmla="*/ 252031 h 288032"/>
                <a:gd name="connsiteX8" fmla="*/ 0 w 559416"/>
                <a:gd name="connsiteY8" fmla="*/ 252029 h 288032"/>
                <a:gd name="connsiteX9" fmla="*/ 270484 w 559416"/>
                <a:gd name="connsiteY9" fmla="*/ 2288 h 288032"/>
                <a:gd name="connsiteX10" fmla="*/ 276008 w 559416"/>
                <a:gd name="connsiteY10" fmla="*/ 0 h 288032"/>
                <a:gd name="connsiteX11" fmla="*/ 519878 w 559416"/>
                <a:gd name="connsiteY11" fmla="*/ 0 h 288032"/>
                <a:gd name="connsiteX12" fmla="*/ 559416 w 559416"/>
                <a:gd name="connsiteY12" fmla="*/ 39538 h 288032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171903 w 559416"/>
                <a:gd name="connsiteY6" fmla="*/ 167008 h 291425"/>
                <a:gd name="connsiteX7" fmla="*/ 92764 w 559416"/>
                <a:gd name="connsiteY7" fmla="*/ 255424 h 291425"/>
                <a:gd name="connsiteX8" fmla="*/ 0 w 559416"/>
                <a:gd name="connsiteY8" fmla="*/ 255422 h 291425"/>
                <a:gd name="connsiteX9" fmla="*/ 270484 w 559416"/>
                <a:gd name="connsiteY9" fmla="*/ 5681 h 291425"/>
                <a:gd name="connsiteX10" fmla="*/ 313330 w 559416"/>
                <a:gd name="connsiteY10" fmla="*/ 0 h 291425"/>
                <a:gd name="connsiteX11" fmla="*/ 519878 w 559416"/>
                <a:gd name="connsiteY11" fmla="*/ 3393 h 291425"/>
                <a:gd name="connsiteX12" fmla="*/ 559416 w 559416"/>
                <a:gd name="connsiteY12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171903 w 559416"/>
                <a:gd name="connsiteY6" fmla="*/ 167008 h 291425"/>
                <a:gd name="connsiteX7" fmla="*/ 92764 w 559416"/>
                <a:gd name="connsiteY7" fmla="*/ 255424 h 291425"/>
                <a:gd name="connsiteX8" fmla="*/ 0 w 559416"/>
                <a:gd name="connsiteY8" fmla="*/ 255422 h 291425"/>
                <a:gd name="connsiteX9" fmla="*/ 270484 w 559416"/>
                <a:gd name="connsiteY9" fmla="*/ 5681 h 291425"/>
                <a:gd name="connsiteX10" fmla="*/ 313330 w 559416"/>
                <a:gd name="connsiteY10" fmla="*/ 0 h 291425"/>
                <a:gd name="connsiteX11" fmla="*/ 519878 w 559416"/>
                <a:gd name="connsiteY11" fmla="*/ 3393 h 291425"/>
                <a:gd name="connsiteX12" fmla="*/ 559416 w 559416"/>
                <a:gd name="connsiteY12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92764 w 559416"/>
                <a:gd name="connsiteY6" fmla="*/ 255424 h 291425"/>
                <a:gd name="connsiteX7" fmla="*/ 0 w 559416"/>
                <a:gd name="connsiteY7" fmla="*/ 255422 h 291425"/>
                <a:gd name="connsiteX8" fmla="*/ 270484 w 559416"/>
                <a:gd name="connsiteY8" fmla="*/ 5681 h 291425"/>
                <a:gd name="connsiteX9" fmla="*/ 313330 w 559416"/>
                <a:gd name="connsiteY9" fmla="*/ 0 h 291425"/>
                <a:gd name="connsiteX10" fmla="*/ 519878 w 559416"/>
                <a:gd name="connsiteY10" fmla="*/ 3393 h 291425"/>
                <a:gd name="connsiteX11" fmla="*/ 559416 w 559416"/>
                <a:gd name="connsiteY11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92764 w 559416"/>
                <a:gd name="connsiteY6" fmla="*/ 255424 h 291425"/>
                <a:gd name="connsiteX7" fmla="*/ 0 w 559416"/>
                <a:gd name="connsiteY7" fmla="*/ 255422 h 291425"/>
                <a:gd name="connsiteX8" fmla="*/ 270484 w 559416"/>
                <a:gd name="connsiteY8" fmla="*/ 5681 h 291425"/>
                <a:gd name="connsiteX9" fmla="*/ 313330 w 559416"/>
                <a:gd name="connsiteY9" fmla="*/ 0 h 291425"/>
                <a:gd name="connsiteX10" fmla="*/ 519878 w 559416"/>
                <a:gd name="connsiteY10" fmla="*/ 3393 h 291425"/>
                <a:gd name="connsiteX11" fmla="*/ 559416 w 559416"/>
                <a:gd name="connsiteY11" fmla="*/ 42931 h 291425"/>
                <a:gd name="connsiteX0" fmla="*/ 559416 w 559416"/>
                <a:gd name="connsiteY0" fmla="*/ 42931 h 291425"/>
                <a:gd name="connsiteX1" fmla="*/ 559416 w 559416"/>
                <a:gd name="connsiteY1" fmla="*/ 251887 h 291425"/>
                <a:gd name="connsiteX2" fmla="*/ 519878 w 559416"/>
                <a:gd name="connsiteY2" fmla="*/ 291425 h 291425"/>
                <a:gd name="connsiteX3" fmla="*/ 276008 w 559416"/>
                <a:gd name="connsiteY3" fmla="*/ 291425 h 291425"/>
                <a:gd name="connsiteX4" fmla="*/ 236470 w 559416"/>
                <a:gd name="connsiteY4" fmla="*/ 251887 h 291425"/>
                <a:gd name="connsiteX5" fmla="*/ 236470 w 559416"/>
                <a:gd name="connsiteY5" fmla="*/ 137802 h 291425"/>
                <a:gd name="connsiteX6" fmla="*/ 92764 w 559416"/>
                <a:gd name="connsiteY6" fmla="*/ 255424 h 291425"/>
                <a:gd name="connsiteX7" fmla="*/ 0 w 559416"/>
                <a:gd name="connsiteY7" fmla="*/ 255422 h 291425"/>
                <a:gd name="connsiteX8" fmla="*/ 270484 w 559416"/>
                <a:gd name="connsiteY8" fmla="*/ 5681 h 291425"/>
                <a:gd name="connsiteX9" fmla="*/ 313330 w 559416"/>
                <a:gd name="connsiteY9" fmla="*/ 0 h 291425"/>
                <a:gd name="connsiteX10" fmla="*/ 519878 w 559416"/>
                <a:gd name="connsiteY10" fmla="*/ 3393 h 291425"/>
                <a:gd name="connsiteX11" fmla="*/ 559416 w 559416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5 w 542451"/>
                <a:gd name="connsiteY5" fmla="*/ 137802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5 w 542451"/>
                <a:gd name="connsiteY5" fmla="*/ 137802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5 w 542451"/>
                <a:gd name="connsiteY5" fmla="*/ 137802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542451 w 542451"/>
                <a:gd name="connsiteY0" fmla="*/ 42931 h 291425"/>
                <a:gd name="connsiteX1" fmla="*/ 542451 w 542451"/>
                <a:gd name="connsiteY1" fmla="*/ 251887 h 291425"/>
                <a:gd name="connsiteX2" fmla="*/ 502913 w 542451"/>
                <a:gd name="connsiteY2" fmla="*/ 291425 h 291425"/>
                <a:gd name="connsiteX3" fmla="*/ 259043 w 542451"/>
                <a:gd name="connsiteY3" fmla="*/ 291425 h 291425"/>
                <a:gd name="connsiteX4" fmla="*/ 219505 w 542451"/>
                <a:gd name="connsiteY4" fmla="*/ 251887 h 291425"/>
                <a:gd name="connsiteX5" fmla="*/ 219504 w 542451"/>
                <a:gd name="connsiteY5" fmla="*/ 164947 h 291425"/>
                <a:gd name="connsiteX6" fmla="*/ 75799 w 542451"/>
                <a:gd name="connsiteY6" fmla="*/ 255424 h 291425"/>
                <a:gd name="connsiteX7" fmla="*/ 0 w 542451"/>
                <a:gd name="connsiteY7" fmla="*/ 231671 h 291425"/>
                <a:gd name="connsiteX8" fmla="*/ 253519 w 542451"/>
                <a:gd name="connsiteY8" fmla="*/ 5681 h 291425"/>
                <a:gd name="connsiteX9" fmla="*/ 296365 w 542451"/>
                <a:gd name="connsiteY9" fmla="*/ 0 h 291425"/>
                <a:gd name="connsiteX10" fmla="*/ 502913 w 542451"/>
                <a:gd name="connsiteY10" fmla="*/ 3393 h 291425"/>
                <a:gd name="connsiteX11" fmla="*/ 542451 w 542451"/>
                <a:gd name="connsiteY11" fmla="*/ 42931 h 291425"/>
                <a:gd name="connsiteX0" fmla="*/ 610313 w 610313"/>
                <a:gd name="connsiteY0" fmla="*/ 42931 h 291425"/>
                <a:gd name="connsiteX1" fmla="*/ 610313 w 610313"/>
                <a:gd name="connsiteY1" fmla="*/ 251887 h 291425"/>
                <a:gd name="connsiteX2" fmla="*/ 570775 w 610313"/>
                <a:gd name="connsiteY2" fmla="*/ 291425 h 291425"/>
                <a:gd name="connsiteX3" fmla="*/ 326905 w 610313"/>
                <a:gd name="connsiteY3" fmla="*/ 291425 h 291425"/>
                <a:gd name="connsiteX4" fmla="*/ 287367 w 610313"/>
                <a:gd name="connsiteY4" fmla="*/ 251887 h 291425"/>
                <a:gd name="connsiteX5" fmla="*/ 287366 w 610313"/>
                <a:gd name="connsiteY5" fmla="*/ 164947 h 291425"/>
                <a:gd name="connsiteX6" fmla="*/ 143661 w 610313"/>
                <a:gd name="connsiteY6" fmla="*/ 255424 h 291425"/>
                <a:gd name="connsiteX7" fmla="*/ 0 w 610313"/>
                <a:gd name="connsiteY7" fmla="*/ 238458 h 291425"/>
                <a:gd name="connsiteX8" fmla="*/ 321381 w 610313"/>
                <a:gd name="connsiteY8" fmla="*/ 5681 h 291425"/>
                <a:gd name="connsiteX9" fmla="*/ 364227 w 610313"/>
                <a:gd name="connsiteY9" fmla="*/ 0 h 291425"/>
                <a:gd name="connsiteX10" fmla="*/ 570775 w 610313"/>
                <a:gd name="connsiteY10" fmla="*/ 3393 h 291425"/>
                <a:gd name="connsiteX11" fmla="*/ 610313 w 610313"/>
                <a:gd name="connsiteY11" fmla="*/ 42931 h 291425"/>
                <a:gd name="connsiteX0" fmla="*/ 610313 w 610313"/>
                <a:gd name="connsiteY0" fmla="*/ 42931 h 291425"/>
                <a:gd name="connsiteX1" fmla="*/ 610313 w 610313"/>
                <a:gd name="connsiteY1" fmla="*/ 251887 h 291425"/>
                <a:gd name="connsiteX2" fmla="*/ 570775 w 610313"/>
                <a:gd name="connsiteY2" fmla="*/ 291425 h 291425"/>
                <a:gd name="connsiteX3" fmla="*/ 326905 w 610313"/>
                <a:gd name="connsiteY3" fmla="*/ 291425 h 291425"/>
                <a:gd name="connsiteX4" fmla="*/ 287367 w 610313"/>
                <a:gd name="connsiteY4" fmla="*/ 251887 h 291425"/>
                <a:gd name="connsiteX5" fmla="*/ 287366 w 610313"/>
                <a:gd name="connsiteY5" fmla="*/ 164947 h 291425"/>
                <a:gd name="connsiteX6" fmla="*/ 106338 w 610313"/>
                <a:gd name="connsiteY6" fmla="*/ 252031 h 291425"/>
                <a:gd name="connsiteX7" fmla="*/ 0 w 610313"/>
                <a:gd name="connsiteY7" fmla="*/ 238458 h 291425"/>
                <a:gd name="connsiteX8" fmla="*/ 321381 w 610313"/>
                <a:gd name="connsiteY8" fmla="*/ 5681 h 291425"/>
                <a:gd name="connsiteX9" fmla="*/ 364227 w 610313"/>
                <a:gd name="connsiteY9" fmla="*/ 0 h 291425"/>
                <a:gd name="connsiteX10" fmla="*/ 570775 w 610313"/>
                <a:gd name="connsiteY10" fmla="*/ 3393 h 291425"/>
                <a:gd name="connsiteX11" fmla="*/ 610313 w 610313"/>
                <a:gd name="connsiteY11" fmla="*/ 42931 h 291425"/>
                <a:gd name="connsiteX0" fmla="*/ 610313 w 610313"/>
                <a:gd name="connsiteY0" fmla="*/ 42931 h 291425"/>
                <a:gd name="connsiteX1" fmla="*/ 610313 w 610313"/>
                <a:gd name="connsiteY1" fmla="*/ 251887 h 291425"/>
                <a:gd name="connsiteX2" fmla="*/ 570775 w 610313"/>
                <a:gd name="connsiteY2" fmla="*/ 291425 h 291425"/>
                <a:gd name="connsiteX3" fmla="*/ 326905 w 610313"/>
                <a:gd name="connsiteY3" fmla="*/ 291425 h 291425"/>
                <a:gd name="connsiteX4" fmla="*/ 287367 w 610313"/>
                <a:gd name="connsiteY4" fmla="*/ 251887 h 291425"/>
                <a:gd name="connsiteX5" fmla="*/ 287366 w 610313"/>
                <a:gd name="connsiteY5" fmla="*/ 164947 h 291425"/>
                <a:gd name="connsiteX6" fmla="*/ 136875 w 610313"/>
                <a:gd name="connsiteY6" fmla="*/ 241852 h 291425"/>
                <a:gd name="connsiteX7" fmla="*/ 0 w 610313"/>
                <a:gd name="connsiteY7" fmla="*/ 238458 h 291425"/>
                <a:gd name="connsiteX8" fmla="*/ 321381 w 610313"/>
                <a:gd name="connsiteY8" fmla="*/ 5681 h 291425"/>
                <a:gd name="connsiteX9" fmla="*/ 364227 w 610313"/>
                <a:gd name="connsiteY9" fmla="*/ 0 h 291425"/>
                <a:gd name="connsiteX10" fmla="*/ 570775 w 610313"/>
                <a:gd name="connsiteY10" fmla="*/ 3393 h 291425"/>
                <a:gd name="connsiteX11" fmla="*/ 610313 w 61031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102945 w 576383"/>
                <a:gd name="connsiteY6" fmla="*/ 241852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576383 w 576383"/>
                <a:gd name="connsiteY0" fmla="*/ 42931 h 291425"/>
                <a:gd name="connsiteX1" fmla="*/ 576383 w 576383"/>
                <a:gd name="connsiteY1" fmla="*/ 251887 h 291425"/>
                <a:gd name="connsiteX2" fmla="*/ 536845 w 576383"/>
                <a:gd name="connsiteY2" fmla="*/ 291425 h 291425"/>
                <a:gd name="connsiteX3" fmla="*/ 292975 w 576383"/>
                <a:gd name="connsiteY3" fmla="*/ 291425 h 291425"/>
                <a:gd name="connsiteX4" fmla="*/ 253437 w 576383"/>
                <a:gd name="connsiteY4" fmla="*/ 251887 h 291425"/>
                <a:gd name="connsiteX5" fmla="*/ 253436 w 576383"/>
                <a:gd name="connsiteY5" fmla="*/ 164947 h 291425"/>
                <a:gd name="connsiteX6" fmla="*/ 82587 w 576383"/>
                <a:gd name="connsiteY6" fmla="*/ 238459 h 291425"/>
                <a:gd name="connsiteX7" fmla="*/ 0 w 576383"/>
                <a:gd name="connsiteY7" fmla="*/ 187563 h 291425"/>
                <a:gd name="connsiteX8" fmla="*/ 287451 w 576383"/>
                <a:gd name="connsiteY8" fmla="*/ 5681 h 291425"/>
                <a:gd name="connsiteX9" fmla="*/ 330297 w 576383"/>
                <a:gd name="connsiteY9" fmla="*/ 0 h 291425"/>
                <a:gd name="connsiteX10" fmla="*/ 536845 w 576383"/>
                <a:gd name="connsiteY10" fmla="*/ 3393 h 291425"/>
                <a:gd name="connsiteX11" fmla="*/ 576383 w 576383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126696 w 620492"/>
                <a:gd name="connsiteY6" fmla="*/ 238459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89373 w 620492"/>
                <a:gd name="connsiteY6" fmla="*/ 224887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99552 w 620492"/>
                <a:gd name="connsiteY6" fmla="*/ 235066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20492 w 620492"/>
                <a:gd name="connsiteY0" fmla="*/ 42931 h 291425"/>
                <a:gd name="connsiteX1" fmla="*/ 620492 w 620492"/>
                <a:gd name="connsiteY1" fmla="*/ 251887 h 291425"/>
                <a:gd name="connsiteX2" fmla="*/ 580954 w 620492"/>
                <a:gd name="connsiteY2" fmla="*/ 291425 h 291425"/>
                <a:gd name="connsiteX3" fmla="*/ 337084 w 620492"/>
                <a:gd name="connsiteY3" fmla="*/ 291425 h 291425"/>
                <a:gd name="connsiteX4" fmla="*/ 297546 w 620492"/>
                <a:gd name="connsiteY4" fmla="*/ 251887 h 291425"/>
                <a:gd name="connsiteX5" fmla="*/ 297545 w 620492"/>
                <a:gd name="connsiteY5" fmla="*/ 164947 h 291425"/>
                <a:gd name="connsiteX6" fmla="*/ 109731 w 620492"/>
                <a:gd name="connsiteY6" fmla="*/ 238459 h 291425"/>
                <a:gd name="connsiteX7" fmla="*/ 0 w 620492"/>
                <a:gd name="connsiteY7" fmla="*/ 187563 h 291425"/>
                <a:gd name="connsiteX8" fmla="*/ 331560 w 620492"/>
                <a:gd name="connsiteY8" fmla="*/ 5681 h 291425"/>
                <a:gd name="connsiteX9" fmla="*/ 374406 w 620492"/>
                <a:gd name="connsiteY9" fmla="*/ 0 h 291425"/>
                <a:gd name="connsiteX10" fmla="*/ 580954 w 620492"/>
                <a:gd name="connsiteY10" fmla="*/ 3393 h 291425"/>
                <a:gd name="connsiteX11" fmla="*/ 620492 w 620492"/>
                <a:gd name="connsiteY11" fmla="*/ 42931 h 291425"/>
                <a:gd name="connsiteX0" fmla="*/ 603527 w 603527"/>
                <a:gd name="connsiteY0" fmla="*/ 42931 h 291425"/>
                <a:gd name="connsiteX1" fmla="*/ 603527 w 603527"/>
                <a:gd name="connsiteY1" fmla="*/ 251887 h 291425"/>
                <a:gd name="connsiteX2" fmla="*/ 563989 w 603527"/>
                <a:gd name="connsiteY2" fmla="*/ 291425 h 291425"/>
                <a:gd name="connsiteX3" fmla="*/ 320119 w 603527"/>
                <a:gd name="connsiteY3" fmla="*/ 291425 h 291425"/>
                <a:gd name="connsiteX4" fmla="*/ 280581 w 603527"/>
                <a:gd name="connsiteY4" fmla="*/ 251887 h 291425"/>
                <a:gd name="connsiteX5" fmla="*/ 280580 w 603527"/>
                <a:gd name="connsiteY5" fmla="*/ 164947 h 291425"/>
                <a:gd name="connsiteX6" fmla="*/ 92766 w 603527"/>
                <a:gd name="connsiteY6" fmla="*/ 238459 h 291425"/>
                <a:gd name="connsiteX7" fmla="*/ 0 w 603527"/>
                <a:gd name="connsiteY7" fmla="*/ 167205 h 291425"/>
                <a:gd name="connsiteX8" fmla="*/ 314595 w 603527"/>
                <a:gd name="connsiteY8" fmla="*/ 5681 h 291425"/>
                <a:gd name="connsiteX9" fmla="*/ 357441 w 603527"/>
                <a:gd name="connsiteY9" fmla="*/ 0 h 291425"/>
                <a:gd name="connsiteX10" fmla="*/ 563989 w 603527"/>
                <a:gd name="connsiteY10" fmla="*/ 3393 h 291425"/>
                <a:gd name="connsiteX11" fmla="*/ 603527 w 603527"/>
                <a:gd name="connsiteY11" fmla="*/ 42931 h 291425"/>
                <a:gd name="connsiteX0" fmla="*/ 603527 w 603527"/>
                <a:gd name="connsiteY0" fmla="*/ 42931 h 291425"/>
                <a:gd name="connsiteX1" fmla="*/ 603527 w 603527"/>
                <a:gd name="connsiteY1" fmla="*/ 251887 h 291425"/>
                <a:gd name="connsiteX2" fmla="*/ 563989 w 603527"/>
                <a:gd name="connsiteY2" fmla="*/ 291425 h 291425"/>
                <a:gd name="connsiteX3" fmla="*/ 320119 w 603527"/>
                <a:gd name="connsiteY3" fmla="*/ 291425 h 291425"/>
                <a:gd name="connsiteX4" fmla="*/ 280581 w 603527"/>
                <a:gd name="connsiteY4" fmla="*/ 251887 h 291425"/>
                <a:gd name="connsiteX5" fmla="*/ 280580 w 603527"/>
                <a:gd name="connsiteY5" fmla="*/ 164947 h 291425"/>
                <a:gd name="connsiteX6" fmla="*/ 92766 w 603527"/>
                <a:gd name="connsiteY6" fmla="*/ 238459 h 291425"/>
                <a:gd name="connsiteX7" fmla="*/ 0 w 603527"/>
                <a:gd name="connsiteY7" fmla="*/ 167205 h 291425"/>
                <a:gd name="connsiteX8" fmla="*/ 314595 w 603527"/>
                <a:gd name="connsiteY8" fmla="*/ 5681 h 291425"/>
                <a:gd name="connsiteX9" fmla="*/ 357441 w 603527"/>
                <a:gd name="connsiteY9" fmla="*/ 0 h 291425"/>
                <a:gd name="connsiteX10" fmla="*/ 563989 w 603527"/>
                <a:gd name="connsiteY10" fmla="*/ 3393 h 291425"/>
                <a:gd name="connsiteX11" fmla="*/ 603527 w 603527"/>
                <a:gd name="connsiteY11" fmla="*/ 42931 h 29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3527" h="291425" extrusionOk="0">
                  <a:moveTo>
                    <a:pt x="603527" y="42931"/>
                  </a:moveTo>
                  <a:lnTo>
                    <a:pt x="603527" y="251887"/>
                  </a:lnTo>
                  <a:cubicBezTo>
                    <a:pt x="603527" y="273723"/>
                    <a:pt x="585825" y="291425"/>
                    <a:pt x="563989" y="291425"/>
                  </a:cubicBezTo>
                  <a:lnTo>
                    <a:pt x="320119" y="291425"/>
                  </a:lnTo>
                  <a:cubicBezTo>
                    <a:pt x="298283" y="291425"/>
                    <a:pt x="280581" y="273723"/>
                    <a:pt x="280581" y="251887"/>
                  </a:cubicBezTo>
                  <a:cubicBezTo>
                    <a:pt x="280581" y="222907"/>
                    <a:pt x="280580" y="193927"/>
                    <a:pt x="280580" y="164947"/>
                  </a:cubicBezTo>
                  <a:cubicBezTo>
                    <a:pt x="202342" y="172323"/>
                    <a:pt x="162713" y="174749"/>
                    <a:pt x="92766" y="238459"/>
                  </a:cubicBezTo>
                  <a:lnTo>
                    <a:pt x="0" y="167205"/>
                  </a:lnTo>
                  <a:cubicBezTo>
                    <a:pt x="66941" y="33973"/>
                    <a:pt x="217699" y="13756"/>
                    <a:pt x="314595" y="5681"/>
                  </a:cubicBezTo>
                  <a:cubicBezTo>
                    <a:pt x="316213" y="3537"/>
                    <a:pt x="355471" y="0"/>
                    <a:pt x="357441" y="0"/>
                  </a:cubicBezTo>
                  <a:lnTo>
                    <a:pt x="563989" y="3393"/>
                  </a:lnTo>
                  <a:cubicBezTo>
                    <a:pt x="585825" y="3393"/>
                    <a:pt x="603527" y="21095"/>
                    <a:pt x="603527" y="42931"/>
                  </a:cubicBezTo>
                  <a:close/>
                </a:path>
              </a:pathLst>
            </a:custGeom>
            <a:grpFill/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굴림"/>
                <a:cs typeface="Arial"/>
              </a:endParaRPr>
            </a:p>
          </p:txBody>
        </p:sp>
        <p:grpSp>
          <p:nvGrpSpPr>
            <p:cNvPr id="45" name="그룹 8"/>
            <p:cNvGrpSpPr/>
            <p:nvPr/>
          </p:nvGrpSpPr>
          <p:grpSpPr bwMode="auto">
            <a:xfrm>
              <a:off x="1225796" y="2827715"/>
              <a:ext cx="10311272" cy="1645451"/>
              <a:chOff x="1989339" y="5359655"/>
              <a:chExt cx="8264128" cy="1645451"/>
            </a:xfrm>
            <a:grpFill/>
          </p:grpSpPr>
          <p:sp>
            <p:nvSpPr>
              <p:cNvPr id="46" name="Freeform 20"/>
              <p:cNvSpPr/>
              <p:nvPr/>
            </p:nvSpPr>
            <p:spPr bwMode="auto">
              <a:xfrm>
                <a:off x="3058229" y="5359655"/>
                <a:ext cx="7195238" cy="527539"/>
              </a:xfrm>
              <a:custGeom>
                <a:avLst/>
                <a:gdLst>
                  <a:gd name="connsiteX0" fmla="*/ 0 w 1847850"/>
                  <a:gd name="connsiteY0" fmla="*/ 9525 h 857250"/>
                  <a:gd name="connsiteX1" fmla="*/ 1847850 w 1847850"/>
                  <a:gd name="connsiteY1" fmla="*/ 0 h 857250"/>
                  <a:gd name="connsiteX2" fmla="*/ 1847850 w 1847850"/>
                  <a:gd name="connsiteY2" fmla="*/ 857250 h 857250"/>
                  <a:gd name="connsiteX0" fmla="*/ 0 w 1847850"/>
                  <a:gd name="connsiteY0" fmla="*/ 0 h 847725"/>
                  <a:gd name="connsiteX1" fmla="*/ 1847850 w 1847850"/>
                  <a:gd name="connsiteY1" fmla="*/ 19050 h 847725"/>
                  <a:gd name="connsiteX2" fmla="*/ 1847850 w 1847850"/>
                  <a:gd name="connsiteY2" fmla="*/ 847725 h 847725"/>
                  <a:gd name="connsiteX0" fmla="*/ 0 w 1847850"/>
                  <a:gd name="connsiteY0" fmla="*/ 9525 h 857250"/>
                  <a:gd name="connsiteX1" fmla="*/ 1847850 w 1847850"/>
                  <a:gd name="connsiteY1" fmla="*/ 0 h 857250"/>
                  <a:gd name="connsiteX2" fmla="*/ 1847850 w 1847850"/>
                  <a:gd name="connsiteY2" fmla="*/ 857250 h 857250"/>
                  <a:gd name="connsiteX0" fmla="*/ 0 w 1847850"/>
                  <a:gd name="connsiteY0" fmla="*/ 0 h 847725"/>
                  <a:gd name="connsiteX1" fmla="*/ 1847850 w 1847850"/>
                  <a:gd name="connsiteY1" fmla="*/ 9525 h 847725"/>
                  <a:gd name="connsiteX2" fmla="*/ 1847850 w 1847850"/>
                  <a:gd name="connsiteY2" fmla="*/ 847725 h 847725"/>
                  <a:gd name="connsiteX0" fmla="*/ 0 w 1865022"/>
                  <a:gd name="connsiteY0" fmla="*/ 9525 h 857250"/>
                  <a:gd name="connsiteX1" fmla="*/ 1865022 w 1865022"/>
                  <a:gd name="connsiteY1" fmla="*/ 0 h 857250"/>
                  <a:gd name="connsiteX2" fmla="*/ 1847850 w 1865022"/>
                  <a:gd name="connsiteY2" fmla="*/ 857250 h 857250"/>
                  <a:gd name="connsiteX0" fmla="*/ 0 w 1856436"/>
                  <a:gd name="connsiteY0" fmla="*/ 0 h 847725"/>
                  <a:gd name="connsiteX1" fmla="*/ 1856436 w 1856436"/>
                  <a:gd name="connsiteY1" fmla="*/ 19050 h 847725"/>
                  <a:gd name="connsiteX2" fmla="*/ 1847850 w 1856436"/>
                  <a:gd name="connsiteY2" fmla="*/ 847725 h 847725"/>
                  <a:gd name="connsiteX0" fmla="*/ 0 w 1847850"/>
                  <a:gd name="connsiteY0" fmla="*/ 0 h 847725"/>
                  <a:gd name="connsiteX1" fmla="*/ 1847850 w 1847850"/>
                  <a:gd name="connsiteY1" fmla="*/ 28575 h 847725"/>
                  <a:gd name="connsiteX2" fmla="*/ 1847850 w 1847850"/>
                  <a:gd name="connsiteY2" fmla="*/ 847725 h 847725"/>
                  <a:gd name="connsiteX0" fmla="*/ 0 w 1847850"/>
                  <a:gd name="connsiteY0" fmla="*/ 0 h 847725"/>
                  <a:gd name="connsiteX1" fmla="*/ 1847850 w 1847850"/>
                  <a:gd name="connsiteY1" fmla="*/ 28575 h 847725"/>
                  <a:gd name="connsiteX2" fmla="*/ 1813507 w 1847850"/>
                  <a:gd name="connsiteY2" fmla="*/ 847725 h 847725"/>
                  <a:gd name="connsiteX0" fmla="*/ 0 w 1822093"/>
                  <a:gd name="connsiteY0" fmla="*/ 0 h 847725"/>
                  <a:gd name="connsiteX1" fmla="*/ 1822093 w 1822093"/>
                  <a:gd name="connsiteY1" fmla="*/ 28575 h 847725"/>
                  <a:gd name="connsiteX2" fmla="*/ 1813507 w 1822093"/>
                  <a:gd name="connsiteY2" fmla="*/ 847725 h 847725"/>
                  <a:gd name="connsiteX0" fmla="*/ 0 w 1796336"/>
                  <a:gd name="connsiteY0" fmla="*/ 0 h 828675"/>
                  <a:gd name="connsiteX1" fmla="*/ 1796336 w 1796336"/>
                  <a:gd name="connsiteY1" fmla="*/ 9525 h 828675"/>
                  <a:gd name="connsiteX2" fmla="*/ 1787750 w 1796336"/>
                  <a:gd name="connsiteY2" fmla="*/ 828675 h 828675"/>
                  <a:gd name="connsiteX0" fmla="*/ 0 w 1787750"/>
                  <a:gd name="connsiteY0" fmla="*/ 0 h 828675"/>
                  <a:gd name="connsiteX1" fmla="*/ 1787750 w 1787750"/>
                  <a:gd name="connsiteY1" fmla="*/ 0 h 828675"/>
                  <a:gd name="connsiteX2" fmla="*/ 1787750 w 1787750"/>
                  <a:gd name="connsiteY2" fmla="*/ 82867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87750" h="828675" extrusionOk="0">
                    <a:moveTo>
                      <a:pt x="0" y="0"/>
                    </a:moveTo>
                    <a:lnTo>
                      <a:pt x="1787750" y="0"/>
                    </a:lnTo>
                    <a:lnTo>
                      <a:pt x="1787750" y="828675"/>
                    </a:lnTo>
                  </a:path>
                </a:pathLst>
              </a:custGeom>
              <a:grpFill/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굴림"/>
                  <a:cs typeface="Arial"/>
                </a:endParaRPr>
              </a:p>
            </p:txBody>
          </p:sp>
          <p:sp>
            <p:nvSpPr>
              <p:cNvPr id="47" name="Freeform 22"/>
              <p:cNvSpPr/>
              <p:nvPr/>
            </p:nvSpPr>
            <p:spPr bwMode="auto">
              <a:xfrm rot="10800000">
                <a:off x="1989339" y="6477567"/>
                <a:ext cx="7638886" cy="527539"/>
              </a:xfrm>
              <a:custGeom>
                <a:avLst/>
                <a:gdLst>
                  <a:gd name="connsiteX0" fmla="*/ 0 w 1847850"/>
                  <a:gd name="connsiteY0" fmla="*/ 9525 h 857250"/>
                  <a:gd name="connsiteX1" fmla="*/ 1847850 w 1847850"/>
                  <a:gd name="connsiteY1" fmla="*/ 0 h 857250"/>
                  <a:gd name="connsiteX2" fmla="*/ 1847850 w 1847850"/>
                  <a:gd name="connsiteY2" fmla="*/ 857250 h 857250"/>
                  <a:gd name="connsiteX0" fmla="*/ 0 w 1847850"/>
                  <a:gd name="connsiteY0" fmla="*/ 0 h 847725"/>
                  <a:gd name="connsiteX1" fmla="*/ 1847850 w 1847850"/>
                  <a:gd name="connsiteY1" fmla="*/ 19050 h 847725"/>
                  <a:gd name="connsiteX2" fmla="*/ 1847850 w 1847850"/>
                  <a:gd name="connsiteY2" fmla="*/ 847725 h 847725"/>
                  <a:gd name="connsiteX0" fmla="*/ 0 w 1847850"/>
                  <a:gd name="connsiteY0" fmla="*/ 9525 h 857250"/>
                  <a:gd name="connsiteX1" fmla="*/ 1847850 w 1847850"/>
                  <a:gd name="connsiteY1" fmla="*/ 0 h 857250"/>
                  <a:gd name="connsiteX2" fmla="*/ 1847850 w 1847850"/>
                  <a:gd name="connsiteY2" fmla="*/ 857250 h 857250"/>
                  <a:gd name="connsiteX0" fmla="*/ 0 w 1847850"/>
                  <a:gd name="connsiteY0" fmla="*/ 0 h 847725"/>
                  <a:gd name="connsiteX1" fmla="*/ 1847850 w 1847850"/>
                  <a:gd name="connsiteY1" fmla="*/ 9525 h 847725"/>
                  <a:gd name="connsiteX2" fmla="*/ 1847850 w 1847850"/>
                  <a:gd name="connsiteY2" fmla="*/ 847725 h 847725"/>
                  <a:gd name="connsiteX0" fmla="*/ 0 w 1865022"/>
                  <a:gd name="connsiteY0" fmla="*/ 9525 h 857250"/>
                  <a:gd name="connsiteX1" fmla="*/ 1865022 w 1865022"/>
                  <a:gd name="connsiteY1" fmla="*/ 0 h 857250"/>
                  <a:gd name="connsiteX2" fmla="*/ 1847850 w 1865022"/>
                  <a:gd name="connsiteY2" fmla="*/ 857250 h 857250"/>
                  <a:gd name="connsiteX0" fmla="*/ 0 w 1856436"/>
                  <a:gd name="connsiteY0" fmla="*/ 0 h 847725"/>
                  <a:gd name="connsiteX1" fmla="*/ 1856436 w 1856436"/>
                  <a:gd name="connsiteY1" fmla="*/ 19050 h 847725"/>
                  <a:gd name="connsiteX2" fmla="*/ 1847850 w 1856436"/>
                  <a:gd name="connsiteY2" fmla="*/ 847725 h 847725"/>
                  <a:gd name="connsiteX0" fmla="*/ 0 w 1847850"/>
                  <a:gd name="connsiteY0" fmla="*/ 0 h 847725"/>
                  <a:gd name="connsiteX1" fmla="*/ 1847850 w 1847850"/>
                  <a:gd name="connsiteY1" fmla="*/ 28575 h 847725"/>
                  <a:gd name="connsiteX2" fmla="*/ 1847850 w 1847850"/>
                  <a:gd name="connsiteY2" fmla="*/ 847725 h 847725"/>
                  <a:gd name="connsiteX0" fmla="*/ 0 w 1847850"/>
                  <a:gd name="connsiteY0" fmla="*/ 0 h 847725"/>
                  <a:gd name="connsiteX1" fmla="*/ 1847850 w 1847850"/>
                  <a:gd name="connsiteY1" fmla="*/ 28575 h 847725"/>
                  <a:gd name="connsiteX2" fmla="*/ 1813507 w 1847850"/>
                  <a:gd name="connsiteY2" fmla="*/ 847725 h 847725"/>
                  <a:gd name="connsiteX0" fmla="*/ 0 w 1822093"/>
                  <a:gd name="connsiteY0" fmla="*/ 0 h 847725"/>
                  <a:gd name="connsiteX1" fmla="*/ 1822093 w 1822093"/>
                  <a:gd name="connsiteY1" fmla="*/ 28575 h 847725"/>
                  <a:gd name="connsiteX2" fmla="*/ 1813507 w 1822093"/>
                  <a:gd name="connsiteY2" fmla="*/ 847725 h 847725"/>
                  <a:gd name="connsiteX0" fmla="*/ 0 w 1796336"/>
                  <a:gd name="connsiteY0" fmla="*/ 0 h 828675"/>
                  <a:gd name="connsiteX1" fmla="*/ 1796336 w 1796336"/>
                  <a:gd name="connsiteY1" fmla="*/ 9525 h 828675"/>
                  <a:gd name="connsiteX2" fmla="*/ 1787750 w 1796336"/>
                  <a:gd name="connsiteY2" fmla="*/ 828675 h 828675"/>
                  <a:gd name="connsiteX0" fmla="*/ 0 w 1787750"/>
                  <a:gd name="connsiteY0" fmla="*/ 0 h 828675"/>
                  <a:gd name="connsiteX1" fmla="*/ 1787750 w 1787750"/>
                  <a:gd name="connsiteY1" fmla="*/ 0 h 828675"/>
                  <a:gd name="connsiteX2" fmla="*/ 1787750 w 1787750"/>
                  <a:gd name="connsiteY2" fmla="*/ 82867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87750" h="828675" extrusionOk="0">
                    <a:moveTo>
                      <a:pt x="0" y="0"/>
                    </a:moveTo>
                    <a:lnTo>
                      <a:pt x="1787750" y="0"/>
                    </a:lnTo>
                    <a:lnTo>
                      <a:pt x="1787750" y="828675"/>
                    </a:lnTo>
                  </a:path>
                </a:pathLst>
              </a:custGeom>
              <a:grpFill/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굴림"/>
                  <a:cs typeface="Arial"/>
                </a:endParaRPr>
              </a:p>
            </p:txBody>
          </p:sp>
        </p:grpSp>
      </p:grpSp>
      <p:sp>
        <p:nvSpPr>
          <p:cNvPr id="68" name="Block Arc 28"/>
          <p:cNvSpPr/>
          <p:nvPr/>
        </p:nvSpPr>
        <p:spPr bwMode="auto">
          <a:xfrm rot="16199999" flipH="1">
            <a:off x="7195746" y="1409904"/>
            <a:ext cx="372575" cy="181960"/>
          </a:xfrm>
          <a:custGeom>
            <a:avLst/>
            <a:gdLst>
              <a:gd name="connsiteX0" fmla="*/ 559416 w 559416"/>
              <a:gd name="connsiteY0" fmla="*/ 39538 h 288032"/>
              <a:gd name="connsiteX1" fmla="*/ 559416 w 559416"/>
              <a:gd name="connsiteY1" fmla="*/ 248494 h 288032"/>
              <a:gd name="connsiteX2" fmla="*/ 519878 w 559416"/>
              <a:gd name="connsiteY2" fmla="*/ 288032 h 288032"/>
              <a:gd name="connsiteX3" fmla="*/ 276008 w 559416"/>
              <a:gd name="connsiteY3" fmla="*/ 288032 h 288032"/>
              <a:gd name="connsiteX4" fmla="*/ 236470 w 559416"/>
              <a:gd name="connsiteY4" fmla="*/ 248494 h 288032"/>
              <a:gd name="connsiteX5" fmla="*/ 236470 w 559416"/>
              <a:gd name="connsiteY5" fmla="*/ 134409 h 288032"/>
              <a:gd name="connsiteX6" fmla="*/ 222800 w 559416"/>
              <a:gd name="connsiteY6" fmla="*/ 139862 h 288032"/>
              <a:gd name="connsiteX7" fmla="*/ 157233 w 559416"/>
              <a:gd name="connsiteY7" fmla="*/ 252029 h 288032"/>
              <a:gd name="connsiteX8" fmla="*/ 0 w 559416"/>
              <a:gd name="connsiteY8" fmla="*/ 252029 h 288032"/>
              <a:gd name="connsiteX9" fmla="*/ 162302 w 559416"/>
              <a:gd name="connsiteY9" fmla="*/ 32421 h 288032"/>
              <a:gd name="connsiteX10" fmla="*/ 270484 w 559416"/>
              <a:gd name="connsiteY10" fmla="*/ 2288 h 288032"/>
              <a:gd name="connsiteX11" fmla="*/ 276008 w 559416"/>
              <a:gd name="connsiteY11" fmla="*/ 0 h 288032"/>
              <a:gd name="connsiteX12" fmla="*/ 519878 w 559416"/>
              <a:gd name="connsiteY12" fmla="*/ 0 h 288032"/>
              <a:gd name="connsiteX13" fmla="*/ 559416 w 559416"/>
              <a:gd name="connsiteY13" fmla="*/ 39538 h 288032"/>
              <a:gd name="connsiteX0" fmla="*/ 559416 w 559416"/>
              <a:gd name="connsiteY0" fmla="*/ 39538 h 288032"/>
              <a:gd name="connsiteX1" fmla="*/ 559416 w 559416"/>
              <a:gd name="connsiteY1" fmla="*/ 248494 h 288032"/>
              <a:gd name="connsiteX2" fmla="*/ 519878 w 559416"/>
              <a:gd name="connsiteY2" fmla="*/ 288032 h 288032"/>
              <a:gd name="connsiteX3" fmla="*/ 276008 w 559416"/>
              <a:gd name="connsiteY3" fmla="*/ 288032 h 288032"/>
              <a:gd name="connsiteX4" fmla="*/ 236470 w 559416"/>
              <a:gd name="connsiteY4" fmla="*/ 248494 h 288032"/>
              <a:gd name="connsiteX5" fmla="*/ 236470 w 559416"/>
              <a:gd name="connsiteY5" fmla="*/ 134409 h 288032"/>
              <a:gd name="connsiteX6" fmla="*/ 222800 w 559416"/>
              <a:gd name="connsiteY6" fmla="*/ 139862 h 288032"/>
              <a:gd name="connsiteX7" fmla="*/ 106337 w 559416"/>
              <a:gd name="connsiteY7" fmla="*/ 248637 h 288032"/>
              <a:gd name="connsiteX8" fmla="*/ 0 w 559416"/>
              <a:gd name="connsiteY8" fmla="*/ 252029 h 288032"/>
              <a:gd name="connsiteX9" fmla="*/ 162302 w 559416"/>
              <a:gd name="connsiteY9" fmla="*/ 32421 h 288032"/>
              <a:gd name="connsiteX10" fmla="*/ 270484 w 559416"/>
              <a:gd name="connsiteY10" fmla="*/ 2288 h 288032"/>
              <a:gd name="connsiteX11" fmla="*/ 276008 w 559416"/>
              <a:gd name="connsiteY11" fmla="*/ 0 h 288032"/>
              <a:gd name="connsiteX12" fmla="*/ 519878 w 559416"/>
              <a:gd name="connsiteY12" fmla="*/ 0 h 288032"/>
              <a:gd name="connsiteX13" fmla="*/ 559416 w 559416"/>
              <a:gd name="connsiteY13" fmla="*/ 39538 h 288032"/>
              <a:gd name="connsiteX0" fmla="*/ 559416 w 559416"/>
              <a:gd name="connsiteY0" fmla="*/ 39538 h 288032"/>
              <a:gd name="connsiteX1" fmla="*/ 559416 w 559416"/>
              <a:gd name="connsiteY1" fmla="*/ 248494 h 288032"/>
              <a:gd name="connsiteX2" fmla="*/ 519878 w 559416"/>
              <a:gd name="connsiteY2" fmla="*/ 288032 h 288032"/>
              <a:gd name="connsiteX3" fmla="*/ 276008 w 559416"/>
              <a:gd name="connsiteY3" fmla="*/ 288032 h 288032"/>
              <a:gd name="connsiteX4" fmla="*/ 236470 w 559416"/>
              <a:gd name="connsiteY4" fmla="*/ 248494 h 288032"/>
              <a:gd name="connsiteX5" fmla="*/ 236470 w 559416"/>
              <a:gd name="connsiteY5" fmla="*/ 134409 h 288032"/>
              <a:gd name="connsiteX6" fmla="*/ 222800 w 559416"/>
              <a:gd name="connsiteY6" fmla="*/ 139862 h 288032"/>
              <a:gd name="connsiteX7" fmla="*/ 106337 w 559416"/>
              <a:gd name="connsiteY7" fmla="*/ 248637 h 288032"/>
              <a:gd name="connsiteX8" fmla="*/ 0 w 559416"/>
              <a:gd name="connsiteY8" fmla="*/ 252029 h 288032"/>
              <a:gd name="connsiteX9" fmla="*/ 121585 w 559416"/>
              <a:gd name="connsiteY9" fmla="*/ 69745 h 288032"/>
              <a:gd name="connsiteX10" fmla="*/ 270484 w 559416"/>
              <a:gd name="connsiteY10" fmla="*/ 2288 h 288032"/>
              <a:gd name="connsiteX11" fmla="*/ 276008 w 559416"/>
              <a:gd name="connsiteY11" fmla="*/ 0 h 288032"/>
              <a:gd name="connsiteX12" fmla="*/ 519878 w 559416"/>
              <a:gd name="connsiteY12" fmla="*/ 0 h 288032"/>
              <a:gd name="connsiteX13" fmla="*/ 559416 w 559416"/>
              <a:gd name="connsiteY13" fmla="*/ 39538 h 288032"/>
              <a:gd name="connsiteX0" fmla="*/ 559416 w 559416"/>
              <a:gd name="connsiteY0" fmla="*/ 39538 h 288032"/>
              <a:gd name="connsiteX1" fmla="*/ 559416 w 559416"/>
              <a:gd name="connsiteY1" fmla="*/ 248494 h 288032"/>
              <a:gd name="connsiteX2" fmla="*/ 519878 w 559416"/>
              <a:gd name="connsiteY2" fmla="*/ 288032 h 288032"/>
              <a:gd name="connsiteX3" fmla="*/ 276008 w 559416"/>
              <a:gd name="connsiteY3" fmla="*/ 288032 h 288032"/>
              <a:gd name="connsiteX4" fmla="*/ 236470 w 559416"/>
              <a:gd name="connsiteY4" fmla="*/ 248494 h 288032"/>
              <a:gd name="connsiteX5" fmla="*/ 236470 w 559416"/>
              <a:gd name="connsiteY5" fmla="*/ 134409 h 288032"/>
              <a:gd name="connsiteX6" fmla="*/ 222800 w 559416"/>
              <a:gd name="connsiteY6" fmla="*/ 139862 h 288032"/>
              <a:gd name="connsiteX7" fmla="*/ 106337 w 559416"/>
              <a:gd name="connsiteY7" fmla="*/ 248637 h 288032"/>
              <a:gd name="connsiteX8" fmla="*/ 0 w 559416"/>
              <a:gd name="connsiteY8" fmla="*/ 252029 h 288032"/>
              <a:gd name="connsiteX9" fmla="*/ 121585 w 559416"/>
              <a:gd name="connsiteY9" fmla="*/ 69745 h 288032"/>
              <a:gd name="connsiteX10" fmla="*/ 270484 w 559416"/>
              <a:gd name="connsiteY10" fmla="*/ 2288 h 288032"/>
              <a:gd name="connsiteX11" fmla="*/ 276008 w 559416"/>
              <a:gd name="connsiteY11" fmla="*/ 0 h 288032"/>
              <a:gd name="connsiteX12" fmla="*/ 519878 w 559416"/>
              <a:gd name="connsiteY12" fmla="*/ 0 h 288032"/>
              <a:gd name="connsiteX13" fmla="*/ 559416 w 559416"/>
              <a:gd name="connsiteY13" fmla="*/ 39538 h 288032"/>
              <a:gd name="connsiteX0" fmla="*/ 559416 w 559416"/>
              <a:gd name="connsiteY0" fmla="*/ 39538 h 288032"/>
              <a:gd name="connsiteX1" fmla="*/ 559416 w 559416"/>
              <a:gd name="connsiteY1" fmla="*/ 248494 h 288032"/>
              <a:gd name="connsiteX2" fmla="*/ 519878 w 559416"/>
              <a:gd name="connsiteY2" fmla="*/ 288032 h 288032"/>
              <a:gd name="connsiteX3" fmla="*/ 276008 w 559416"/>
              <a:gd name="connsiteY3" fmla="*/ 288032 h 288032"/>
              <a:gd name="connsiteX4" fmla="*/ 236470 w 559416"/>
              <a:gd name="connsiteY4" fmla="*/ 248494 h 288032"/>
              <a:gd name="connsiteX5" fmla="*/ 236470 w 559416"/>
              <a:gd name="connsiteY5" fmla="*/ 134409 h 288032"/>
              <a:gd name="connsiteX6" fmla="*/ 222800 w 559416"/>
              <a:gd name="connsiteY6" fmla="*/ 139862 h 288032"/>
              <a:gd name="connsiteX7" fmla="*/ 106337 w 559416"/>
              <a:gd name="connsiteY7" fmla="*/ 248637 h 288032"/>
              <a:gd name="connsiteX8" fmla="*/ 0 w 559416"/>
              <a:gd name="connsiteY8" fmla="*/ 252029 h 288032"/>
              <a:gd name="connsiteX9" fmla="*/ 121585 w 559416"/>
              <a:gd name="connsiteY9" fmla="*/ 69745 h 288032"/>
              <a:gd name="connsiteX10" fmla="*/ 270484 w 559416"/>
              <a:gd name="connsiteY10" fmla="*/ 2288 h 288032"/>
              <a:gd name="connsiteX11" fmla="*/ 276008 w 559416"/>
              <a:gd name="connsiteY11" fmla="*/ 0 h 288032"/>
              <a:gd name="connsiteX12" fmla="*/ 519878 w 559416"/>
              <a:gd name="connsiteY12" fmla="*/ 0 h 288032"/>
              <a:gd name="connsiteX13" fmla="*/ 559416 w 559416"/>
              <a:gd name="connsiteY13" fmla="*/ 39538 h 288032"/>
              <a:gd name="connsiteX0" fmla="*/ 559416 w 559416"/>
              <a:gd name="connsiteY0" fmla="*/ 39538 h 288032"/>
              <a:gd name="connsiteX1" fmla="*/ 559416 w 559416"/>
              <a:gd name="connsiteY1" fmla="*/ 248494 h 288032"/>
              <a:gd name="connsiteX2" fmla="*/ 519878 w 559416"/>
              <a:gd name="connsiteY2" fmla="*/ 288032 h 288032"/>
              <a:gd name="connsiteX3" fmla="*/ 276008 w 559416"/>
              <a:gd name="connsiteY3" fmla="*/ 288032 h 288032"/>
              <a:gd name="connsiteX4" fmla="*/ 236470 w 559416"/>
              <a:gd name="connsiteY4" fmla="*/ 248494 h 288032"/>
              <a:gd name="connsiteX5" fmla="*/ 236470 w 559416"/>
              <a:gd name="connsiteY5" fmla="*/ 134409 h 288032"/>
              <a:gd name="connsiteX6" fmla="*/ 222800 w 559416"/>
              <a:gd name="connsiteY6" fmla="*/ 139862 h 288032"/>
              <a:gd name="connsiteX7" fmla="*/ 106337 w 559416"/>
              <a:gd name="connsiteY7" fmla="*/ 248637 h 288032"/>
              <a:gd name="connsiteX8" fmla="*/ 0 w 559416"/>
              <a:gd name="connsiteY8" fmla="*/ 252029 h 288032"/>
              <a:gd name="connsiteX9" fmla="*/ 121585 w 559416"/>
              <a:gd name="connsiteY9" fmla="*/ 69745 h 288032"/>
              <a:gd name="connsiteX10" fmla="*/ 270484 w 559416"/>
              <a:gd name="connsiteY10" fmla="*/ 2288 h 288032"/>
              <a:gd name="connsiteX11" fmla="*/ 276008 w 559416"/>
              <a:gd name="connsiteY11" fmla="*/ 0 h 288032"/>
              <a:gd name="connsiteX12" fmla="*/ 519878 w 559416"/>
              <a:gd name="connsiteY12" fmla="*/ 0 h 288032"/>
              <a:gd name="connsiteX13" fmla="*/ 559416 w 559416"/>
              <a:gd name="connsiteY13" fmla="*/ 39538 h 288032"/>
              <a:gd name="connsiteX0" fmla="*/ 559416 w 559416"/>
              <a:gd name="connsiteY0" fmla="*/ 39538 h 288032"/>
              <a:gd name="connsiteX1" fmla="*/ 559416 w 559416"/>
              <a:gd name="connsiteY1" fmla="*/ 248494 h 288032"/>
              <a:gd name="connsiteX2" fmla="*/ 519878 w 559416"/>
              <a:gd name="connsiteY2" fmla="*/ 288032 h 288032"/>
              <a:gd name="connsiteX3" fmla="*/ 276008 w 559416"/>
              <a:gd name="connsiteY3" fmla="*/ 288032 h 288032"/>
              <a:gd name="connsiteX4" fmla="*/ 236470 w 559416"/>
              <a:gd name="connsiteY4" fmla="*/ 248494 h 288032"/>
              <a:gd name="connsiteX5" fmla="*/ 236470 w 559416"/>
              <a:gd name="connsiteY5" fmla="*/ 134409 h 288032"/>
              <a:gd name="connsiteX6" fmla="*/ 222800 w 559416"/>
              <a:gd name="connsiteY6" fmla="*/ 139862 h 288032"/>
              <a:gd name="connsiteX7" fmla="*/ 106337 w 559416"/>
              <a:gd name="connsiteY7" fmla="*/ 248637 h 288032"/>
              <a:gd name="connsiteX8" fmla="*/ 0 w 559416"/>
              <a:gd name="connsiteY8" fmla="*/ 252029 h 288032"/>
              <a:gd name="connsiteX9" fmla="*/ 121585 w 559416"/>
              <a:gd name="connsiteY9" fmla="*/ 69745 h 288032"/>
              <a:gd name="connsiteX10" fmla="*/ 270484 w 559416"/>
              <a:gd name="connsiteY10" fmla="*/ 2288 h 288032"/>
              <a:gd name="connsiteX11" fmla="*/ 276008 w 559416"/>
              <a:gd name="connsiteY11" fmla="*/ 0 h 288032"/>
              <a:gd name="connsiteX12" fmla="*/ 519878 w 559416"/>
              <a:gd name="connsiteY12" fmla="*/ 0 h 288032"/>
              <a:gd name="connsiteX13" fmla="*/ 559416 w 559416"/>
              <a:gd name="connsiteY13" fmla="*/ 39538 h 288032"/>
              <a:gd name="connsiteX0" fmla="*/ 559416 w 559416"/>
              <a:gd name="connsiteY0" fmla="*/ 39538 h 288032"/>
              <a:gd name="connsiteX1" fmla="*/ 559416 w 559416"/>
              <a:gd name="connsiteY1" fmla="*/ 248494 h 288032"/>
              <a:gd name="connsiteX2" fmla="*/ 519878 w 559416"/>
              <a:gd name="connsiteY2" fmla="*/ 288032 h 288032"/>
              <a:gd name="connsiteX3" fmla="*/ 276008 w 559416"/>
              <a:gd name="connsiteY3" fmla="*/ 288032 h 288032"/>
              <a:gd name="connsiteX4" fmla="*/ 236470 w 559416"/>
              <a:gd name="connsiteY4" fmla="*/ 248494 h 288032"/>
              <a:gd name="connsiteX5" fmla="*/ 236470 w 559416"/>
              <a:gd name="connsiteY5" fmla="*/ 134409 h 288032"/>
              <a:gd name="connsiteX6" fmla="*/ 188869 w 559416"/>
              <a:gd name="connsiteY6" fmla="*/ 153435 h 288032"/>
              <a:gd name="connsiteX7" fmla="*/ 106337 w 559416"/>
              <a:gd name="connsiteY7" fmla="*/ 248637 h 288032"/>
              <a:gd name="connsiteX8" fmla="*/ 0 w 559416"/>
              <a:gd name="connsiteY8" fmla="*/ 252029 h 288032"/>
              <a:gd name="connsiteX9" fmla="*/ 121585 w 559416"/>
              <a:gd name="connsiteY9" fmla="*/ 69745 h 288032"/>
              <a:gd name="connsiteX10" fmla="*/ 270484 w 559416"/>
              <a:gd name="connsiteY10" fmla="*/ 2288 h 288032"/>
              <a:gd name="connsiteX11" fmla="*/ 276008 w 559416"/>
              <a:gd name="connsiteY11" fmla="*/ 0 h 288032"/>
              <a:gd name="connsiteX12" fmla="*/ 519878 w 559416"/>
              <a:gd name="connsiteY12" fmla="*/ 0 h 288032"/>
              <a:gd name="connsiteX13" fmla="*/ 559416 w 559416"/>
              <a:gd name="connsiteY13" fmla="*/ 39538 h 288032"/>
              <a:gd name="connsiteX0" fmla="*/ 559416 w 559416"/>
              <a:gd name="connsiteY0" fmla="*/ 39538 h 288032"/>
              <a:gd name="connsiteX1" fmla="*/ 559416 w 559416"/>
              <a:gd name="connsiteY1" fmla="*/ 248494 h 288032"/>
              <a:gd name="connsiteX2" fmla="*/ 519878 w 559416"/>
              <a:gd name="connsiteY2" fmla="*/ 288032 h 288032"/>
              <a:gd name="connsiteX3" fmla="*/ 276008 w 559416"/>
              <a:gd name="connsiteY3" fmla="*/ 288032 h 288032"/>
              <a:gd name="connsiteX4" fmla="*/ 236470 w 559416"/>
              <a:gd name="connsiteY4" fmla="*/ 248494 h 288032"/>
              <a:gd name="connsiteX5" fmla="*/ 236470 w 559416"/>
              <a:gd name="connsiteY5" fmla="*/ 134409 h 288032"/>
              <a:gd name="connsiteX6" fmla="*/ 171903 w 559416"/>
              <a:gd name="connsiteY6" fmla="*/ 163615 h 288032"/>
              <a:gd name="connsiteX7" fmla="*/ 106337 w 559416"/>
              <a:gd name="connsiteY7" fmla="*/ 248637 h 288032"/>
              <a:gd name="connsiteX8" fmla="*/ 0 w 559416"/>
              <a:gd name="connsiteY8" fmla="*/ 252029 h 288032"/>
              <a:gd name="connsiteX9" fmla="*/ 121585 w 559416"/>
              <a:gd name="connsiteY9" fmla="*/ 69745 h 288032"/>
              <a:gd name="connsiteX10" fmla="*/ 270484 w 559416"/>
              <a:gd name="connsiteY10" fmla="*/ 2288 h 288032"/>
              <a:gd name="connsiteX11" fmla="*/ 276008 w 559416"/>
              <a:gd name="connsiteY11" fmla="*/ 0 h 288032"/>
              <a:gd name="connsiteX12" fmla="*/ 519878 w 559416"/>
              <a:gd name="connsiteY12" fmla="*/ 0 h 288032"/>
              <a:gd name="connsiteX13" fmla="*/ 559416 w 559416"/>
              <a:gd name="connsiteY13" fmla="*/ 39538 h 288032"/>
              <a:gd name="connsiteX0" fmla="*/ 559416 w 559416"/>
              <a:gd name="connsiteY0" fmla="*/ 39538 h 288032"/>
              <a:gd name="connsiteX1" fmla="*/ 559416 w 559416"/>
              <a:gd name="connsiteY1" fmla="*/ 248494 h 288032"/>
              <a:gd name="connsiteX2" fmla="*/ 519878 w 559416"/>
              <a:gd name="connsiteY2" fmla="*/ 288032 h 288032"/>
              <a:gd name="connsiteX3" fmla="*/ 276008 w 559416"/>
              <a:gd name="connsiteY3" fmla="*/ 288032 h 288032"/>
              <a:gd name="connsiteX4" fmla="*/ 236470 w 559416"/>
              <a:gd name="connsiteY4" fmla="*/ 248494 h 288032"/>
              <a:gd name="connsiteX5" fmla="*/ 236470 w 559416"/>
              <a:gd name="connsiteY5" fmla="*/ 134409 h 288032"/>
              <a:gd name="connsiteX6" fmla="*/ 171903 w 559416"/>
              <a:gd name="connsiteY6" fmla="*/ 163615 h 288032"/>
              <a:gd name="connsiteX7" fmla="*/ 92764 w 559416"/>
              <a:gd name="connsiteY7" fmla="*/ 252031 h 288032"/>
              <a:gd name="connsiteX8" fmla="*/ 0 w 559416"/>
              <a:gd name="connsiteY8" fmla="*/ 252029 h 288032"/>
              <a:gd name="connsiteX9" fmla="*/ 121585 w 559416"/>
              <a:gd name="connsiteY9" fmla="*/ 69745 h 288032"/>
              <a:gd name="connsiteX10" fmla="*/ 270484 w 559416"/>
              <a:gd name="connsiteY10" fmla="*/ 2288 h 288032"/>
              <a:gd name="connsiteX11" fmla="*/ 276008 w 559416"/>
              <a:gd name="connsiteY11" fmla="*/ 0 h 288032"/>
              <a:gd name="connsiteX12" fmla="*/ 519878 w 559416"/>
              <a:gd name="connsiteY12" fmla="*/ 0 h 288032"/>
              <a:gd name="connsiteX13" fmla="*/ 559416 w 559416"/>
              <a:gd name="connsiteY13" fmla="*/ 39538 h 288032"/>
              <a:gd name="connsiteX0" fmla="*/ 559416 w 559416"/>
              <a:gd name="connsiteY0" fmla="*/ 39538 h 288032"/>
              <a:gd name="connsiteX1" fmla="*/ 559416 w 559416"/>
              <a:gd name="connsiteY1" fmla="*/ 248494 h 288032"/>
              <a:gd name="connsiteX2" fmla="*/ 519878 w 559416"/>
              <a:gd name="connsiteY2" fmla="*/ 288032 h 288032"/>
              <a:gd name="connsiteX3" fmla="*/ 276008 w 559416"/>
              <a:gd name="connsiteY3" fmla="*/ 288032 h 288032"/>
              <a:gd name="connsiteX4" fmla="*/ 236470 w 559416"/>
              <a:gd name="connsiteY4" fmla="*/ 248494 h 288032"/>
              <a:gd name="connsiteX5" fmla="*/ 236470 w 559416"/>
              <a:gd name="connsiteY5" fmla="*/ 134409 h 288032"/>
              <a:gd name="connsiteX6" fmla="*/ 171903 w 559416"/>
              <a:gd name="connsiteY6" fmla="*/ 163615 h 288032"/>
              <a:gd name="connsiteX7" fmla="*/ 92764 w 559416"/>
              <a:gd name="connsiteY7" fmla="*/ 252031 h 288032"/>
              <a:gd name="connsiteX8" fmla="*/ 0 w 559416"/>
              <a:gd name="connsiteY8" fmla="*/ 252029 h 288032"/>
              <a:gd name="connsiteX9" fmla="*/ 270484 w 559416"/>
              <a:gd name="connsiteY9" fmla="*/ 2288 h 288032"/>
              <a:gd name="connsiteX10" fmla="*/ 276008 w 559416"/>
              <a:gd name="connsiteY10" fmla="*/ 0 h 288032"/>
              <a:gd name="connsiteX11" fmla="*/ 519878 w 559416"/>
              <a:gd name="connsiteY11" fmla="*/ 0 h 288032"/>
              <a:gd name="connsiteX12" fmla="*/ 559416 w 559416"/>
              <a:gd name="connsiteY12" fmla="*/ 39538 h 288032"/>
              <a:gd name="connsiteX0" fmla="*/ 559416 w 559416"/>
              <a:gd name="connsiteY0" fmla="*/ 39538 h 288032"/>
              <a:gd name="connsiteX1" fmla="*/ 559416 w 559416"/>
              <a:gd name="connsiteY1" fmla="*/ 248494 h 288032"/>
              <a:gd name="connsiteX2" fmla="*/ 519878 w 559416"/>
              <a:gd name="connsiteY2" fmla="*/ 288032 h 288032"/>
              <a:gd name="connsiteX3" fmla="*/ 276008 w 559416"/>
              <a:gd name="connsiteY3" fmla="*/ 288032 h 288032"/>
              <a:gd name="connsiteX4" fmla="*/ 236470 w 559416"/>
              <a:gd name="connsiteY4" fmla="*/ 248494 h 288032"/>
              <a:gd name="connsiteX5" fmla="*/ 236470 w 559416"/>
              <a:gd name="connsiteY5" fmla="*/ 134409 h 288032"/>
              <a:gd name="connsiteX6" fmla="*/ 171903 w 559416"/>
              <a:gd name="connsiteY6" fmla="*/ 163615 h 288032"/>
              <a:gd name="connsiteX7" fmla="*/ 92764 w 559416"/>
              <a:gd name="connsiteY7" fmla="*/ 252031 h 288032"/>
              <a:gd name="connsiteX8" fmla="*/ 0 w 559416"/>
              <a:gd name="connsiteY8" fmla="*/ 252029 h 288032"/>
              <a:gd name="connsiteX9" fmla="*/ 270484 w 559416"/>
              <a:gd name="connsiteY9" fmla="*/ 2288 h 288032"/>
              <a:gd name="connsiteX10" fmla="*/ 276008 w 559416"/>
              <a:gd name="connsiteY10" fmla="*/ 0 h 288032"/>
              <a:gd name="connsiteX11" fmla="*/ 519878 w 559416"/>
              <a:gd name="connsiteY11" fmla="*/ 0 h 288032"/>
              <a:gd name="connsiteX12" fmla="*/ 559416 w 559416"/>
              <a:gd name="connsiteY12" fmla="*/ 39538 h 288032"/>
              <a:gd name="connsiteX0" fmla="*/ 559416 w 559416"/>
              <a:gd name="connsiteY0" fmla="*/ 42931 h 291425"/>
              <a:gd name="connsiteX1" fmla="*/ 559416 w 559416"/>
              <a:gd name="connsiteY1" fmla="*/ 251887 h 291425"/>
              <a:gd name="connsiteX2" fmla="*/ 519878 w 559416"/>
              <a:gd name="connsiteY2" fmla="*/ 291425 h 291425"/>
              <a:gd name="connsiteX3" fmla="*/ 276008 w 559416"/>
              <a:gd name="connsiteY3" fmla="*/ 291425 h 291425"/>
              <a:gd name="connsiteX4" fmla="*/ 236470 w 559416"/>
              <a:gd name="connsiteY4" fmla="*/ 251887 h 291425"/>
              <a:gd name="connsiteX5" fmla="*/ 236470 w 559416"/>
              <a:gd name="connsiteY5" fmla="*/ 137802 h 291425"/>
              <a:gd name="connsiteX6" fmla="*/ 171903 w 559416"/>
              <a:gd name="connsiteY6" fmla="*/ 167008 h 291425"/>
              <a:gd name="connsiteX7" fmla="*/ 92764 w 559416"/>
              <a:gd name="connsiteY7" fmla="*/ 255424 h 291425"/>
              <a:gd name="connsiteX8" fmla="*/ 0 w 559416"/>
              <a:gd name="connsiteY8" fmla="*/ 255422 h 291425"/>
              <a:gd name="connsiteX9" fmla="*/ 270484 w 559416"/>
              <a:gd name="connsiteY9" fmla="*/ 5681 h 291425"/>
              <a:gd name="connsiteX10" fmla="*/ 313330 w 559416"/>
              <a:gd name="connsiteY10" fmla="*/ 0 h 291425"/>
              <a:gd name="connsiteX11" fmla="*/ 519878 w 559416"/>
              <a:gd name="connsiteY11" fmla="*/ 3393 h 291425"/>
              <a:gd name="connsiteX12" fmla="*/ 559416 w 559416"/>
              <a:gd name="connsiteY12" fmla="*/ 42931 h 291425"/>
              <a:gd name="connsiteX0" fmla="*/ 559416 w 559416"/>
              <a:gd name="connsiteY0" fmla="*/ 42931 h 291425"/>
              <a:gd name="connsiteX1" fmla="*/ 559416 w 559416"/>
              <a:gd name="connsiteY1" fmla="*/ 251887 h 291425"/>
              <a:gd name="connsiteX2" fmla="*/ 519878 w 559416"/>
              <a:gd name="connsiteY2" fmla="*/ 291425 h 291425"/>
              <a:gd name="connsiteX3" fmla="*/ 276008 w 559416"/>
              <a:gd name="connsiteY3" fmla="*/ 291425 h 291425"/>
              <a:gd name="connsiteX4" fmla="*/ 236470 w 559416"/>
              <a:gd name="connsiteY4" fmla="*/ 251887 h 291425"/>
              <a:gd name="connsiteX5" fmla="*/ 236470 w 559416"/>
              <a:gd name="connsiteY5" fmla="*/ 137802 h 291425"/>
              <a:gd name="connsiteX6" fmla="*/ 171903 w 559416"/>
              <a:gd name="connsiteY6" fmla="*/ 167008 h 291425"/>
              <a:gd name="connsiteX7" fmla="*/ 92764 w 559416"/>
              <a:gd name="connsiteY7" fmla="*/ 255424 h 291425"/>
              <a:gd name="connsiteX8" fmla="*/ 0 w 559416"/>
              <a:gd name="connsiteY8" fmla="*/ 255422 h 291425"/>
              <a:gd name="connsiteX9" fmla="*/ 270484 w 559416"/>
              <a:gd name="connsiteY9" fmla="*/ 5681 h 291425"/>
              <a:gd name="connsiteX10" fmla="*/ 313330 w 559416"/>
              <a:gd name="connsiteY10" fmla="*/ 0 h 291425"/>
              <a:gd name="connsiteX11" fmla="*/ 519878 w 559416"/>
              <a:gd name="connsiteY11" fmla="*/ 3393 h 291425"/>
              <a:gd name="connsiteX12" fmla="*/ 559416 w 559416"/>
              <a:gd name="connsiteY12" fmla="*/ 42931 h 291425"/>
              <a:gd name="connsiteX0" fmla="*/ 559416 w 559416"/>
              <a:gd name="connsiteY0" fmla="*/ 42931 h 291425"/>
              <a:gd name="connsiteX1" fmla="*/ 559416 w 559416"/>
              <a:gd name="connsiteY1" fmla="*/ 251887 h 291425"/>
              <a:gd name="connsiteX2" fmla="*/ 519878 w 559416"/>
              <a:gd name="connsiteY2" fmla="*/ 291425 h 291425"/>
              <a:gd name="connsiteX3" fmla="*/ 276008 w 559416"/>
              <a:gd name="connsiteY3" fmla="*/ 291425 h 291425"/>
              <a:gd name="connsiteX4" fmla="*/ 236470 w 559416"/>
              <a:gd name="connsiteY4" fmla="*/ 251887 h 291425"/>
              <a:gd name="connsiteX5" fmla="*/ 236470 w 559416"/>
              <a:gd name="connsiteY5" fmla="*/ 137802 h 291425"/>
              <a:gd name="connsiteX6" fmla="*/ 92764 w 559416"/>
              <a:gd name="connsiteY6" fmla="*/ 255424 h 291425"/>
              <a:gd name="connsiteX7" fmla="*/ 0 w 559416"/>
              <a:gd name="connsiteY7" fmla="*/ 255422 h 291425"/>
              <a:gd name="connsiteX8" fmla="*/ 270484 w 559416"/>
              <a:gd name="connsiteY8" fmla="*/ 5681 h 291425"/>
              <a:gd name="connsiteX9" fmla="*/ 313330 w 559416"/>
              <a:gd name="connsiteY9" fmla="*/ 0 h 291425"/>
              <a:gd name="connsiteX10" fmla="*/ 519878 w 559416"/>
              <a:gd name="connsiteY10" fmla="*/ 3393 h 291425"/>
              <a:gd name="connsiteX11" fmla="*/ 559416 w 559416"/>
              <a:gd name="connsiteY11" fmla="*/ 42931 h 291425"/>
              <a:gd name="connsiteX0" fmla="*/ 559416 w 559416"/>
              <a:gd name="connsiteY0" fmla="*/ 42931 h 291425"/>
              <a:gd name="connsiteX1" fmla="*/ 559416 w 559416"/>
              <a:gd name="connsiteY1" fmla="*/ 251887 h 291425"/>
              <a:gd name="connsiteX2" fmla="*/ 519878 w 559416"/>
              <a:gd name="connsiteY2" fmla="*/ 291425 h 291425"/>
              <a:gd name="connsiteX3" fmla="*/ 276008 w 559416"/>
              <a:gd name="connsiteY3" fmla="*/ 291425 h 291425"/>
              <a:gd name="connsiteX4" fmla="*/ 236470 w 559416"/>
              <a:gd name="connsiteY4" fmla="*/ 251887 h 291425"/>
              <a:gd name="connsiteX5" fmla="*/ 236470 w 559416"/>
              <a:gd name="connsiteY5" fmla="*/ 137802 h 291425"/>
              <a:gd name="connsiteX6" fmla="*/ 92764 w 559416"/>
              <a:gd name="connsiteY6" fmla="*/ 255424 h 291425"/>
              <a:gd name="connsiteX7" fmla="*/ 0 w 559416"/>
              <a:gd name="connsiteY7" fmla="*/ 255422 h 291425"/>
              <a:gd name="connsiteX8" fmla="*/ 270484 w 559416"/>
              <a:gd name="connsiteY8" fmla="*/ 5681 h 291425"/>
              <a:gd name="connsiteX9" fmla="*/ 313330 w 559416"/>
              <a:gd name="connsiteY9" fmla="*/ 0 h 291425"/>
              <a:gd name="connsiteX10" fmla="*/ 519878 w 559416"/>
              <a:gd name="connsiteY10" fmla="*/ 3393 h 291425"/>
              <a:gd name="connsiteX11" fmla="*/ 559416 w 559416"/>
              <a:gd name="connsiteY11" fmla="*/ 42931 h 291425"/>
              <a:gd name="connsiteX0" fmla="*/ 559416 w 559416"/>
              <a:gd name="connsiteY0" fmla="*/ 42931 h 291425"/>
              <a:gd name="connsiteX1" fmla="*/ 559416 w 559416"/>
              <a:gd name="connsiteY1" fmla="*/ 251887 h 291425"/>
              <a:gd name="connsiteX2" fmla="*/ 519878 w 559416"/>
              <a:gd name="connsiteY2" fmla="*/ 291425 h 291425"/>
              <a:gd name="connsiteX3" fmla="*/ 276008 w 559416"/>
              <a:gd name="connsiteY3" fmla="*/ 291425 h 291425"/>
              <a:gd name="connsiteX4" fmla="*/ 236470 w 559416"/>
              <a:gd name="connsiteY4" fmla="*/ 251887 h 291425"/>
              <a:gd name="connsiteX5" fmla="*/ 236470 w 559416"/>
              <a:gd name="connsiteY5" fmla="*/ 137802 h 291425"/>
              <a:gd name="connsiteX6" fmla="*/ 92764 w 559416"/>
              <a:gd name="connsiteY6" fmla="*/ 255424 h 291425"/>
              <a:gd name="connsiteX7" fmla="*/ 0 w 559416"/>
              <a:gd name="connsiteY7" fmla="*/ 255422 h 291425"/>
              <a:gd name="connsiteX8" fmla="*/ 270484 w 559416"/>
              <a:gd name="connsiteY8" fmla="*/ 5681 h 291425"/>
              <a:gd name="connsiteX9" fmla="*/ 313330 w 559416"/>
              <a:gd name="connsiteY9" fmla="*/ 0 h 291425"/>
              <a:gd name="connsiteX10" fmla="*/ 519878 w 559416"/>
              <a:gd name="connsiteY10" fmla="*/ 3393 h 291425"/>
              <a:gd name="connsiteX11" fmla="*/ 559416 w 559416"/>
              <a:gd name="connsiteY11" fmla="*/ 42931 h 291425"/>
              <a:gd name="connsiteX0" fmla="*/ 542451 w 542451"/>
              <a:gd name="connsiteY0" fmla="*/ 42931 h 291425"/>
              <a:gd name="connsiteX1" fmla="*/ 542451 w 542451"/>
              <a:gd name="connsiteY1" fmla="*/ 251887 h 291425"/>
              <a:gd name="connsiteX2" fmla="*/ 502913 w 542451"/>
              <a:gd name="connsiteY2" fmla="*/ 291425 h 291425"/>
              <a:gd name="connsiteX3" fmla="*/ 259043 w 542451"/>
              <a:gd name="connsiteY3" fmla="*/ 291425 h 291425"/>
              <a:gd name="connsiteX4" fmla="*/ 219505 w 542451"/>
              <a:gd name="connsiteY4" fmla="*/ 251887 h 291425"/>
              <a:gd name="connsiteX5" fmla="*/ 219505 w 542451"/>
              <a:gd name="connsiteY5" fmla="*/ 137802 h 291425"/>
              <a:gd name="connsiteX6" fmla="*/ 75799 w 542451"/>
              <a:gd name="connsiteY6" fmla="*/ 255424 h 291425"/>
              <a:gd name="connsiteX7" fmla="*/ 0 w 542451"/>
              <a:gd name="connsiteY7" fmla="*/ 231671 h 291425"/>
              <a:gd name="connsiteX8" fmla="*/ 253519 w 542451"/>
              <a:gd name="connsiteY8" fmla="*/ 5681 h 291425"/>
              <a:gd name="connsiteX9" fmla="*/ 296365 w 542451"/>
              <a:gd name="connsiteY9" fmla="*/ 0 h 291425"/>
              <a:gd name="connsiteX10" fmla="*/ 502913 w 542451"/>
              <a:gd name="connsiteY10" fmla="*/ 3393 h 291425"/>
              <a:gd name="connsiteX11" fmla="*/ 542451 w 542451"/>
              <a:gd name="connsiteY11" fmla="*/ 42931 h 291425"/>
              <a:gd name="connsiteX0" fmla="*/ 542451 w 542451"/>
              <a:gd name="connsiteY0" fmla="*/ 42931 h 291425"/>
              <a:gd name="connsiteX1" fmla="*/ 542451 w 542451"/>
              <a:gd name="connsiteY1" fmla="*/ 251887 h 291425"/>
              <a:gd name="connsiteX2" fmla="*/ 502913 w 542451"/>
              <a:gd name="connsiteY2" fmla="*/ 291425 h 291425"/>
              <a:gd name="connsiteX3" fmla="*/ 259043 w 542451"/>
              <a:gd name="connsiteY3" fmla="*/ 291425 h 291425"/>
              <a:gd name="connsiteX4" fmla="*/ 219505 w 542451"/>
              <a:gd name="connsiteY4" fmla="*/ 251887 h 291425"/>
              <a:gd name="connsiteX5" fmla="*/ 219505 w 542451"/>
              <a:gd name="connsiteY5" fmla="*/ 137802 h 291425"/>
              <a:gd name="connsiteX6" fmla="*/ 75799 w 542451"/>
              <a:gd name="connsiteY6" fmla="*/ 255424 h 291425"/>
              <a:gd name="connsiteX7" fmla="*/ 0 w 542451"/>
              <a:gd name="connsiteY7" fmla="*/ 231671 h 291425"/>
              <a:gd name="connsiteX8" fmla="*/ 253519 w 542451"/>
              <a:gd name="connsiteY8" fmla="*/ 5681 h 291425"/>
              <a:gd name="connsiteX9" fmla="*/ 296365 w 542451"/>
              <a:gd name="connsiteY9" fmla="*/ 0 h 291425"/>
              <a:gd name="connsiteX10" fmla="*/ 502913 w 542451"/>
              <a:gd name="connsiteY10" fmla="*/ 3393 h 291425"/>
              <a:gd name="connsiteX11" fmla="*/ 542451 w 542451"/>
              <a:gd name="connsiteY11" fmla="*/ 42931 h 291425"/>
              <a:gd name="connsiteX0" fmla="*/ 542451 w 542451"/>
              <a:gd name="connsiteY0" fmla="*/ 42931 h 291425"/>
              <a:gd name="connsiteX1" fmla="*/ 542451 w 542451"/>
              <a:gd name="connsiteY1" fmla="*/ 251887 h 291425"/>
              <a:gd name="connsiteX2" fmla="*/ 502913 w 542451"/>
              <a:gd name="connsiteY2" fmla="*/ 291425 h 291425"/>
              <a:gd name="connsiteX3" fmla="*/ 259043 w 542451"/>
              <a:gd name="connsiteY3" fmla="*/ 291425 h 291425"/>
              <a:gd name="connsiteX4" fmla="*/ 219505 w 542451"/>
              <a:gd name="connsiteY4" fmla="*/ 251887 h 291425"/>
              <a:gd name="connsiteX5" fmla="*/ 219505 w 542451"/>
              <a:gd name="connsiteY5" fmla="*/ 137802 h 291425"/>
              <a:gd name="connsiteX6" fmla="*/ 75799 w 542451"/>
              <a:gd name="connsiteY6" fmla="*/ 255424 h 291425"/>
              <a:gd name="connsiteX7" fmla="*/ 0 w 542451"/>
              <a:gd name="connsiteY7" fmla="*/ 231671 h 291425"/>
              <a:gd name="connsiteX8" fmla="*/ 253519 w 542451"/>
              <a:gd name="connsiteY8" fmla="*/ 5681 h 291425"/>
              <a:gd name="connsiteX9" fmla="*/ 296365 w 542451"/>
              <a:gd name="connsiteY9" fmla="*/ 0 h 291425"/>
              <a:gd name="connsiteX10" fmla="*/ 502913 w 542451"/>
              <a:gd name="connsiteY10" fmla="*/ 3393 h 291425"/>
              <a:gd name="connsiteX11" fmla="*/ 542451 w 542451"/>
              <a:gd name="connsiteY11" fmla="*/ 42931 h 291425"/>
              <a:gd name="connsiteX0" fmla="*/ 542451 w 542451"/>
              <a:gd name="connsiteY0" fmla="*/ 42931 h 291425"/>
              <a:gd name="connsiteX1" fmla="*/ 542451 w 542451"/>
              <a:gd name="connsiteY1" fmla="*/ 251887 h 291425"/>
              <a:gd name="connsiteX2" fmla="*/ 502913 w 542451"/>
              <a:gd name="connsiteY2" fmla="*/ 291425 h 291425"/>
              <a:gd name="connsiteX3" fmla="*/ 259043 w 542451"/>
              <a:gd name="connsiteY3" fmla="*/ 291425 h 291425"/>
              <a:gd name="connsiteX4" fmla="*/ 219505 w 542451"/>
              <a:gd name="connsiteY4" fmla="*/ 251887 h 291425"/>
              <a:gd name="connsiteX5" fmla="*/ 219504 w 542451"/>
              <a:gd name="connsiteY5" fmla="*/ 164947 h 291425"/>
              <a:gd name="connsiteX6" fmla="*/ 75799 w 542451"/>
              <a:gd name="connsiteY6" fmla="*/ 255424 h 291425"/>
              <a:gd name="connsiteX7" fmla="*/ 0 w 542451"/>
              <a:gd name="connsiteY7" fmla="*/ 231671 h 291425"/>
              <a:gd name="connsiteX8" fmla="*/ 253519 w 542451"/>
              <a:gd name="connsiteY8" fmla="*/ 5681 h 291425"/>
              <a:gd name="connsiteX9" fmla="*/ 296365 w 542451"/>
              <a:gd name="connsiteY9" fmla="*/ 0 h 291425"/>
              <a:gd name="connsiteX10" fmla="*/ 502913 w 542451"/>
              <a:gd name="connsiteY10" fmla="*/ 3393 h 291425"/>
              <a:gd name="connsiteX11" fmla="*/ 542451 w 542451"/>
              <a:gd name="connsiteY11" fmla="*/ 42931 h 291425"/>
              <a:gd name="connsiteX0" fmla="*/ 610313 w 610313"/>
              <a:gd name="connsiteY0" fmla="*/ 42931 h 291425"/>
              <a:gd name="connsiteX1" fmla="*/ 610313 w 610313"/>
              <a:gd name="connsiteY1" fmla="*/ 251887 h 291425"/>
              <a:gd name="connsiteX2" fmla="*/ 570775 w 610313"/>
              <a:gd name="connsiteY2" fmla="*/ 291425 h 291425"/>
              <a:gd name="connsiteX3" fmla="*/ 326905 w 610313"/>
              <a:gd name="connsiteY3" fmla="*/ 291425 h 291425"/>
              <a:gd name="connsiteX4" fmla="*/ 287367 w 610313"/>
              <a:gd name="connsiteY4" fmla="*/ 251887 h 291425"/>
              <a:gd name="connsiteX5" fmla="*/ 287366 w 610313"/>
              <a:gd name="connsiteY5" fmla="*/ 164947 h 291425"/>
              <a:gd name="connsiteX6" fmla="*/ 143661 w 610313"/>
              <a:gd name="connsiteY6" fmla="*/ 255424 h 291425"/>
              <a:gd name="connsiteX7" fmla="*/ 0 w 610313"/>
              <a:gd name="connsiteY7" fmla="*/ 238458 h 291425"/>
              <a:gd name="connsiteX8" fmla="*/ 321381 w 610313"/>
              <a:gd name="connsiteY8" fmla="*/ 5681 h 291425"/>
              <a:gd name="connsiteX9" fmla="*/ 364227 w 610313"/>
              <a:gd name="connsiteY9" fmla="*/ 0 h 291425"/>
              <a:gd name="connsiteX10" fmla="*/ 570775 w 610313"/>
              <a:gd name="connsiteY10" fmla="*/ 3393 h 291425"/>
              <a:gd name="connsiteX11" fmla="*/ 610313 w 610313"/>
              <a:gd name="connsiteY11" fmla="*/ 42931 h 291425"/>
              <a:gd name="connsiteX0" fmla="*/ 610313 w 610313"/>
              <a:gd name="connsiteY0" fmla="*/ 42931 h 291425"/>
              <a:gd name="connsiteX1" fmla="*/ 610313 w 610313"/>
              <a:gd name="connsiteY1" fmla="*/ 251887 h 291425"/>
              <a:gd name="connsiteX2" fmla="*/ 570775 w 610313"/>
              <a:gd name="connsiteY2" fmla="*/ 291425 h 291425"/>
              <a:gd name="connsiteX3" fmla="*/ 326905 w 610313"/>
              <a:gd name="connsiteY3" fmla="*/ 291425 h 291425"/>
              <a:gd name="connsiteX4" fmla="*/ 287367 w 610313"/>
              <a:gd name="connsiteY4" fmla="*/ 251887 h 291425"/>
              <a:gd name="connsiteX5" fmla="*/ 287366 w 610313"/>
              <a:gd name="connsiteY5" fmla="*/ 164947 h 291425"/>
              <a:gd name="connsiteX6" fmla="*/ 106338 w 610313"/>
              <a:gd name="connsiteY6" fmla="*/ 252031 h 291425"/>
              <a:gd name="connsiteX7" fmla="*/ 0 w 610313"/>
              <a:gd name="connsiteY7" fmla="*/ 238458 h 291425"/>
              <a:gd name="connsiteX8" fmla="*/ 321381 w 610313"/>
              <a:gd name="connsiteY8" fmla="*/ 5681 h 291425"/>
              <a:gd name="connsiteX9" fmla="*/ 364227 w 610313"/>
              <a:gd name="connsiteY9" fmla="*/ 0 h 291425"/>
              <a:gd name="connsiteX10" fmla="*/ 570775 w 610313"/>
              <a:gd name="connsiteY10" fmla="*/ 3393 h 291425"/>
              <a:gd name="connsiteX11" fmla="*/ 610313 w 610313"/>
              <a:gd name="connsiteY11" fmla="*/ 42931 h 291425"/>
              <a:gd name="connsiteX0" fmla="*/ 610313 w 610313"/>
              <a:gd name="connsiteY0" fmla="*/ 42931 h 291425"/>
              <a:gd name="connsiteX1" fmla="*/ 610313 w 610313"/>
              <a:gd name="connsiteY1" fmla="*/ 251887 h 291425"/>
              <a:gd name="connsiteX2" fmla="*/ 570775 w 610313"/>
              <a:gd name="connsiteY2" fmla="*/ 291425 h 291425"/>
              <a:gd name="connsiteX3" fmla="*/ 326905 w 610313"/>
              <a:gd name="connsiteY3" fmla="*/ 291425 h 291425"/>
              <a:gd name="connsiteX4" fmla="*/ 287367 w 610313"/>
              <a:gd name="connsiteY4" fmla="*/ 251887 h 291425"/>
              <a:gd name="connsiteX5" fmla="*/ 287366 w 610313"/>
              <a:gd name="connsiteY5" fmla="*/ 164947 h 291425"/>
              <a:gd name="connsiteX6" fmla="*/ 136875 w 610313"/>
              <a:gd name="connsiteY6" fmla="*/ 241852 h 291425"/>
              <a:gd name="connsiteX7" fmla="*/ 0 w 610313"/>
              <a:gd name="connsiteY7" fmla="*/ 238458 h 291425"/>
              <a:gd name="connsiteX8" fmla="*/ 321381 w 610313"/>
              <a:gd name="connsiteY8" fmla="*/ 5681 h 291425"/>
              <a:gd name="connsiteX9" fmla="*/ 364227 w 610313"/>
              <a:gd name="connsiteY9" fmla="*/ 0 h 291425"/>
              <a:gd name="connsiteX10" fmla="*/ 570775 w 610313"/>
              <a:gd name="connsiteY10" fmla="*/ 3393 h 291425"/>
              <a:gd name="connsiteX11" fmla="*/ 610313 w 610313"/>
              <a:gd name="connsiteY11" fmla="*/ 42931 h 291425"/>
              <a:gd name="connsiteX0" fmla="*/ 576383 w 576383"/>
              <a:gd name="connsiteY0" fmla="*/ 42931 h 291425"/>
              <a:gd name="connsiteX1" fmla="*/ 576383 w 576383"/>
              <a:gd name="connsiteY1" fmla="*/ 251887 h 291425"/>
              <a:gd name="connsiteX2" fmla="*/ 536845 w 576383"/>
              <a:gd name="connsiteY2" fmla="*/ 291425 h 291425"/>
              <a:gd name="connsiteX3" fmla="*/ 292975 w 576383"/>
              <a:gd name="connsiteY3" fmla="*/ 291425 h 291425"/>
              <a:gd name="connsiteX4" fmla="*/ 253437 w 576383"/>
              <a:gd name="connsiteY4" fmla="*/ 251887 h 291425"/>
              <a:gd name="connsiteX5" fmla="*/ 253436 w 576383"/>
              <a:gd name="connsiteY5" fmla="*/ 164947 h 291425"/>
              <a:gd name="connsiteX6" fmla="*/ 102945 w 576383"/>
              <a:gd name="connsiteY6" fmla="*/ 241852 h 291425"/>
              <a:gd name="connsiteX7" fmla="*/ 0 w 576383"/>
              <a:gd name="connsiteY7" fmla="*/ 187563 h 291425"/>
              <a:gd name="connsiteX8" fmla="*/ 287451 w 576383"/>
              <a:gd name="connsiteY8" fmla="*/ 5681 h 291425"/>
              <a:gd name="connsiteX9" fmla="*/ 330297 w 576383"/>
              <a:gd name="connsiteY9" fmla="*/ 0 h 291425"/>
              <a:gd name="connsiteX10" fmla="*/ 536845 w 576383"/>
              <a:gd name="connsiteY10" fmla="*/ 3393 h 291425"/>
              <a:gd name="connsiteX11" fmla="*/ 576383 w 576383"/>
              <a:gd name="connsiteY11" fmla="*/ 42931 h 291425"/>
              <a:gd name="connsiteX0" fmla="*/ 576383 w 576383"/>
              <a:gd name="connsiteY0" fmla="*/ 42931 h 291425"/>
              <a:gd name="connsiteX1" fmla="*/ 576383 w 576383"/>
              <a:gd name="connsiteY1" fmla="*/ 251887 h 291425"/>
              <a:gd name="connsiteX2" fmla="*/ 536845 w 576383"/>
              <a:gd name="connsiteY2" fmla="*/ 291425 h 291425"/>
              <a:gd name="connsiteX3" fmla="*/ 292975 w 576383"/>
              <a:gd name="connsiteY3" fmla="*/ 291425 h 291425"/>
              <a:gd name="connsiteX4" fmla="*/ 253437 w 576383"/>
              <a:gd name="connsiteY4" fmla="*/ 251887 h 291425"/>
              <a:gd name="connsiteX5" fmla="*/ 253436 w 576383"/>
              <a:gd name="connsiteY5" fmla="*/ 164947 h 291425"/>
              <a:gd name="connsiteX6" fmla="*/ 82587 w 576383"/>
              <a:gd name="connsiteY6" fmla="*/ 238459 h 291425"/>
              <a:gd name="connsiteX7" fmla="*/ 0 w 576383"/>
              <a:gd name="connsiteY7" fmla="*/ 187563 h 291425"/>
              <a:gd name="connsiteX8" fmla="*/ 287451 w 576383"/>
              <a:gd name="connsiteY8" fmla="*/ 5681 h 291425"/>
              <a:gd name="connsiteX9" fmla="*/ 330297 w 576383"/>
              <a:gd name="connsiteY9" fmla="*/ 0 h 291425"/>
              <a:gd name="connsiteX10" fmla="*/ 536845 w 576383"/>
              <a:gd name="connsiteY10" fmla="*/ 3393 h 291425"/>
              <a:gd name="connsiteX11" fmla="*/ 576383 w 576383"/>
              <a:gd name="connsiteY11" fmla="*/ 42931 h 291425"/>
              <a:gd name="connsiteX0" fmla="*/ 576383 w 576383"/>
              <a:gd name="connsiteY0" fmla="*/ 42931 h 291425"/>
              <a:gd name="connsiteX1" fmla="*/ 576383 w 576383"/>
              <a:gd name="connsiteY1" fmla="*/ 251887 h 291425"/>
              <a:gd name="connsiteX2" fmla="*/ 536845 w 576383"/>
              <a:gd name="connsiteY2" fmla="*/ 291425 h 291425"/>
              <a:gd name="connsiteX3" fmla="*/ 292975 w 576383"/>
              <a:gd name="connsiteY3" fmla="*/ 291425 h 291425"/>
              <a:gd name="connsiteX4" fmla="*/ 253437 w 576383"/>
              <a:gd name="connsiteY4" fmla="*/ 251887 h 291425"/>
              <a:gd name="connsiteX5" fmla="*/ 253436 w 576383"/>
              <a:gd name="connsiteY5" fmla="*/ 164947 h 291425"/>
              <a:gd name="connsiteX6" fmla="*/ 82587 w 576383"/>
              <a:gd name="connsiteY6" fmla="*/ 238459 h 291425"/>
              <a:gd name="connsiteX7" fmla="*/ 0 w 576383"/>
              <a:gd name="connsiteY7" fmla="*/ 187563 h 291425"/>
              <a:gd name="connsiteX8" fmla="*/ 287451 w 576383"/>
              <a:gd name="connsiteY8" fmla="*/ 5681 h 291425"/>
              <a:gd name="connsiteX9" fmla="*/ 330297 w 576383"/>
              <a:gd name="connsiteY9" fmla="*/ 0 h 291425"/>
              <a:gd name="connsiteX10" fmla="*/ 536845 w 576383"/>
              <a:gd name="connsiteY10" fmla="*/ 3393 h 291425"/>
              <a:gd name="connsiteX11" fmla="*/ 576383 w 576383"/>
              <a:gd name="connsiteY11" fmla="*/ 42931 h 291425"/>
              <a:gd name="connsiteX0" fmla="*/ 576383 w 576383"/>
              <a:gd name="connsiteY0" fmla="*/ 42931 h 291425"/>
              <a:gd name="connsiteX1" fmla="*/ 576383 w 576383"/>
              <a:gd name="connsiteY1" fmla="*/ 251887 h 291425"/>
              <a:gd name="connsiteX2" fmla="*/ 536845 w 576383"/>
              <a:gd name="connsiteY2" fmla="*/ 291425 h 291425"/>
              <a:gd name="connsiteX3" fmla="*/ 292975 w 576383"/>
              <a:gd name="connsiteY3" fmla="*/ 291425 h 291425"/>
              <a:gd name="connsiteX4" fmla="*/ 253437 w 576383"/>
              <a:gd name="connsiteY4" fmla="*/ 251887 h 291425"/>
              <a:gd name="connsiteX5" fmla="*/ 253436 w 576383"/>
              <a:gd name="connsiteY5" fmla="*/ 164947 h 291425"/>
              <a:gd name="connsiteX6" fmla="*/ 82587 w 576383"/>
              <a:gd name="connsiteY6" fmla="*/ 238459 h 291425"/>
              <a:gd name="connsiteX7" fmla="*/ 0 w 576383"/>
              <a:gd name="connsiteY7" fmla="*/ 187563 h 291425"/>
              <a:gd name="connsiteX8" fmla="*/ 287451 w 576383"/>
              <a:gd name="connsiteY8" fmla="*/ 5681 h 291425"/>
              <a:gd name="connsiteX9" fmla="*/ 330297 w 576383"/>
              <a:gd name="connsiteY9" fmla="*/ 0 h 291425"/>
              <a:gd name="connsiteX10" fmla="*/ 536845 w 576383"/>
              <a:gd name="connsiteY10" fmla="*/ 3393 h 291425"/>
              <a:gd name="connsiteX11" fmla="*/ 576383 w 576383"/>
              <a:gd name="connsiteY11" fmla="*/ 42931 h 291425"/>
              <a:gd name="connsiteX0" fmla="*/ 576383 w 576383"/>
              <a:gd name="connsiteY0" fmla="*/ 42931 h 291425"/>
              <a:gd name="connsiteX1" fmla="*/ 576383 w 576383"/>
              <a:gd name="connsiteY1" fmla="*/ 251887 h 291425"/>
              <a:gd name="connsiteX2" fmla="*/ 536845 w 576383"/>
              <a:gd name="connsiteY2" fmla="*/ 291425 h 291425"/>
              <a:gd name="connsiteX3" fmla="*/ 292975 w 576383"/>
              <a:gd name="connsiteY3" fmla="*/ 291425 h 291425"/>
              <a:gd name="connsiteX4" fmla="*/ 253437 w 576383"/>
              <a:gd name="connsiteY4" fmla="*/ 251887 h 291425"/>
              <a:gd name="connsiteX5" fmla="*/ 253436 w 576383"/>
              <a:gd name="connsiteY5" fmla="*/ 164947 h 291425"/>
              <a:gd name="connsiteX6" fmla="*/ 82587 w 576383"/>
              <a:gd name="connsiteY6" fmla="*/ 238459 h 291425"/>
              <a:gd name="connsiteX7" fmla="*/ 0 w 576383"/>
              <a:gd name="connsiteY7" fmla="*/ 187563 h 291425"/>
              <a:gd name="connsiteX8" fmla="*/ 287451 w 576383"/>
              <a:gd name="connsiteY8" fmla="*/ 5681 h 291425"/>
              <a:gd name="connsiteX9" fmla="*/ 330297 w 576383"/>
              <a:gd name="connsiteY9" fmla="*/ 0 h 291425"/>
              <a:gd name="connsiteX10" fmla="*/ 536845 w 576383"/>
              <a:gd name="connsiteY10" fmla="*/ 3393 h 291425"/>
              <a:gd name="connsiteX11" fmla="*/ 576383 w 576383"/>
              <a:gd name="connsiteY11" fmla="*/ 42931 h 291425"/>
              <a:gd name="connsiteX0" fmla="*/ 620492 w 620492"/>
              <a:gd name="connsiteY0" fmla="*/ 42931 h 291425"/>
              <a:gd name="connsiteX1" fmla="*/ 620492 w 620492"/>
              <a:gd name="connsiteY1" fmla="*/ 251887 h 291425"/>
              <a:gd name="connsiteX2" fmla="*/ 580954 w 620492"/>
              <a:gd name="connsiteY2" fmla="*/ 291425 h 291425"/>
              <a:gd name="connsiteX3" fmla="*/ 337084 w 620492"/>
              <a:gd name="connsiteY3" fmla="*/ 291425 h 291425"/>
              <a:gd name="connsiteX4" fmla="*/ 297546 w 620492"/>
              <a:gd name="connsiteY4" fmla="*/ 251887 h 291425"/>
              <a:gd name="connsiteX5" fmla="*/ 297545 w 620492"/>
              <a:gd name="connsiteY5" fmla="*/ 164947 h 291425"/>
              <a:gd name="connsiteX6" fmla="*/ 126696 w 620492"/>
              <a:gd name="connsiteY6" fmla="*/ 238459 h 291425"/>
              <a:gd name="connsiteX7" fmla="*/ 0 w 620492"/>
              <a:gd name="connsiteY7" fmla="*/ 187563 h 291425"/>
              <a:gd name="connsiteX8" fmla="*/ 331560 w 620492"/>
              <a:gd name="connsiteY8" fmla="*/ 5681 h 291425"/>
              <a:gd name="connsiteX9" fmla="*/ 374406 w 620492"/>
              <a:gd name="connsiteY9" fmla="*/ 0 h 291425"/>
              <a:gd name="connsiteX10" fmla="*/ 580954 w 620492"/>
              <a:gd name="connsiteY10" fmla="*/ 3393 h 291425"/>
              <a:gd name="connsiteX11" fmla="*/ 620492 w 620492"/>
              <a:gd name="connsiteY11" fmla="*/ 42931 h 291425"/>
              <a:gd name="connsiteX0" fmla="*/ 620492 w 620492"/>
              <a:gd name="connsiteY0" fmla="*/ 42931 h 291425"/>
              <a:gd name="connsiteX1" fmla="*/ 620492 w 620492"/>
              <a:gd name="connsiteY1" fmla="*/ 251887 h 291425"/>
              <a:gd name="connsiteX2" fmla="*/ 580954 w 620492"/>
              <a:gd name="connsiteY2" fmla="*/ 291425 h 291425"/>
              <a:gd name="connsiteX3" fmla="*/ 337084 w 620492"/>
              <a:gd name="connsiteY3" fmla="*/ 291425 h 291425"/>
              <a:gd name="connsiteX4" fmla="*/ 297546 w 620492"/>
              <a:gd name="connsiteY4" fmla="*/ 251887 h 291425"/>
              <a:gd name="connsiteX5" fmla="*/ 297545 w 620492"/>
              <a:gd name="connsiteY5" fmla="*/ 164947 h 291425"/>
              <a:gd name="connsiteX6" fmla="*/ 89373 w 620492"/>
              <a:gd name="connsiteY6" fmla="*/ 224887 h 291425"/>
              <a:gd name="connsiteX7" fmla="*/ 0 w 620492"/>
              <a:gd name="connsiteY7" fmla="*/ 187563 h 291425"/>
              <a:gd name="connsiteX8" fmla="*/ 331560 w 620492"/>
              <a:gd name="connsiteY8" fmla="*/ 5681 h 291425"/>
              <a:gd name="connsiteX9" fmla="*/ 374406 w 620492"/>
              <a:gd name="connsiteY9" fmla="*/ 0 h 291425"/>
              <a:gd name="connsiteX10" fmla="*/ 580954 w 620492"/>
              <a:gd name="connsiteY10" fmla="*/ 3393 h 291425"/>
              <a:gd name="connsiteX11" fmla="*/ 620492 w 620492"/>
              <a:gd name="connsiteY11" fmla="*/ 42931 h 291425"/>
              <a:gd name="connsiteX0" fmla="*/ 620492 w 620492"/>
              <a:gd name="connsiteY0" fmla="*/ 42931 h 291425"/>
              <a:gd name="connsiteX1" fmla="*/ 620492 w 620492"/>
              <a:gd name="connsiteY1" fmla="*/ 251887 h 291425"/>
              <a:gd name="connsiteX2" fmla="*/ 580954 w 620492"/>
              <a:gd name="connsiteY2" fmla="*/ 291425 h 291425"/>
              <a:gd name="connsiteX3" fmla="*/ 337084 w 620492"/>
              <a:gd name="connsiteY3" fmla="*/ 291425 h 291425"/>
              <a:gd name="connsiteX4" fmla="*/ 297546 w 620492"/>
              <a:gd name="connsiteY4" fmla="*/ 251887 h 291425"/>
              <a:gd name="connsiteX5" fmla="*/ 297545 w 620492"/>
              <a:gd name="connsiteY5" fmla="*/ 164947 h 291425"/>
              <a:gd name="connsiteX6" fmla="*/ 89373 w 620492"/>
              <a:gd name="connsiteY6" fmla="*/ 224887 h 291425"/>
              <a:gd name="connsiteX7" fmla="*/ 0 w 620492"/>
              <a:gd name="connsiteY7" fmla="*/ 187563 h 291425"/>
              <a:gd name="connsiteX8" fmla="*/ 331560 w 620492"/>
              <a:gd name="connsiteY8" fmla="*/ 5681 h 291425"/>
              <a:gd name="connsiteX9" fmla="*/ 374406 w 620492"/>
              <a:gd name="connsiteY9" fmla="*/ 0 h 291425"/>
              <a:gd name="connsiteX10" fmla="*/ 580954 w 620492"/>
              <a:gd name="connsiteY10" fmla="*/ 3393 h 291425"/>
              <a:gd name="connsiteX11" fmla="*/ 620492 w 620492"/>
              <a:gd name="connsiteY11" fmla="*/ 42931 h 291425"/>
              <a:gd name="connsiteX0" fmla="*/ 620492 w 620492"/>
              <a:gd name="connsiteY0" fmla="*/ 42931 h 291425"/>
              <a:gd name="connsiteX1" fmla="*/ 620492 w 620492"/>
              <a:gd name="connsiteY1" fmla="*/ 251887 h 291425"/>
              <a:gd name="connsiteX2" fmla="*/ 580954 w 620492"/>
              <a:gd name="connsiteY2" fmla="*/ 291425 h 291425"/>
              <a:gd name="connsiteX3" fmla="*/ 337084 w 620492"/>
              <a:gd name="connsiteY3" fmla="*/ 291425 h 291425"/>
              <a:gd name="connsiteX4" fmla="*/ 297546 w 620492"/>
              <a:gd name="connsiteY4" fmla="*/ 251887 h 291425"/>
              <a:gd name="connsiteX5" fmla="*/ 297545 w 620492"/>
              <a:gd name="connsiteY5" fmla="*/ 164947 h 291425"/>
              <a:gd name="connsiteX6" fmla="*/ 89373 w 620492"/>
              <a:gd name="connsiteY6" fmla="*/ 224887 h 291425"/>
              <a:gd name="connsiteX7" fmla="*/ 0 w 620492"/>
              <a:gd name="connsiteY7" fmla="*/ 187563 h 291425"/>
              <a:gd name="connsiteX8" fmla="*/ 331560 w 620492"/>
              <a:gd name="connsiteY8" fmla="*/ 5681 h 291425"/>
              <a:gd name="connsiteX9" fmla="*/ 374406 w 620492"/>
              <a:gd name="connsiteY9" fmla="*/ 0 h 291425"/>
              <a:gd name="connsiteX10" fmla="*/ 580954 w 620492"/>
              <a:gd name="connsiteY10" fmla="*/ 3393 h 291425"/>
              <a:gd name="connsiteX11" fmla="*/ 620492 w 620492"/>
              <a:gd name="connsiteY11" fmla="*/ 42931 h 291425"/>
              <a:gd name="connsiteX0" fmla="*/ 620492 w 620492"/>
              <a:gd name="connsiteY0" fmla="*/ 42931 h 291425"/>
              <a:gd name="connsiteX1" fmla="*/ 620492 w 620492"/>
              <a:gd name="connsiteY1" fmla="*/ 251887 h 291425"/>
              <a:gd name="connsiteX2" fmla="*/ 580954 w 620492"/>
              <a:gd name="connsiteY2" fmla="*/ 291425 h 291425"/>
              <a:gd name="connsiteX3" fmla="*/ 337084 w 620492"/>
              <a:gd name="connsiteY3" fmla="*/ 291425 h 291425"/>
              <a:gd name="connsiteX4" fmla="*/ 297546 w 620492"/>
              <a:gd name="connsiteY4" fmla="*/ 251887 h 291425"/>
              <a:gd name="connsiteX5" fmla="*/ 297545 w 620492"/>
              <a:gd name="connsiteY5" fmla="*/ 164947 h 291425"/>
              <a:gd name="connsiteX6" fmla="*/ 89373 w 620492"/>
              <a:gd name="connsiteY6" fmla="*/ 224887 h 291425"/>
              <a:gd name="connsiteX7" fmla="*/ 0 w 620492"/>
              <a:gd name="connsiteY7" fmla="*/ 187563 h 291425"/>
              <a:gd name="connsiteX8" fmla="*/ 331560 w 620492"/>
              <a:gd name="connsiteY8" fmla="*/ 5681 h 291425"/>
              <a:gd name="connsiteX9" fmla="*/ 374406 w 620492"/>
              <a:gd name="connsiteY9" fmla="*/ 0 h 291425"/>
              <a:gd name="connsiteX10" fmla="*/ 580954 w 620492"/>
              <a:gd name="connsiteY10" fmla="*/ 3393 h 291425"/>
              <a:gd name="connsiteX11" fmla="*/ 620492 w 620492"/>
              <a:gd name="connsiteY11" fmla="*/ 42931 h 291425"/>
              <a:gd name="connsiteX0" fmla="*/ 620492 w 620492"/>
              <a:gd name="connsiteY0" fmla="*/ 42931 h 291425"/>
              <a:gd name="connsiteX1" fmla="*/ 620492 w 620492"/>
              <a:gd name="connsiteY1" fmla="*/ 251887 h 291425"/>
              <a:gd name="connsiteX2" fmla="*/ 580954 w 620492"/>
              <a:gd name="connsiteY2" fmla="*/ 291425 h 291425"/>
              <a:gd name="connsiteX3" fmla="*/ 337084 w 620492"/>
              <a:gd name="connsiteY3" fmla="*/ 291425 h 291425"/>
              <a:gd name="connsiteX4" fmla="*/ 297546 w 620492"/>
              <a:gd name="connsiteY4" fmla="*/ 251887 h 291425"/>
              <a:gd name="connsiteX5" fmla="*/ 297545 w 620492"/>
              <a:gd name="connsiteY5" fmla="*/ 164947 h 291425"/>
              <a:gd name="connsiteX6" fmla="*/ 89373 w 620492"/>
              <a:gd name="connsiteY6" fmla="*/ 224887 h 291425"/>
              <a:gd name="connsiteX7" fmla="*/ 0 w 620492"/>
              <a:gd name="connsiteY7" fmla="*/ 187563 h 291425"/>
              <a:gd name="connsiteX8" fmla="*/ 331560 w 620492"/>
              <a:gd name="connsiteY8" fmla="*/ 5681 h 291425"/>
              <a:gd name="connsiteX9" fmla="*/ 374406 w 620492"/>
              <a:gd name="connsiteY9" fmla="*/ 0 h 291425"/>
              <a:gd name="connsiteX10" fmla="*/ 580954 w 620492"/>
              <a:gd name="connsiteY10" fmla="*/ 3393 h 291425"/>
              <a:gd name="connsiteX11" fmla="*/ 620492 w 620492"/>
              <a:gd name="connsiteY11" fmla="*/ 42931 h 291425"/>
              <a:gd name="connsiteX0" fmla="*/ 620492 w 620492"/>
              <a:gd name="connsiteY0" fmla="*/ 42931 h 291425"/>
              <a:gd name="connsiteX1" fmla="*/ 620492 w 620492"/>
              <a:gd name="connsiteY1" fmla="*/ 251887 h 291425"/>
              <a:gd name="connsiteX2" fmla="*/ 580954 w 620492"/>
              <a:gd name="connsiteY2" fmla="*/ 291425 h 291425"/>
              <a:gd name="connsiteX3" fmla="*/ 337084 w 620492"/>
              <a:gd name="connsiteY3" fmla="*/ 291425 h 291425"/>
              <a:gd name="connsiteX4" fmla="*/ 297546 w 620492"/>
              <a:gd name="connsiteY4" fmla="*/ 251887 h 291425"/>
              <a:gd name="connsiteX5" fmla="*/ 297545 w 620492"/>
              <a:gd name="connsiteY5" fmla="*/ 164947 h 291425"/>
              <a:gd name="connsiteX6" fmla="*/ 89373 w 620492"/>
              <a:gd name="connsiteY6" fmla="*/ 224887 h 291425"/>
              <a:gd name="connsiteX7" fmla="*/ 0 w 620492"/>
              <a:gd name="connsiteY7" fmla="*/ 187563 h 291425"/>
              <a:gd name="connsiteX8" fmla="*/ 331560 w 620492"/>
              <a:gd name="connsiteY8" fmla="*/ 5681 h 291425"/>
              <a:gd name="connsiteX9" fmla="*/ 374406 w 620492"/>
              <a:gd name="connsiteY9" fmla="*/ 0 h 291425"/>
              <a:gd name="connsiteX10" fmla="*/ 580954 w 620492"/>
              <a:gd name="connsiteY10" fmla="*/ 3393 h 291425"/>
              <a:gd name="connsiteX11" fmla="*/ 620492 w 620492"/>
              <a:gd name="connsiteY11" fmla="*/ 42931 h 291425"/>
              <a:gd name="connsiteX0" fmla="*/ 620492 w 620492"/>
              <a:gd name="connsiteY0" fmla="*/ 42931 h 291425"/>
              <a:gd name="connsiteX1" fmla="*/ 620492 w 620492"/>
              <a:gd name="connsiteY1" fmla="*/ 251887 h 291425"/>
              <a:gd name="connsiteX2" fmla="*/ 580954 w 620492"/>
              <a:gd name="connsiteY2" fmla="*/ 291425 h 291425"/>
              <a:gd name="connsiteX3" fmla="*/ 337084 w 620492"/>
              <a:gd name="connsiteY3" fmla="*/ 291425 h 291425"/>
              <a:gd name="connsiteX4" fmla="*/ 297546 w 620492"/>
              <a:gd name="connsiteY4" fmla="*/ 251887 h 291425"/>
              <a:gd name="connsiteX5" fmla="*/ 297545 w 620492"/>
              <a:gd name="connsiteY5" fmla="*/ 164947 h 291425"/>
              <a:gd name="connsiteX6" fmla="*/ 99552 w 620492"/>
              <a:gd name="connsiteY6" fmla="*/ 235066 h 291425"/>
              <a:gd name="connsiteX7" fmla="*/ 0 w 620492"/>
              <a:gd name="connsiteY7" fmla="*/ 187563 h 291425"/>
              <a:gd name="connsiteX8" fmla="*/ 331560 w 620492"/>
              <a:gd name="connsiteY8" fmla="*/ 5681 h 291425"/>
              <a:gd name="connsiteX9" fmla="*/ 374406 w 620492"/>
              <a:gd name="connsiteY9" fmla="*/ 0 h 291425"/>
              <a:gd name="connsiteX10" fmla="*/ 580954 w 620492"/>
              <a:gd name="connsiteY10" fmla="*/ 3393 h 291425"/>
              <a:gd name="connsiteX11" fmla="*/ 620492 w 620492"/>
              <a:gd name="connsiteY11" fmla="*/ 42931 h 291425"/>
              <a:gd name="connsiteX0" fmla="*/ 620492 w 620492"/>
              <a:gd name="connsiteY0" fmla="*/ 42931 h 291425"/>
              <a:gd name="connsiteX1" fmla="*/ 620492 w 620492"/>
              <a:gd name="connsiteY1" fmla="*/ 251887 h 291425"/>
              <a:gd name="connsiteX2" fmla="*/ 580954 w 620492"/>
              <a:gd name="connsiteY2" fmla="*/ 291425 h 291425"/>
              <a:gd name="connsiteX3" fmla="*/ 337084 w 620492"/>
              <a:gd name="connsiteY3" fmla="*/ 291425 h 291425"/>
              <a:gd name="connsiteX4" fmla="*/ 297546 w 620492"/>
              <a:gd name="connsiteY4" fmla="*/ 251887 h 291425"/>
              <a:gd name="connsiteX5" fmla="*/ 297545 w 620492"/>
              <a:gd name="connsiteY5" fmla="*/ 164947 h 291425"/>
              <a:gd name="connsiteX6" fmla="*/ 109731 w 620492"/>
              <a:gd name="connsiteY6" fmla="*/ 238459 h 291425"/>
              <a:gd name="connsiteX7" fmla="*/ 0 w 620492"/>
              <a:gd name="connsiteY7" fmla="*/ 187563 h 291425"/>
              <a:gd name="connsiteX8" fmla="*/ 331560 w 620492"/>
              <a:gd name="connsiteY8" fmla="*/ 5681 h 291425"/>
              <a:gd name="connsiteX9" fmla="*/ 374406 w 620492"/>
              <a:gd name="connsiteY9" fmla="*/ 0 h 291425"/>
              <a:gd name="connsiteX10" fmla="*/ 580954 w 620492"/>
              <a:gd name="connsiteY10" fmla="*/ 3393 h 291425"/>
              <a:gd name="connsiteX11" fmla="*/ 620492 w 620492"/>
              <a:gd name="connsiteY11" fmla="*/ 42931 h 291425"/>
              <a:gd name="connsiteX0" fmla="*/ 603527 w 603527"/>
              <a:gd name="connsiteY0" fmla="*/ 42931 h 291425"/>
              <a:gd name="connsiteX1" fmla="*/ 603527 w 603527"/>
              <a:gd name="connsiteY1" fmla="*/ 251887 h 291425"/>
              <a:gd name="connsiteX2" fmla="*/ 563989 w 603527"/>
              <a:gd name="connsiteY2" fmla="*/ 291425 h 291425"/>
              <a:gd name="connsiteX3" fmla="*/ 320119 w 603527"/>
              <a:gd name="connsiteY3" fmla="*/ 291425 h 291425"/>
              <a:gd name="connsiteX4" fmla="*/ 280581 w 603527"/>
              <a:gd name="connsiteY4" fmla="*/ 251887 h 291425"/>
              <a:gd name="connsiteX5" fmla="*/ 280580 w 603527"/>
              <a:gd name="connsiteY5" fmla="*/ 164947 h 291425"/>
              <a:gd name="connsiteX6" fmla="*/ 92766 w 603527"/>
              <a:gd name="connsiteY6" fmla="*/ 238459 h 291425"/>
              <a:gd name="connsiteX7" fmla="*/ 0 w 603527"/>
              <a:gd name="connsiteY7" fmla="*/ 167205 h 291425"/>
              <a:gd name="connsiteX8" fmla="*/ 314595 w 603527"/>
              <a:gd name="connsiteY8" fmla="*/ 5681 h 291425"/>
              <a:gd name="connsiteX9" fmla="*/ 357441 w 603527"/>
              <a:gd name="connsiteY9" fmla="*/ 0 h 291425"/>
              <a:gd name="connsiteX10" fmla="*/ 563989 w 603527"/>
              <a:gd name="connsiteY10" fmla="*/ 3393 h 291425"/>
              <a:gd name="connsiteX11" fmla="*/ 603527 w 603527"/>
              <a:gd name="connsiteY11" fmla="*/ 42931 h 291425"/>
              <a:gd name="connsiteX0" fmla="*/ 603527 w 603527"/>
              <a:gd name="connsiteY0" fmla="*/ 42931 h 291425"/>
              <a:gd name="connsiteX1" fmla="*/ 603527 w 603527"/>
              <a:gd name="connsiteY1" fmla="*/ 251887 h 291425"/>
              <a:gd name="connsiteX2" fmla="*/ 563989 w 603527"/>
              <a:gd name="connsiteY2" fmla="*/ 291425 h 291425"/>
              <a:gd name="connsiteX3" fmla="*/ 320119 w 603527"/>
              <a:gd name="connsiteY3" fmla="*/ 291425 h 291425"/>
              <a:gd name="connsiteX4" fmla="*/ 280581 w 603527"/>
              <a:gd name="connsiteY4" fmla="*/ 251887 h 291425"/>
              <a:gd name="connsiteX5" fmla="*/ 280580 w 603527"/>
              <a:gd name="connsiteY5" fmla="*/ 164947 h 291425"/>
              <a:gd name="connsiteX6" fmla="*/ 92766 w 603527"/>
              <a:gd name="connsiteY6" fmla="*/ 238459 h 291425"/>
              <a:gd name="connsiteX7" fmla="*/ 0 w 603527"/>
              <a:gd name="connsiteY7" fmla="*/ 167205 h 291425"/>
              <a:gd name="connsiteX8" fmla="*/ 314595 w 603527"/>
              <a:gd name="connsiteY8" fmla="*/ 5681 h 291425"/>
              <a:gd name="connsiteX9" fmla="*/ 357441 w 603527"/>
              <a:gd name="connsiteY9" fmla="*/ 0 h 291425"/>
              <a:gd name="connsiteX10" fmla="*/ 563989 w 603527"/>
              <a:gd name="connsiteY10" fmla="*/ 3393 h 291425"/>
              <a:gd name="connsiteX11" fmla="*/ 603527 w 603527"/>
              <a:gd name="connsiteY11" fmla="*/ 42931 h 29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3527" h="291425" extrusionOk="0">
                <a:moveTo>
                  <a:pt x="603527" y="42931"/>
                </a:moveTo>
                <a:lnTo>
                  <a:pt x="603527" y="251887"/>
                </a:lnTo>
                <a:cubicBezTo>
                  <a:pt x="603527" y="273723"/>
                  <a:pt x="585825" y="291425"/>
                  <a:pt x="563989" y="291425"/>
                </a:cubicBezTo>
                <a:lnTo>
                  <a:pt x="320119" y="291425"/>
                </a:lnTo>
                <a:cubicBezTo>
                  <a:pt x="298283" y="291425"/>
                  <a:pt x="280581" y="273723"/>
                  <a:pt x="280581" y="251887"/>
                </a:cubicBezTo>
                <a:cubicBezTo>
                  <a:pt x="280581" y="222907"/>
                  <a:pt x="280580" y="193927"/>
                  <a:pt x="280580" y="164947"/>
                </a:cubicBezTo>
                <a:cubicBezTo>
                  <a:pt x="202342" y="172323"/>
                  <a:pt x="162713" y="174749"/>
                  <a:pt x="92766" y="238459"/>
                </a:cubicBezTo>
                <a:lnTo>
                  <a:pt x="0" y="167205"/>
                </a:lnTo>
                <a:cubicBezTo>
                  <a:pt x="66941" y="33973"/>
                  <a:pt x="217699" y="13756"/>
                  <a:pt x="314595" y="5681"/>
                </a:cubicBezTo>
                <a:cubicBezTo>
                  <a:pt x="316213" y="3537"/>
                  <a:pt x="355471" y="0"/>
                  <a:pt x="357441" y="0"/>
                </a:cubicBezTo>
                <a:lnTo>
                  <a:pt x="563989" y="3393"/>
                </a:lnTo>
                <a:cubicBezTo>
                  <a:pt x="585825" y="3393"/>
                  <a:pt x="603527" y="21095"/>
                  <a:pt x="603527" y="42931"/>
                </a:cubicBezTo>
                <a:close/>
              </a:path>
            </a:pathLst>
          </a:custGeom>
          <a:solidFill>
            <a:schemeClr val="bg1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굴림"/>
              <a:cs typeface="Arial"/>
            </a:endParaRPr>
          </a:p>
        </p:txBody>
      </p:sp>
      <p:sp>
        <p:nvSpPr>
          <p:cNvPr id="69" name="Block Arc 28"/>
          <p:cNvSpPr/>
          <p:nvPr/>
        </p:nvSpPr>
        <p:spPr bwMode="auto">
          <a:xfrm rot="16199999" flipH="1">
            <a:off x="7445617" y="1412373"/>
            <a:ext cx="372577" cy="181954"/>
          </a:xfrm>
          <a:custGeom>
            <a:avLst/>
            <a:gdLst>
              <a:gd name="connsiteX0" fmla="*/ 559416 w 559416"/>
              <a:gd name="connsiteY0" fmla="*/ 39538 h 288032"/>
              <a:gd name="connsiteX1" fmla="*/ 559416 w 559416"/>
              <a:gd name="connsiteY1" fmla="*/ 248494 h 288032"/>
              <a:gd name="connsiteX2" fmla="*/ 519878 w 559416"/>
              <a:gd name="connsiteY2" fmla="*/ 288032 h 288032"/>
              <a:gd name="connsiteX3" fmla="*/ 276008 w 559416"/>
              <a:gd name="connsiteY3" fmla="*/ 288032 h 288032"/>
              <a:gd name="connsiteX4" fmla="*/ 236470 w 559416"/>
              <a:gd name="connsiteY4" fmla="*/ 248494 h 288032"/>
              <a:gd name="connsiteX5" fmla="*/ 236470 w 559416"/>
              <a:gd name="connsiteY5" fmla="*/ 134409 h 288032"/>
              <a:gd name="connsiteX6" fmla="*/ 222800 w 559416"/>
              <a:gd name="connsiteY6" fmla="*/ 139862 h 288032"/>
              <a:gd name="connsiteX7" fmla="*/ 157233 w 559416"/>
              <a:gd name="connsiteY7" fmla="*/ 252029 h 288032"/>
              <a:gd name="connsiteX8" fmla="*/ 0 w 559416"/>
              <a:gd name="connsiteY8" fmla="*/ 252029 h 288032"/>
              <a:gd name="connsiteX9" fmla="*/ 162302 w 559416"/>
              <a:gd name="connsiteY9" fmla="*/ 32421 h 288032"/>
              <a:gd name="connsiteX10" fmla="*/ 270484 w 559416"/>
              <a:gd name="connsiteY10" fmla="*/ 2288 h 288032"/>
              <a:gd name="connsiteX11" fmla="*/ 276008 w 559416"/>
              <a:gd name="connsiteY11" fmla="*/ 0 h 288032"/>
              <a:gd name="connsiteX12" fmla="*/ 519878 w 559416"/>
              <a:gd name="connsiteY12" fmla="*/ 0 h 288032"/>
              <a:gd name="connsiteX13" fmla="*/ 559416 w 559416"/>
              <a:gd name="connsiteY13" fmla="*/ 39538 h 288032"/>
              <a:gd name="connsiteX0" fmla="*/ 559416 w 559416"/>
              <a:gd name="connsiteY0" fmla="*/ 39538 h 288032"/>
              <a:gd name="connsiteX1" fmla="*/ 559416 w 559416"/>
              <a:gd name="connsiteY1" fmla="*/ 248494 h 288032"/>
              <a:gd name="connsiteX2" fmla="*/ 519878 w 559416"/>
              <a:gd name="connsiteY2" fmla="*/ 288032 h 288032"/>
              <a:gd name="connsiteX3" fmla="*/ 276008 w 559416"/>
              <a:gd name="connsiteY3" fmla="*/ 288032 h 288032"/>
              <a:gd name="connsiteX4" fmla="*/ 236470 w 559416"/>
              <a:gd name="connsiteY4" fmla="*/ 248494 h 288032"/>
              <a:gd name="connsiteX5" fmla="*/ 236470 w 559416"/>
              <a:gd name="connsiteY5" fmla="*/ 134409 h 288032"/>
              <a:gd name="connsiteX6" fmla="*/ 222800 w 559416"/>
              <a:gd name="connsiteY6" fmla="*/ 139862 h 288032"/>
              <a:gd name="connsiteX7" fmla="*/ 106337 w 559416"/>
              <a:gd name="connsiteY7" fmla="*/ 248637 h 288032"/>
              <a:gd name="connsiteX8" fmla="*/ 0 w 559416"/>
              <a:gd name="connsiteY8" fmla="*/ 252029 h 288032"/>
              <a:gd name="connsiteX9" fmla="*/ 162302 w 559416"/>
              <a:gd name="connsiteY9" fmla="*/ 32421 h 288032"/>
              <a:gd name="connsiteX10" fmla="*/ 270484 w 559416"/>
              <a:gd name="connsiteY10" fmla="*/ 2288 h 288032"/>
              <a:gd name="connsiteX11" fmla="*/ 276008 w 559416"/>
              <a:gd name="connsiteY11" fmla="*/ 0 h 288032"/>
              <a:gd name="connsiteX12" fmla="*/ 519878 w 559416"/>
              <a:gd name="connsiteY12" fmla="*/ 0 h 288032"/>
              <a:gd name="connsiteX13" fmla="*/ 559416 w 559416"/>
              <a:gd name="connsiteY13" fmla="*/ 39538 h 288032"/>
              <a:gd name="connsiteX0" fmla="*/ 559416 w 559416"/>
              <a:gd name="connsiteY0" fmla="*/ 39538 h 288032"/>
              <a:gd name="connsiteX1" fmla="*/ 559416 w 559416"/>
              <a:gd name="connsiteY1" fmla="*/ 248494 h 288032"/>
              <a:gd name="connsiteX2" fmla="*/ 519878 w 559416"/>
              <a:gd name="connsiteY2" fmla="*/ 288032 h 288032"/>
              <a:gd name="connsiteX3" fmla="*/ 276008 w 559416"/>
              <a:gd name="connsiteY3" fmla="*/ 288032 h 288032"/>
              <a:gd name="connsiteX4" fmla="*/ 236470 w 559416"/>
              <a:gd name="connsiteY4" fmla="*/ 248494 h 288032"/>
              <a:gd name="connsiteX5" fmla="*/ 236470 w 559416"/>
              <a:gd name="connsiteY5" fmla="*/ 134409 h 288032"/>
              <a:gd name="connsiteX6" fmla="*/ 222800 w 559416"/>
              <a:gd name="connsiteY6" fmla="*/ 139862 h 288032"/>
              <a:gd name="connsiteX7" fmla="*/ 106337 w 559416"/>
              <a:gd name="connsiteY7" fmla="*/ 248637 h 288032"/>
              <a:gd name="connsiteX8" fmla="*/ 0 w 559416"/>
              <a:gd name="connsiteY8" fmla="*/ 252029 h 288032"/>
              <a:gd name="connsiteX9" fmla="*/ 121585 w 559416"/>
              <a:gd name="connsiteY9" fmla="*/ 69745 h 288032"/>
              <a:gd name="connsiteX10" fmla="*/ 270484 w 559416"/>
              <a:gd name="connsiteY10" fmla="*/ 2288 h 288032"/>
              <a:gd name="connsiteX11" fmla="*/ 276008 w 559416"/>
              <a:gd name="connsiteY11" fmla="*/ 0 h 288032"/>
              <a:gd name="connsiteX12" fmla="*/ 519878 w 559416"/>
              <a:gd name="connsiteY12" fmla="*/ 0 h 288032"/>
              <a:gd name="connsiteX13" fmla="*/ 559416 w 559416"/>
              <a:gd name="connsiteY13" fmla="*/ 39538 h 288032"/>
              <a:gd name="connsiteX0" fmla="*/ 559416 w 559416"/>
              <a:gd name="connsiteY0" fmla="*/ 39538 h 288032"/>
              <a:gd name="connsiteX1" fmla="*/ 559416 w 559416"/>
              <a:gd name="connsiteY1" fmla="*/ 248494 h 288032"/>
              <a:gd name="connsiteX2" fmla="*/ 519878 w 559416"/>
              <a:gd name="connsiteY2" fmla="*/ 288032 h 288032"/>
              <a:gd name="connsiteX3" fmla="*/ 276008 w 559416"/>
              <a:gd name="connsiteY3" fmla="*/ 288032 h 288032"/>
              <a:gd name="connsiteX4" fmla="*/ 236470 w 559416"/>
              <a:gd name="connsiteY4" fmla="*/ 248494 h 288032"/>
              <a:gd name="connsiteX5" fmla="*/ 236470 w 559416"/>
              <a:gd name="connsiteY5" fmla="*/ 134409 h 288032"/>
              <a:gd name="connsiteX6" fmla="*/ 222800 w 559416"/>
              <a:gd name="connsiteY6" fmla="*/ 139862 h 288032"/>
              <a:gd name="connsiteX7" fmla="*/ 106337 w 559416"/>
              <a:gd name="connsiteY7" fmla="*/ 248637 h 288032"/>
              <a:gd name="connsiteX8" fmla="*/ 0 w 559416"/>
              <a:gd name="connsiteY8" fmla="*/ 252029 h 288032"/>
              <a:gd name="connsiteX9" fmla="*/ 121585 w 559416"/>
              <a:gd name="connsiteY9" fmla="*/ 69745 h 288032"/>
              <a:gd name="connsiteX10" fmla="*/ 270484 w 559416"/>
              <a:gd name="connsiteY10" fmla="*/ 2288 h 288032"/>
              <a:gd name="connsiteX11" fmla="*/ 276008 w 559416"/>
              <a:gd name="connsiteY11" fmla="*/ 0 h 288032"/>
              <a:gd name="connsiteX12" fmla="*/ 519878 w 559416"/>
              <a:gd name="connsiteY12" fmla="*/ 0 h 288032"/>
              <a:gd name="connsiteX13" fmla="*/ 559416 w 559416"/>
              <a:gd name="connsiteY13" fmla="*/ 39538 h 288032"/>
              <a:gd name="connsiteX0" fmla="*/ 559416 w 559416"/>
              <a:gd name="connsiteY0" fmla="*/ 39538 h 288032"/>
              <a:gd name="connsiteX1" fmla="*/ 559416 w 559416"/>
              <a:gd name="connsiteY1" fmla="*/ 248494 h 288032"/>
              <a:gd name="connsiteX2" fmla="*/ 519878 w 559416"/>
              <a:gd name="connsiteY2" fmla="*/ 288032 h 288032"/>
              <a:gd name="connsiteX3" fmla="*/ 276008 w 559416"/>
              <a:gd name="connsiteY3" fmla="*/ 288032 h 288032"/>
              <a:gd name="connsiteX4" fmla="*/ 236470 w 559416"/>
              <a:gd name="connsiteY4" fmla="*/ 248494 h 288032"/>
              <a:gd name="connsiteX5" fmla="*/ 236470 w 559416"/>
              <a:gd name="connsiteY5" fmla="*/ 134409 h 288032"/>
              <a:gd name="connsiteX6" fmla="*/ 222800 w 559416"/>
              <a:gd name="connsiteY6" fmla="*/ 139862 h 288032"/>
              <a:gd name="connsiteX7" fmla="*/ 106337 w 559416"/>
              <a:gd name="connsiteY7" fmla="*/ 248637 h 288032"/>
              <a:gd name="connsiteX8" fmla="*/ 0 w 559416"/>
              <a:gd name="connsiteY8" fmla="*/ 252029 h 288032"/>
              <a:gd name="connsiteX9" fmla="*/ 121585 w 559416"/>
              <a:gd name="connsiteY9" fmla="*/ 69745 h 288032"/>
              <a:gd name="connsiteX10" fmla="*/ 270484 w 559416"/>
              <a:gd name="connsiteY10" fmla="*/ 2288 h 288032"/>
              <a:gd name="connsiteX11" fmla="*/ 276008 w 559416"/>
              <a:gd name="connsiteY11" fmla="*/ 0 h 288032"/>
              <a:gd name="connsiteX12" fmla="*/ 519878 w 559416"/>
              <a:gd name="connsiteY12" fmla="*/ 0 h 288032"/>
              <a:gd name="connsiteX13" fmla="*/ 559416 w 559416"/>
              <a:gd name="connsiteY13" fmla="*/ 39538 h 288032"/>
              <a:gd name="connsiteX0" fmla="*/ 559416 w 559416"/>
              <a:gd name="connsiteY0" fmla="*/ 39538 h 288032"/>
              <a:gd name="connsiteX1" fmla="*/ 559416 w 559416"/>
              <a:gd name="connsiteY1" fmla="*/ 248494 h 288032"/>
              <a:gd name="connsiteX2" fmla="*/ 519878 w 559416"/>
              <a:gd name="connsiteY2" fmla="*/ 288032 h 288032"/>
              <a:gd name="connsiteX3" fmla="*/ 276008 w 559416"/>
              <a:gd name="connsiteY3" fmla="*/ 288032 h 288032"/>
              <a:gd name="connsiteX4" fmla="*/ 236470 w 559416"/>
              <a:gd name="connsiteY4" fmla="*/ 248494 h 288032"/>
              <a:gd name="connsiteX5" fmla="*/ 236470 w 559416"/>
              <a:gd name="connsiteY5" fmla="*/ 134409 h 288032"/>
              <a:gd name="connsiteX6" fmla="*/ 222800 w 559416"/>
              <a:gd name="connsiteY6" fmla="*/ 139862 h 288032"/>
              <a:gd name="connsiteX7" fmla="*/ 106337 w 559416"/>
              <a:gd name="connsiteY7" fmla="*/ 248637 h 288032"/>
              <a:gd name="connsiteX8" fmla="*/ 0 w 559416"/>
              <a:gd name="connsiteY8" fmla="*/ 252029 h 288032"/>
              <a:gd name="connsiteX9" fmla="*/ 121585 w 559416"/>
              <a:gd name="connsiteY9" fmla="*/ 69745 h 288032"/>
              <a:gd name="connsiteX10" fmla="*/ 270484 w 559416"/>
              <a:gd name="connsiteY10" fmla="*/ 2288 h 288032"/>
              <a:gd name="connsiteX11" fmla="*/ 276008 w 559416"/>
              <a:gd name="connsiteY11" fmla="*/ 0 h 288032"/>
              <a:gd name="connsiteX12" fmla="*/ 519878 w 559416"/>
              <a:gd name="connsiteY12" fmla="*/ 0 h 288032"/>
              <a:gd name="connsiteX13" fmla="*/ 559416 w 559416"/>
              <a:gd name="connsiteY13" fmla="*/ 39538 h 288032"/>
              <a:gd name="connsiteX0" fmla="*/ 559416 w 559416"/>
              <a:gd name="connsiteY0" fmla="*/ 39538 h 288032"/>
              <a:gd name="connsiteX1" fmla="*/ 559416 w 559416"/>
              <a:gd name="connsiteY1" fmla="*/ 248494 h 288032"/>
              <a:gd name="connsiteX2" fmla="*/ 519878 w 559416"/>
              <a:gd name="connsiteY2" fmla="*/ 288032 h 288032"/>
              <a:gd name="connsiteX3" fmla="*/ 276008 w 559416"/>
              <a:gd name="connsiteY3" fmla="*/ 288032 h 288032"/>
              <a:gd name="connsiteX4" fmla="*/ 236470 w 559416"/>
              <a:gd name="connsiteY4" fmla="*/ 248494 h 288032"/>
              <a:gd name="connsiteX5" fmla="*/ 236470 w 559416"/>
              <a:gd name="connsiteY5" fmla="*/ 134409 h 288032"/>
              <a:gd name="connsiteX6" fmla="*/ 222800 w 559416"/>
              <a:gd name="connsiteY6" fmla="*/ 139862 h 288032"/>
              <a:gd name="connsiteX7" fmla="*/ 106337 w 559416"/>
              <a:gd name="connsiteY7" fmla="*/ 248637 h 288032"/>
              <a:gd name="connsiteX8" fmla="*/ 0 w 559416"/>
              <a:gd name="connsiteY8" fmla="*/ 252029 h 288032"/>
              <a:gd name="connsiteX9" fmla="*/ 121585 w 559416"/>
              <a:gd name="connsiteY9" fmla="*/ 69745 h 288032"/>
              <a:gd name="connsiteX10" fmla="*/ 270484 w 559416"/>
              <a:gd name="connsiteY10" fmla="*/ 2288 h 288032"/>
              <a:gd name="connsiteX11" fmla="*/ 276008 w 559416"/>
              <a:gd name="connsiteY11" fmla="*/ 0 h 288032"/>
              <a:gd name="connsiteX12" fmla="*/ 519878 w 559416"/>
              <a:gd name="connsiteY12" fmla="*/ 0 h 288032"/>
              <a:gd name="connsiteX13" fmla="*/ 559416 w 559416"/>
              <a:gd name="connsiteY13" fmla="*/ 39538 h 288032"/>
              <a:gd name="connsiteX0" fmla="*/ 559416 w 559416"/>
              <a:gd name="connsiteY0" fmla="*/ 39538 h 288032"/>
              <a:gd name="connsiteX1" fmla="*/ 559416 w 559416"/>
              <a:gd name="connsiteY1" fmla="*/ 248494 h 288032"/>
              <a:gd name="connsiteX2" fmla="*/ 519878 w 559416"/>
              <a:gd name="connsiteY2" fmla="*/ 288032 h 288032"/>
              <a:gd name="connsiteX3" fmla="*/ 276008 w 559416"/>
              <a:gd name="connsiteY3" fmla="*/ 288032 h 288032"/>
              <a:gd name="connsiteX4" fmla="*/ 236470 w 559416"/>
              <a:gd name="connsiteY4" fmla="*/ 248494 h 288032"/>
              <a:gd name="connsiteX5" fmla="*/ 236470 w 559416"/>
              <a:gd name="connsiteY5" fmla="*/ 134409 h 288032"/>
              <a:gd name="connsiteX6" fmla="*/ 188869 w 559416"/>
              <a:gd name="connsiteY6" fmla="*/ 153435 h 288032"/>
              <a:gd name="connsiteX7" fmla="*/ 106337 w 559416"/>
              <a:gd name="connsiteY7" fmla="*/ 248637 h 288032"/>
              <a:gd name="connsiteX8" fmla="*/ 0 w 559416"/>
              <a:gd name="connsiteY8" fmla="*/ 252029 h 288032"/>
              <a:gd name="connsiteX9" fmla="*/ 121585 w 559416"/>
              <a:gd name="connsiteY9" fmla="*/ 69745 h 288032"/>
              <a:gd name="connsiteX10" fmla="*/ 270484 w 559416"/>
              <a:gd name="connsiteY10" fmla="*/ 2288 h 288032"/>
              <a:gd name="connsiteX11" fmla="*/ 276008 w 559416"/>
              <a:gd name="connsiteY11" fmla="*/ 0 h 288032"/>
              <a:gd name="connsiteX12" fmla="*/ 519878 w 559416"/>
              <a:gd name="connsiteY12" fmla="*/ 0 h 288032"/>
              <a:gd name="connsiteX13" fmla="*/ 559416 w 559416"/>
              <a:gd name="connsiteY13" fmla="*/ 39538 h 288032"/>
              <a:gd name="connsiteX0" fmla="*/ 559416 w 559416"/>
              <a:gd name="connsiteY0" fmla="*/ 39538 h 288032"/>
              <a:gd name="connsiteX1" fmla="*/ 559416 w 559416"/>
              <a:gd name="connsiteY1" fmla="*/ 248494 h 288032"/>
              <a:gd name="connsiteX2" fmla="*/ 519878 w 559416"/>
              <a:gd name="connsiteY2" fmla="*/ 288032 h 288032"/>
              <a:gd name="connsiteX3" fmla="*/ 276008 w 559416"/>
              <a:gd name="connsiteY3" fmla="*/ 288032 h 288032"/>
              <a:gd name="connsiteX4" fmla="*/ 236470 w 559416"/>
              <a:gd name="connsiteY4" fmla="*/ 248494 h 288032"/>
              <a:gd name="connsiteX5" fmla="*/ 236470 w 559416"/>
              <a:gd name="connsiteY5" fmla="*/ 134409 h 288032"/>
              <a:gd name="connsiteX6" fmla="*/ 171903 w 559416"/>
              <a:gd name="connsiteY6" fmla="*/ 163615 h 288032"/>
              <a:gd name="connsiteX7" fmla="*/ 106337 w 559416"/>
              <a:gd name="connsiteY7" fmla="*/ 248637 h 288032"/>
              <a:gd name="connsiteX8" fmla="*/ 0 w 559416"/>
              <a:gd name="connsiteY8" fmla="*/ 252029 h 288032"/>
              <a:gd name="connsiteX9" fmla="*/ 121585 w 559416"/>
              <a:gd name="connsiteY9" fmla="*/ 69745 h 288032"/>
              <a:gd name="connsiteX10" fmla="*/ 270484 w 559416"/>
              <a:gd name="connsiteY10" fmla="*/ 2288 h 288032"/>
              <a:gd name="connsiteX11" fmla="*/ 276008 w 559416"/>
              <a:gd name="connsiteY11" fmla="*/ 0 h 288032"/>
              <a:gd name="connsiteX12" fmla="*/ 519878 w 559416"/>
              <a:gd name="connsiteY12" fmla="*/ 0 h 288032"/>
              <a:gd name="connsiteX13" fmla="*/ 559416 w 559416"/>
              <a:gd name="connsiteY13" fmla="*/ 39538 h 288032"/>
              <a:gd name="connsiteX0" fmla="*/ 559416 w 559416"/>
              <a:gd name="connsiteY0" fmla="*/ 39538 h 288032"/>
              <a:gd name="connsiteX1" fmla="*/ 559416 w 559416"/>
              <a:gd name="connsiteY1" fmla="*/ 248494 h 288032"/>
              <a:gd name="connsiteX2" fmla="*/ 519878 w 559416"/>
              <a:gd name="connsiteY2" fmla="*/ 288032 h 288032"/>
              <a:gd name="connsiteX3" fmla="*/ 276008 w 559416"/>
              <a:gd name="connsiteY3" fmla="*/ 288032 h 288032"/>
              <a:gd name="connsiteX4" fmla="*/ 236470 w 559416"/>
              <a:gd name="connsiteY4" fmla="*/ 248494 h 288032"/>
              <a:gd name="connsiteX5" fmla="*/ 236470 w 559416"/>
              <a:gd name="connsiteY5" fmla="*/ 134409 h 288032"/>
              <a:gd name="connsiteX6" fmla="*/ 171903 w 559416"/>
              <a:gd name="connsiteY6" fmla="*/ 163615 h 288032"/>
              <a:gd name="connsiteX7" fmla="*/ 92764 w 559416"/>
              <a:gd name="connsiteY7" fmla="*/ 252031 h 288032"/>
              <a:gd name="connsiteX8" fmla="*/ 0 w 559416"/>
              <a:gd name="connsiteY8" fmla="*/ 252029 h 288032"/>
              <a:gd name="connsiteX9" fmla="*/ 121585 w 559416"/>
              <a:gd name="connsiteY9" fmla="*/ 69745 h 288032"/>
              <a:gd name="connsiteX10" fmla="*/ 270484 w 559416"/>
              <a:gd name="connsiteY10" fmla="*/ 2288 h 288032"/>
              <a:gd name="connsiteX11" fmla="*/ 276008 w 559416"/>
              <a:gd name="connsiteY11" fmla="*/ 0 h 288032"/>
              <a:gd name="connsiteX12" fmla="*/ 519878 w 559416"/>
              <a:gd name="connsiteY12" fmla="*/ 0 h 288032"/>
              <a:gd name="connsiteX13" fmla="*/ 559416 w 559416"/>
              <a:gd name="connsiteY13" fmla="*/ 39538 h 288032"/>
              <a:gd name="connsiteX0" fmla="*/ 559416 w 559416"/>
              <a:gd name="connsiteY0" fmla="*/ 39538 h 288032"/>
              <a:gd name="connsiteX1" fmla="*/ 559416 w 559416"/>
              <a:gd name="connsiteY1" fmla="*/ 248494 h 288032"/>
              <a:gd name="connsiteX2" fmla="*/ 519878 w 559416"/>
              <a:gd name="connsiteY2" fmla="*/ 288032 h 288032"/>
              <a:gd name="connsiteX3" fmla="*/ 276008 w 559416"/>
              <a:gd name="connsiteY3" fmla="*/ 288032 h 288032"/>
              <a:gd name="connsiteX4" fmla="*/ 236470 w 559416"/>
              <a:gd name="connsiteY4" fmla="*/ 248494 h 288032"/>
              <a:gd name="connsiteX5" fmla="*/ 236470 w 559416"/>
              <a:gd name="connsiteY5" fmla="*/ 134409 h 288032"/>
              <a:gd name="connsiteX6" fmla="*/ 171903 w 559416"/>
              <a:gd name="connsiteY6" fmla="*/ 163615 h 288032"/>
              <a:gd name="connsiteX7" fmla="*/ 92764 w 559416"/>
              <a:gd name="connsiteY7" fmla="*/ 252031 h 288032"/>
              <a:gd name="connsiteX8" fmla="*/ 0 w 559416"/>
              <a:gd name="connsiteY8" fmla="*/ 252029 h 288032"/>
              <a:gd name="connsiteX9" fmla="*/ 270484 w 559416"/>
              <a:gd name="connsiteY9" fmla="*/ 2288 h 288032"/>
              <a:gd name="connsiteX10" fmla="*/ 276008 w 559416"/>
              <a:gd name="connsiteY10" fmla="*/ 0 h 288032"/>
              <a:gd name="connsiteX11" fmla="*/ 519878 w 559416"/>
              <a:gd name="connsiteY11" fmla="*/ 0 h 288032"/>
              <a:gd name="connsiteX12" fmla="*/ 559416 w 559416"/>
              <a:gd name="connsiteY12" fmla="*/ 39538 h 288032"/>
              <a:gd name="connsiteX0" fmla="*/ 559416 w 559416"/>
              <a:gd name="connsiteY0" fmla="*/ 39538 h 288032"/>
              <a:gd name="connsiteX1" fmla="*/ 559416 w 559416"/>
              <a:gd name="connsiteY1" fmla="*/ 248494 h 288032"/>
              <a:gd name="connsiteX2" fmla="*/ 519878 w 559416"/>
              <a:gd name="connsiteY2" fmla="*/ 288032 h 288032"/>
              <a:gd name="connsiteX3" fmla="*/ 276008 w 559416"/>
              <a:gd name="connsiteY3" fmla="*/ 288032 h 288032"/>
              <a:gd name="connsiteX4" fmla="*/ 236470 w 559416"/>
              <a:gd name="connsiteY4" fmla="*/ 248494 h 288032"/>
              <a:gd name="connsiteX5" fmla="*/ 236470 w 559416"/>
              <a:gd name="connsiteY5" fmla="*/ 134409 h 288032"/>
              <a:gd name="connsiteX6" fmla="*/ 171903 w 559416"/>
              <a:gd name="connsiteY6" fmla="*/ 163615 h 288032"/>
              <a:gd name="connsiteX7" fmla="*/ 92764 w 559416"/>
              <a:gd name="connsiteY7" fmla="*/ 252031 h 288032"/>
              <a:gd name="connsiteX8" fmla="*/ 0 w 559416"/>
              <a:gd name="connsiteY8" fmla="*/ 252029 h 288032"/>
              <a:gd name="connsiteX9" fmla="*/ 270484 w 559416"/>
              <a:gd name="connsiteY9" fmla="*/ 2288 h 288032"/>
              <a:gd name="connsiteX10" fmla="*/ 276008 w 559416"/>
              <a:gd name="connsiteY10" fmla="*/ 0 h 288032"/>
              <a:gd name="connsiteX11" fmla="*/ 519878 w 559416"/>
              <a:gd name="connsiteY11" fmla="*/ 0 h 288032"/>
              <a:gd name="connsiteX12" fmla="*/ 559416 w 559416"/>
              <a:gd name="connsiteY12" fmla="*/ 39538 h 288032"/>
              <a:gd name="connsiteX0" fmla="*/ 559416 w 559416"/>
              <a:gd name="connsiteY0" fmla="*/ 42931 h 291425"/>
              <a:gd name="connsiteX1" fmla="*/ 559416 w 559416"/>
              <a:gd name="connsiteY1" fmla="*/ 251887 h 291425"/>
              <a:gd name="connsiteX2" fmla="*/ 519878 w 559416"/>
              <a:gd name="connsiteY2" fmla="*/ 291425 h 291425"/>
              <a:gd name="connsiteX3" fmla="*/ 276008 w 559416"/>
              <a:gd name="connsiteY3" fmla="*/ 291425 h 291425"/>
              <a:gd name="connsiteX4" fmla="*/ 236470 w 559416"/>
              <a:gd name="connsiteY4" fmla="*/ 251887 h 291425"/>
              <a:gd name="connsiteX5" fmla="*/ 236470 w 559416"/>
              <a:gd name="connsiteY5" fmla="*/ 137802 h 291425"/>
              <a:gd name="connsiteX6" fmla="*/ 171903 w 559416"/>
              <a:gd name="connsiteY6" fmla="*/ 167008 h 291425"/>
              <a:gd name="connsiteX7" fmla="*/ 92764 w 559416"/>
              <a:gd name="connsiteY7" fmla="*/ 255424 h 291425"/>
              <a:gd name="connsiteX8" fmla="*/ 0 w 559416"/>
              <a:gd name="connsiteY8" fmla="*/ 255422 h 291425"/>
              <a:gd name="connsiteX9" fmla="*/ 270484 w 559416"/>
              <a:gd name="connsiteY9" fmla="*/ 5681 h 291425"/>
              <a:gd name="connsiteX10" fmla="*/ 313330 w 559416"/>
              <a:gd name="connsiteY10" fmla="*/ 0 h 291425"/>
              <a:gd name="connsiteX11" fmla="*/ 519878 w 559416"/>
              <a:gd name="connsiteY11" fmla="*/ 3393 h 291425"/>
              <a:gd name="connsiteX12" fmla="*/ 559416 w 559416"/>
              <a:gd name="connsiteY12" fmla="*/ 42931 h 291425"/>
              <a:gd name="connsiteX0" fmla="*/ 559416 w 559416"/>
              <a:gd name="connsiteY0" fmla="*/ 42931 h 291425"/>
              <a:gd name="connsiteX1" fmla="*/ 559416 w 559416"/>
              <a:gd name="connsiteY1" fmla="*/ 251887 h 291425"/>
              <a:gd name="connsiteX2" fmla="*/ 519878 w 559416"/>
              <a:gd name="connsiteY2" fmla="*/ 291425 h 291425"/>
              <a:gd name="connsiteX3" fmla="*/ 276008 w 559416"/>
              <a:gd name="connsiteY3" fmla="*/ 291425 h 291425"/>
              <a:gd name="connsiteX4" fmla="*/ 236470 w 559416"/>
              <a:gd name="connsiteY4" fmla="*/ 251887 h 291425"/>
              <a:gd name="connsiteX5" fmla="*/ 236470 w 559416"/>
              <a:gd name="connsiteY5" fmla="*/ 137802 h 291425"/>
              <a:gd name="connsiteX6" fmla="*/ 171903 w 559416"/>
              <a:gd name="connsiteY6" fmla="*/ 167008 h 291425"/>
              <a:gd name="connsiteX7" fmla="*/ 92764 w 559416"/>
              <a:gd name="connsiteY7" fmla="*/ 255424 h 291425"/>
              <a:gd name="connsiteX8" fmla="*/ 0 w 559416"/>
              <a:gd name="connsiteY8" fmla="*/ 255422 h 291425"/>
              <a:gd name="connsiteX9" fmla="*/ 270484 w 559416"/>
              <a:gd name="connsiteY9" fmla="*/ 5681 h 291425"/>
              <a:gd name="connsiteX10" fmla="*/ 313330 w 559416"/>
              <a:gd name="connsiteY10" fmla="*/ 0 h 291425"/>
              <a:gd name="connsiteX11" fmla="*/ 519878 w 559416"/>
              <a:gd name="connsiteY11" fmla="*/ 3393 h 291425"/>
              <a:gd name="connsiteX12" fmla="*/ 559416 w 559416"/>
              <a:gd name="connsiteY12" fmla="*/ 42931 h 291425"/>
              <a:gd name="connsiteX0" fmla="*/ 559416 w 559416"/>
              <a:gd name="connsiteY0" fmla="*/ 42931 h 291425"/>
              <a:gd name="connsiteX1" fmla="*/ 559416 w 559416"/>
              <a:gd name="connsiteY1" fmla="*/ 251887 h 291425"/>
              <a:gd name="connsiteX2" fmla="*/ 519878 w 559416"/>
              <a:gd name="connsiteY2" fmla="*/ 291425 h 291425"/>
              <a:gd name="connsiteX3" fmla="*/ 276008 w 559416"/>
              <a:gd name="connsiteY3" fmla="*/ 291425 h 291425"/>
              <a:gd name="connsiteX4" fmla="*/ 236470 w 559416"/>
              <a:gd name="connsiteY4" fmla="*/ 251887 h 291425"/>
              <a:gd name="connsiteX5" fmla="*/ 236470 w 559416"/>
              <a:gd name="connsiteY5" fmla="*/ 137802 h 291425"/>
              <a:gd name="connsiteX6" fmla="*/ 92764 w 559416"/>
              <a:gd name="connsiteY6" fmla="*/ 255424 h 291425"/>
              <a:gd name="connsiteX7" fmla="*/ 0 w 559416"/>
              <a:gd name="connsiteY7" fmla="*/ 255422 h 291425"/>
              <a:gd name="connsiteX8" fmla="*/ 270484 w 559416"/>
              <a:gd name="connsiteY8" fmla="*/ 5681 h 291425"/>
              <a:gd name="connsiteX9" fmla="*/ 313330 w 559416"/>
              <a:gd name="connsiteY9" fmla="*/ 0 h 291425"/>
              <a:gd name="connsiteX10" fmla="*/ 519878 w 559416"/>
              <a:gd name="connsiteY10" fmla="*/ 3393 h 291425"/>
              <a:gd name="connsiteX11" fmla="*/ 559416 w 559416"/>
              <a:gd name="connsiteY11" fmla="*/ 42931 h 291425"/>
              <a:gd name="connsiteX0" fmla="*/ 559416 w 559416"/>
              <a:gd name="connsiteY0" fmla="*/ 42931 h 291425"/>
              <a:gd name="connsiteX1" fmla="*/ 559416 w 559416"/>
              <a:gd name="connsiteY1" fmla="*/ 251887 h 291425"/>
              <a:gd name="connsiteX2" fmla="*/ 519878 w 559416"/>
              <a:gd name="connsiteY2" fmla="*/ 291425 h 291425"/>
              <a:gd name="connsiteX3" fmla="*/ 276008 w 559416"/>
              <a:gd name="connsiteY3" fmla="*/ 291425 h 291425"/>
              <a:gd name="connsiteX4" fmla="*/ 236470 w 559416"/>
              <a:gd name="connsiteY4" fmla="*/ 251887 h 291425"/>
              <a:gd name="connsiteX5" fmla="*/ 236470 w 559416"/>
              <a:gd name="connsiteY5" fmla="*/ 137802 h 291425"/>
              <a:gd name="connsiteX6" fmla="*/ 92764 w 559416"/>
              <a:gd name="connsiteY6" fmla="*/ 255424 h 291425"/>
              <a:gd name="connsiteX7" fmla="*/ 0 w 559416"/>
              <a:gd name="connsiteY7" fmla="*/ 255422 h 291425"/>
              <a:gd name="connsiteX8" fmla="*/ 270484 w 559416"/>
              <a:gd name="connsiteY8" fmla="*/ 5681 h 291425"/>
              <a:gd name="connsiteX9" fmla="*/ 313330 w 559416"/>
              <a:gd name="connsiteY9" fmla="*/ 0 h 291425"/>
              <a:gd name="connsiteX10" fmla="*/ 519878 w 559416"/>
              <a:gd name="connsiteY10" fmla="*/ 3393 h 291425"/>
              <a:gd name="connsiteX11" fmla="*/ 559416 w 559416"/>
              <a:gd name="connsiteY11" fmla="*/ 42931 h 291425"/>
              <a:gd name="connsiteX0" fmla="*/ 559416 w 559416"/>
              <a:gd name="connsiteY0" fmla="*/ 42931 h 291425"/>
              <a:gd name="connsiteX1" fmla="*/ 559416 w 559416"/>
              <a:gd name="connsiteY1" fmla="*/ 251887 h 291425"/>
              <a:gd name="connsiteX2" fmla="*/ 519878 w 559416"/>
              <a:gd name="connsiteY2" fmla="*/ 291425 h 291425"/>
              <a:gd name="connsiteX3" fmla="*/ 276008 w 559416"/>
              <a:gd name="connsiteY3" fmla="*/ 291425 h 291425"/>
              <a:gd name="connsiteX4" fmla="*/ 236470 w 559416"/>
              <a:gd name="connsiteY4" fmla="*/ 251887 h 291425"/>
              <a:gd name="connsiteX5" fmla="*/ 236470 w 559416"/>
              <a:gd name="connsiteY5" fmla="*/ 137802 h 291425"/>
              <a:gd name="connsiteX6" fmla="*/ 92764 w 559416"/>
              <a:gd name="connsiteY6" fmla="*/ 255424 h 291425"/>
              <a:gd name="connsiteX7" fmla="*/ 0 w 559416"/>
              <a:gd name="connsiteY7" fmla="*/ 255422 h 291425"/>
              <a:gd name="connsiteX8" fmla="*/ 270484 w 559416"/>
              <a:gd name="connsiteY8" fmla="*/ 5681 h 291425"/>
              <a:gd name="connsiteX9" fmla="*/ 313330 w 559416"/>
              <a:gd name="connsiteY9" fmla="*/ 0 h 291425"/>
              <a:gd name="connsiteX10" fmla="*/ 519878 w 559416"/>
              <a:gd name="connsiteY10" fmla="*/ 3393 h 291425"/>
              <a:gd name="connsiteX11" fmla="*/ 559416 w 559416"/>
              <a:gd name="connsiteY11" fmla="*/ 42931 h 291425"/>
              <a:gd name="connsiteX0" fmla="*/ 542451 w 542451"/>
              <a:gd name="connsiteY0" fmla="*/ 42931 h 291425"/>
              <a:gd name="connsiteX1" fmla="*/ 542451 w 542451"/>
              <a:gd name="connsiteY1" fmla="*/ 251887 h 291425"/>
              <a:gd name="connsiteX2" fmla="*/ 502913 w 542451"/>
              <a:gd name="connsiteY2" fmla="*/ 291425 h 291425"/>
              <a:gd name="connsiteX3" fmla="*/ 259043 w 542451"/>
              <a:gd name="connsiteY3" fmla="*/ 291425 h 291425"/>
              <a:gd name="connsiteX4" fmla="*/ 219505 w 542451"/>
              <a:gd name="connsiteY4" fmla="*/ 251887 h 291425"/>
              <a:gd name="connsiteX5" fmla="*/ 219505 w 542451"/>
              <a:gd name="connsiteY5" fmla="*/ 137802 h 291425"/>
              <a:gd name="connsiteX6" fmla="*/ 75799 w 542451"/>
              <a:gd name="connsiteY6" fmla="*/ 255424 h 291425"/>
              <a:gd name="connsiteX7" fmla="*/ 0 w 542451"/>
              <a:gd name="connsiteY7" fmla="*/ 231671 h 291425"/>
              <a:gd name="connsiteX8" fmla="*/ 253519 w 542451"/>
              <a:gd name="connsiteY8" fmla="*/ 5681 h 291425"/>
              <a:gd name="connsiteX9" fmla="*/ 296365 w 542451"/>
              <a:gd name="connsiteY9" fmla="*/ 0 h 291425"/>
              <a:gd name="connsiteX10" fmla="*/ 502913 w 542451"/>
              <a:gd name="connsiteY10" fmla="*/ 3393 h 291425"/>
              <a:gd name="connsiteX11" fmla="*/ 542451 w 542451"/>
              <a:gd name="connsiteY11" fmla="*/ 42931 h 291425"/>
              <a:gd name="connsiteX0" fmla="*/ 542451 w 542451"/>
              <a:gd name="connsiteY0" fmla="*/ 42931 h 291425"/>
              <a:gd name="connsiteX1" fmla="*/ 542451 w 542451"/>
              <a:gd name="connsiteY1" fmla="*/ 251887 h 291425"/>
              <a:gd name="connsiteX2" fmla="*/ 502913 w 542451"/>
              <a:gd name="connsiteY2" fmla="*/ 291425 h 291425"/>
              <a:gd name="connsiteX3" fmla="*/ 259043 w 542451"/>
              <a:gd name="connsiteY3" fmla="*/ 291425 h 291425"/>
              <a:gd name="connsiteX4" fmla="*/ 219505 w 542451"/>
              <a:gd name="connsiteY4" fmla="*/ 251887 h 291425"/>
              <a:gd name="connsiteX5" fmla="*/ 219505 w 542451"/>
              <a:gd name="connsiteY5" fmla="*/ 137802 h 291425"/>
              <a:gd name="connsiteX6" fmla="*/ 75799 w 542451"/>
              <a:gd name="connsiteY6" fmla="*/ 255424 h 291425"/>
              <a:gd name="connsiteX7" fmla="*/ 0 w 542451"/>
              <a:gd name="connsiteY7" fmla="*/ 231671 h 291425"/>
              <a:gd name="connsiteX8" fmla="*/ 253519 w 542451"/>
              <a:gd name="connsiteY8" fmla="*/ 5681 h 291425"/>
              <a:gd name="connsiteX9" fmla="*/ 296365 w 542451"/>
              <a:gd name="connsiteY9" fmla="*/ 0 h 291425"/>
              <a:gd name="connsiteX10" fmla="*/ 502913 w 542451"/>
              <a:gd name="connsiteY10" fmla="*/ 3393 h 291425"/>
              <a:gd name="connsiteX11" fmla="*/ 542451 w 542451"/>
              <a:gd name="connsiteY11" fmla="*/ 42931 h 291425"/>
              <a:gd name="connsiteX0" fmla="*/ 542451 w 542451"/>
              <a:gd name="connsiteY0" fmla="*/ 42931 h 291425"/>
              <a:gd name="connsiteX1" fmla="*/ 542451 w 542451"/>
              <a:gd name="connsiteY1" fmla="*/ 251887 h 291425"/>
              <a:gd name="connsiteX2" fmla="*/ 502913 w 542451"/>
              <a:gd name="connsiteY2" fmla="*/ 291425 h 291425"/>
              <a:gd name="connsiteX3" fmla="*/ 259043 w 542451"/>
              <a:gd name="connsiteY3" fmla="*/ 291425 h 291425"/>
              <a:gd name="connsiteX4" fmla="*/ 219505 w 542451"/>
              <a:gd name="connsiteY4" fmla="*/ 251887 h 291425"/>
              <a:gd name="connsiteX5" fmla="*/ 219505 w 542451"/>
              <a:gd name="connsiteY5" fmla="*/ 137802 h 291425"/>
              <a:gd name="connsiteX6" fmla="*/ 75799 w 542451"/>
              <a:gd name="connsiteY6" fmla="*/ 255424 h 291425"/>
              <a:gd name="connsiteX7" fmla="*/ 0 w 542451"/>
              <a:gd name="connsiteY7" fmla="*/ 231671 h 291425"/>
              <a:gd name="connsiteX8" fmla="*/ 253519 w 542451"/>
              <a:gd name="connsiteY8" fmla="*/ 5681 h 291425"/>
              <a:gd name="connsiteX9" fmla="*/ 296365 w 542451"/>
              <a:gd name="connsiteY9" fmla="*/ 0 h 291425"/>
              <a:gd name="connsiteX10" fmla="*/ 502913 w 542451"/>
              <a:gd name="connsiteY10" fmla="*/ 3393 h 291425"/>
              <a:gd name="connsiteX11" fmla="*/ 542451 w 542451"/>
              <a:gd name="connsiteY11" fmla="*/ 42931 h 291425"/>
              <a:gd name="connsiteX0" fmla="*/ 542451 w 542451"/>
              <a:gd name="connsiteY0" fmla="*/ 42931 h 291425"/>
              <a:gd name="connsiteX1" fmla="*/ 542451 w 542451"/>
              <a:gd name="connsiteY1" fmla="*/ 251887 h 291425"/>
              <a:gd name="connsiteX2" fmla="*/ 502913 w 542451"/>
              <a:gd name="connsiteY2" fmla="*/ 291425 h 291425"/>
              <a:gd name="connsiteX3" fmla="*/ 259043 w 542451"/>
              <a:gd name="connsiteY3" fmla="*/ 291425 h 291425"/>
              <a:gd name="connsiteX4" fmla="*/ 219505 w 542451"/>
              <a:gd name="connsiteY4" fmla="*/ 251887 h 291425"/>
              <a:gd name="connsiteX5" fmla="*/ 219504 w 542451"/>
              <a:gd name="connsiteY5" fmla="*/ 164947 h 291425"/>
              <a:gd name="connsiteX6" fmla="*/ 75799 w 542451"/>
              <a:gd name="connsiteY6" fmla="*/ 255424 h 291425"/>
              <a:gd name="connsiteX7" fmla="*/ 0 w 542451"/>
              <a:gd name="connsiteY7" fmla="*/ 231671 h 291425"/>
              <a:gd name="connsiteX8" fmla="*/ 253519 w 542451"/>
              <a:gd name="connsiteY8" fmla="*/ 5681 h 291425"/>
              <a:gd name="connsiteX9" fmla="*/ 296365 w 542451"/>
              <a:gd name="connsiteY9" fmla="*/ 0 h 291425"/>
              <a:gd name="connsiteX10" fmla="*/ 502913 w 542451"/>
              <a:gd name="connsiteY10" fmla="*/ 3393 h 291425"/>
              <a:gd name="connsiteX11" fmla="*/ 542451 w 542451"/>
              <a:gd name="connsiteY11" fmla="*/ 42931 h 291425"/>
              <a:gd name="connsiteX0" fmla="*/ 610313 w 610313"/>
              <a:gd name="connsiteY0" fmla="*/ 42931 h 291425"/>
              <a:gd name="connsiteX1" fmla="*/ 610313 w 610313"/>
              <a:gd name="connsiteY1" fmla="*/ 251887 h 291425"/>
              <a:gd name="connsiteX2" fmla="*/ 570775 w 610313"/>
              <a:gd name="connsiteY2" fmla="*/ 291425 h 291425"/>
              <a:gd name="connsiteX3" fmla="*/ 326905 w 610313"/>
              <a:gd name="connsiteY3" fmla="*/ 291425 h 291425"/>
              <a:gd name="connsiteX4" fmla="*/ 287367 w 610313"/>
              <a:gd name="connsiteY4" fmla="*/ 251887 h 291425"/>
              <a:gd name="connsiteX5" fmla="*/ 287366 w 610313"/>
              <a:gd name="connsiteY5" fmla="*/ 164947 h 291425"/>
              <a:gd name="connsiteX6" fmla="*/ 143661 w 610313"/>
              <a:gd name="connsiteY6" fmla="*/ 255424 h 291425"/>
              <a:gd name="connsiteX7" fmla="*/ 0 w 610313"/>
              <a:gd name="connsiteY7" fmla="*/ 238458 h 291425"/>
              <a:gd name="connsiteX8" fmla="*/ 321381 w 610313"/>
              <a:gd name="connsiteY8" fmla="*/ 5681 h 291425"/>
              <a:gd name="connsiteX9" fmla="*/ 364227 w 610313"/>
              <a:gd name="connsiteY9" fmla="*/ 0 h 291425"/>
              <a:gd name="connsiteX10" fmla="*/ 570775 w 610313"/>
              <a:gd name="connsiteY10" fmla="*/ 3393 h 291425"/>
              <a:gd name="connsiteX11" fmla="*/ 610313 w 610313"/>
              <a:gd name="connsiteY11" fmla="*/ 42931 h 291425"/>
              <a:gd name="connsiteX0" fmla="*/ 610313 w 610313"/>
              <a:gd name="connsiteY0" fmla="*/ 42931 h 291425"/>
              <a:gd name="connsiteX1" fmla="*/ 610313 w 610313"/>
              <a:gd name="connsiteY1" fmla="*/ 251887 h 291425"/>
              <a:gd name="connsiteX2" fmla="*/ 570775 w 610313"/>
              <a:gd name="connsiteY2" fmla="*/ 291425 h 291425"/>
              <a:gd name="connsiteX3" fmla="*/ 326905 w 610313"/>
              <a:gd name="connsiteY3" fmla="*/ 291425 h 291425"/>
              <a:gd name="connsiteX4" fmla="*/ 287367 w 610313"/>
              <a:gd name="connsiteY4" fmla="*/ 251887 h 291425"/>
              <a:gd name="connsiteX5" fmla="*/ 287366 w 610313"/>
              <a:gd name="connsiteY5" fmla="*/ 164947 h 291425"/>
              <a:gd name="connsiteX6" fmla="*/ 106338 w 610313"/>
              <a:gd name="connsiteY6" fmla="*/ 252031 h 291425"/>
              <a:gd name="connsiteX7" fmla="*/ 0 w 610313"/>
              <a:gd name="connsiteY7" fmla="*/ 238458 h 291425"/>
              <a:gd name="connsiteX8" fmla="*/ 321381 w 610313"/>
              <a:gd name="connsiteY8" fmla="*/ 5681 h 291425"/>
              <a:gd name="connsiteX9" fmla="*/ 364227 w 610313"/>
              <a:gd name="connsiteY9" fmla="*/ 0 h 291425"/>
              <a:gd name="connsiteX10" fmla="*/ 570775 w 610313"/>
              <a:gd name="connsiteY10" fmla="*/ 3393 h 291425"/>
              <a:gd name="connsiteX11" fmla="*/ 610313 w 610313"/>
              <a:gd name="connsiteY11" fmla="*/ 42931 h 291425"/>
              <a:gd name="connsiteX0" fmla="*/ 610313 w 610313"/>
              <a:gd name="connsiteY0" fmla="*/ 42931 h 291425"/>
              <a:gd name="connsiteX1" fmla="*/ 610313 w 610313"/>
              <a:gd name="connsiteY1" fmla="*/ 251887 h 291425"/>
              <a:gd name="connsiteX2" fmla="*/ 570775 w 610313"/>
              <a:gd name="connsiteY2" fmla="*/ 291425 h 291425"/>
              <a:gd name="connsiteX3" fmla="*/ 326905 w 610313"/>
              <a:gd name="connsiteY3" fmla="*/ 291425 h 291425"/>
              <a:gd name="connsiteX4" fmla="*/ 287367 w 610313"/>
              <a:gd name="connsiteY4" fmla="*/ 251887 h 291425"/>
              <a:gd name="connsiteX5" fmla="*/ 287366 w 610313"/>
              <a:gd name="connsiteY5" fmla="*/ 164947 h 291425"/>
              <a:gd name="connsiteX6" fmla="*/ 136875 w 610313"/>
              <a:gd name="connsiteY6" fmla="*/ 241852 h 291425"/>
              <a:gd name="connsiteX7" fmla="*/ 0 w 610313"/>
              <a:gd name="connsiteY7" fmla="*/ 238458 h 291425"/>
              <a:gd name="connsiteX8" fmla="*/ 321381 w 610313"/>
              <a:gd name="connsiteY8" fmla="*/ 5681 h 291425"/>
              <a:gd name="connsiteX9" fmla="*/ 364227 w 610313"/>
              <a:gd name="connsiteY9" fmla="*/ 0 h 291425"/>
              <a:gd name="connsiteX10" fmla="*/ 570775 w 610313"/>
              <a:gd name="connsiteY10" fmla="*/ 3393 h 291425"/>
              <a:gd name="connsiteX11" fmla="*/ 610313 w 610313"/>
              <a:gd name="connsiteY11" fmla="*/ 42931 h 291425"/>
              <a:gd name="connsiteX0" fmla="*/ 576383 w 576383"/>
              <a:gd name="connsiteY0" fmla="*/ 42931 h 291425"/>
              <a:gd name="connsiteX1" fmla="*/ 576383 w 576383"/>
              <a:gd name="connsiteY1" fmla="*/ 251887 h 291425"/>
              <a:gd name="connsiteX2" fmla="*/ 536845 w 576383"/>
              <a:gd name="connsiteY2" fmla="*/ 291425 h 291425"/>
              <a:gd name="connsiteX3" fmla="*/ 292975 w 576383"/>
              <a:gd name="connsiteY3" fmla="*/ 291425 h 291425"/>
              <a:gd name="connsiteX4" fmla="*/ 253437 w 576383"/>
              <a:gd name="connsiteY4" fmla="*/ 251887 h 291425"/>
              <a:gd name="connsiteX5" fmla="*/ 253436 w 576383"/>
              <a:gd name="connsiteY5" fmla="*/ 164947 h 291425"/>
              <a:gd name="connsiteX6" fmla="*/ 102945 w 576383"/>
              <a:gd name="connsiteY6" fmla="*/ 241852 h 291425"/>
              <a:gd name="connsiteX7" fmla="*/ 0 w 576383"/>
              <a:gd name="connsiteY7" fmla="*/ 187563 h 291425"/>
              <a:gd name="connsiteX8" fmla="*/ 287451 w 576383"/>
              <a:gd name="connsiteY8" fmla="*/ 5681 h 291425"/>
              <a:gd name="connsiteX9" fmla="*/ 330297 w 576383"/>
              <a:gd name="connsiteY9" fmla="*/ 0 h 291425"/>
              <a:gd name="connsiteX10" fmla="*/ 536845 w 576383"/>
              <a:gd name="connsiteY10" fmla="*/ 3393 h 291425"/>
              <a:gd name="connsiteX11" fmla="*/ 576383 w 576383"/>
              <a:gd name="connsiteY11" fmla="*/ 42931 h 291425"/>
              <a:gd name="connsiteX0" fmla="*/ 576383 w 576383"/>
              <a:gd name="connsiteY0" fmla="*/ 42931 h 291425"/>
              <a:gd name="connsiteX1" fmla="*/ 576383 w 576383"/>
              <a:gd name="connsiteY1" fmla="*/ 251887 h 291425"/>
              <a:gd name="connsiteX2" fmla="*/ 536845 w 576383"/>
              <a:gd name="connsiteY2" fmla="*/ 291425 h 291425"/>
              <a:gd name="connsiteX3" fmla="*/ 292975 w 576383"/>
              <a:gd name="connsiteY3" fmla="*/ 291425 h 291425"/>
              <a:gd name="connsiteX4" fmla="*/ 253437 w 576383"/>
              <a:gd name="connsiteY4" fmla="*/ 251887 h 291425"/>
              <a:gd name="connsiteX5" fmla="*/ 253436 w 576383"/>
              <a:gd name="connsiteY5" fmla="*/ 164947 h 291425"/>
              <a:gd name="connsiteX6" fmla="*/ 82587 w 576383"/>
              <a:gd name="connsiteY6" fmla="*/ 238459 h 291425"/>
              <a:gd name="connsiteX7" fmla="*/ 0 w 576383"/>
              <a:gd name="connsiteY7" fmla="*/ 187563 h 291425"/>
              <a:gd name="connsiteX8" fmla="*/ 287451 w 576383"/>
              <a:gd name="connsiteY8" fmla="*/ 5681 h 291425"/>
              <a:gd name="connsiteX9" fmla="*/ 330297 w 576383"/>
              <a:gd name="connsiteY9" fmla="*/ 0 h 291425"/>
              <a:gd name="connsiteX10" fmla="*/ 536845 w 576383"/>
              <a:gd name="connsiteY10" fmla="*/ 3393 h 291425"/>
              <a:gd name="connsiteX11" fmla="*/ 576383 w 576383"/>
              <a:gd name="connsiteY11" fmla="*/ 42931 h 291425"/>
              <a:gd name="connsiteX0" fmla="*/ 576383 w 576383"/>
              <a:gd name="connsiteY0" fmla="*/ 42931 h 291425"/>
              <a:gd name="connsiteX1" fmla="*/ 576383 w 576383"/>
              <a:gd name="connsiteY1" fmla="*/ 251887 h 291425"/>
              <a:gd name="connsiteX2" fmla="*/ 536845 w 576383"/>
              <a:gd name="connsiteY2" fmla="*/ 291425 h 291425"/>
              <a:gd name="connsiteX3" fmla="*/ 292975 w 576383"/>
              <a:gd name="connsiteY3" fmla="*/ 291425 h 291425"/>
              <a:gd name="connsiteX4" fmla="*/ 253437 w 576383"/>
              <a:gd name="connsiteY4" fmla="*/ 251887 h 291425"/>
              <a:gd name="connsiteX5" fmla="*/ 253436 w 576383"/>
              <a:gd name="connsiteY5" fmla="*/ 164947 h 291425"/>
              <a:gd name="connsiteX6" fmla="*/ 82587 w 576383"/>
              <a:gd name="connsiteY6" fmla="*/ 238459 h 291425"/>
              <a:gd name="connsiteX7" fmla="*/ 0 w 576383"/>
              <a:gd name="connsiteY7" fmla="*/ 187563 h 291425"/>
              <a:gd name="connsiteX8" fmla="*/ 287451 w 576383"/>
              <a:gd name="connsiteY8" fmla="*/ 5681 h 291425"/>
              <a:gd name="connsiteX9" fmla="*/ 330297 w 576383"/>
              <a:gd name="connsiteY9" fmla="*/ 0 h 291425"/>
              <a:gd name="connsiteX10" fmla="*/ 536845 w 576383"/>
              <a:gd name="connsiteY10" fmla="*/ 3393 h 291425"/>
              <a:gd name="connsiteX11" fmla="*/ 576383 w 576383"/>
              <a:gd name="connsiteY11" fmla="*/ 42931 h 291425"/>
              <a:gd name="connsiteX0" fmla="*/ 576383 w 576383"/>
              <a:gd name="connsiteY0" fmla="*/ 42931 h 291425"/>
              <a:gd name="connsiteX1" fmla="*/ 576383 w 576383"/>
              <a:gd name="connsiteY1" fmla="*/ 251887 h 291425"/>
              <a:gd name="connsiteX2" fmla="*/ 536845 w 576383"/>
              <a:gd name="connsiteY2" fmla="*/ 291425 h 291425"/>
              <a:gd name="connsiteX3" fmla="*/ 292975 w 576383"/>
              <a:gd name="connsiteY3" fmla="*/ 291425 h 291425"/>
              <a:gd name="connsiteX4" fmla="*/ 253437 w 576383"/>
              <a:gd name="connsiteY4" fmla="*/ 251887 h 291425"/>
              <a:gd name="connsiteX5" fmla="*/ 253436 w 576383"/>
              <a:gd name="connsiteY5" fmla="*/ 164947 h 291425"/>
              <a:gd name="connsiteX6" fmla="*/ 82587 w 576383"/>
              <a:gd name="connsiteY6" fmla="*/ 238459 h 291425"/>
              <a:gd name="connsiteX7" fmla="*/ 0 w 576383"/>
              <a:gd name="connsiteY7" fmla="*/ 187563 h 291425"/>
              <a:gd name="connsiteX8" fmla="*/ 287451 w 576383"/>
              <a:gd name="connsiteY8" fmla="*/ 5681 h 291425"/>
              <a:gd name="connsiteX9" fmla="*/ 330297 w 576383"/>
              <a:gd name="connsiteY9" fmla="*/ 0 h 291425"/>
              <a:gd name="connsiteX10" fmla="*/ 536845 w 576383"/>
              <a:gd name="connsiteY10" fmla="*/ 3393 h 291425"/>
              <a:gd name="connsiteX11" fmla="*/ 576383 w 576383"/>
              <a:gd name="connsiteY11" fmla="*/ 42931 h 291425"/>
              <a:gd name="connsiteX0" fmla="*/ 576383 w 576383"/>
              <a:gd name="connsiteY0" fmla="*/ 42931 h 291425"/>
              <a:gd name="connsiteX1" fmla="*/ 576383 w 576383"/>
              <a:gd name="connsiteY1" fmla="*/ 251887 h 291425"/>
              <a:gd name="connsiteX2" fmla="*/ 536845 w 576383"/>
              <a:gd name="connsiteY2" fmla="*/ 291425 h 291425"/>
              <a:gd name="connsiteX3" fmla="*/ 292975 w 576383"/>
              <a:gd name="connsiteY3" fmla="*/ 291425 h 291425"/>
              <a:gd name="connsiteX4" fmla="*/ 253437 w 576383"/>
              <a:gd name="connsiteY4" fmla="*/ 251887 h 291425"/>
              <a:gd name="connsiteX5" fmla="*/ 253436 w 576383"/>
              <a:gd name="connsiteY5" fmla="*/ 164947 h 291425"/>
              <a:gd name="connsiteX6" fmla="*/ 82587 w 576383"/>
              <a:gd name="connsiteY6" fmla="*/ 238459 h 291425"/>
              <a:gd name="connsiteX7" fmla="*/ 0 w 576383"/>
              <a:gd name="connsiteY7" fmla="*/ 187563 h 291425"/>
              <a:gd name="connsiteX8" fmla="*/ 287451 w 576383"/>
              <a:gd name="connsiteY8" fmla="*/ 5681 h 291425"/>
              <a:gd name="connsiteX9" fmla="*/ 330297 w 576383"/>
              <a:gd name="connsiteY9" fmla="*/ 0 h 291425"/>
              <a:gd name="connsiteX10" fmla="*/ 536845 w 576383"/>
              <a:gd name="connsiteY10" fmla="*/ 3393 h 291425"/>
              <a:gd name="connsiteX11" fmla="*/ 576383 w 576383"/>
              <a:gd name="connsiteY11" fmla="*/ 42931 h 291425"/>
              <a:gd name="connsiteX0" fmla="*/ 620492 w 620492"/>
              <a:gd name="connsiteY0" fmla="*/ 42931 h 291425"/>
              <a:gd name="connsiteX1" fmla="*/ 620492 w 620492"/>
              <a:gd name="connsiteY1" fmla="*/ 251887 h 291425"/>
              <a:gd name="connsiteX2" fmla="*/ 580954 w 620492"/>
              <a:gd name="connsiteY2" fmla="*/ 291425 h 291425"/>
              <a:gd name="connsiteX3" fmla="*/ 337084 w 620492"/>
              <a:gd name="connsiteY3" fmla="*/ 291425 h 291425"/>
              <a:gd name="connsiteX4" fmla="*/ 297546 w 620492"/>
              <a:gd name="connsiteY4" fmla="*/ 251887 h 291425"/>
              <a:gd name="connsiteX5" fmla="*/ 297545 w 620492"/>
              <a:gd name="connsiteY5" fmla="*/ 164947 h 291425"/>
              <a:gd name="connsiteX6" fmla="*/ 126696 w 620492"/>
              <a:gd name="connsiteY6" fmla="*/ 238459 h 291425"/>
              <a:gd name="connsiteX7" fmla="*/ 0 w 620492"/>
              <a:gd name="connsiteY7" fmla="*/ 187563 h 291425"/>
              <a:gd name="connsiteX8" fmla="*/ 331560 w 620492"/>
              <a:gd name="connsiteY8" fmla="*/ 5681 h 291425"/>
              <a:gd name="connsiteX9" fmla="*/ 374406 w 620492"/>
              <a:gd name="connsiteY9" fmla="*/ 0 h 291425"/>
              <a:gd name="connsiteX10" fmla="*/ 580954 w 620492"/>
              <a:gd name="connsiteY10" fmla="*/ 3393 h 291425"/>
              <a:gd name="connsiteX11" fmla="*/ 620492 w 620492"/>
              <a:gd name="connsiteY11" fmla="*/ 42931 h 291425"/>
              <a:gd name="connsiteX0" fmla="*/ 620492 w 620492"/>
              <a:gd name="connsiteY0" fmla="*/ 42931 h 291425"/>
              <a:gd name="connsiteX1" fmla="*/ 620492 w 620492"/>
              <a:gd name="connsiteY1" fmla="*/ 251887 h 291425"/>
              <a:gd name="connsiteX2" fmla="*/ 580954 w 620492"/>
              <a:gd name="connsiteY2" fmla="*/ 291425 h 291425"/>
              <a:gd name="connsiteX3" fmla="*/ 337084 w 620492"/>
              <a:gd name="connsiteY3" fmla="*/ 291425 h 291425"/>
              <a:gd name="connsiteX4" fmla="*/ 297546 w 620492"/>
              <a:gd name="connsiteY4" fmla="*/ 251887 h 291425"/>
              <a:gd name="connsiteX5" fmla="*/ 297545 w 620492"/>
              <a:gd name="connsiteY5" fmla="*/ 164947 h 291425"/>
              <a:gd name="connsiteX6" fmla="*/ 89373 w 620492"/>
              <a:gd name="connsiteY6" fmla="*/ 224887 h 291425"/>
              <a:gd name="connsiteX7" fmla="*/ 0 w 620492"/>
              <a:gd name="connsiteY7" fmla="*/ 187563 h 291425"/>
              <a:gd name="connsiteX8" fmla="*/ 331560 w 620492"/>
              <a:gd name="connsiteY8" fmla="*/ 5681 h 291425"/>
              <a:gd name="connsiteX9" fmla="*/ 374406 w 620492"/>
              <a:gd name="connsiteY9" fmla="*/ 0 h 291425"/>
              <a:gd name="connsiteX10" fmla="*/ 580954 w 620492"/>
              <a:gd name="connsiteY10" fmla="*/ 3393 h 291425"/>
              <a:gd name="connsiteX11" fmla="*/ 620492 w 620492"/>
              <a:gd name="connsiteY11" fmla="*/ 42931 h 291425"/>
              <a:gd name="connsiteX0" fmla="*/ 620492 w 620492"/>
              <a:gd name="connsiteY0" fmla="*/ 42931 h 291425"/>
              <a:gd name="connsiteX1" fmla="*/ 620492 w 620492"/>
              <a:gd name="connsiteY1" fmla="*/ 251887 h 291425"/>
              <a:gd name="connsiteX2" fmla="*/ 580954 w 620492"/>
              <a:gd name="connsiteY2" fmla="*/ 291425 h 291425"/>
              <a:gd name="connsiteX3" fmla="*/ 337084 w 620492"/>
              <a:gd name="connsiteY3" fmla="*/ 291425 h 291425"/>
              <a:gd name="connsiteX4" fmla="*/ 297546 w 620492"/>
              <a:gd name="connsiteY4" fmla="*/ 251887 h 291425"/>
              <a:gd name="connsiteX5" fmla="*/ 297545 w 620492"/>
              <a:gd name="connsiteY5" fmla="*/ 164947 h 291425"/>
              <a:gd name="connsiteX6" fmla="*/ 89373 w 620492"/>
              <a:gd name="connsiteY6" fmla="*/ 224887 h 291425"/>
              <a:gd name="connsiteX7" fmla="*/ 0 w 620492"/>
              <a:gd name="connsiteY7" fmla="*/ 187563 h 291425"/>
              <a:gd name="connsiteX8" fmla="*/ 331560 w 620492"/>
              <a:gd name="connsiteY8" fmla="*/ 5681 h 291425"/>
              <a:gd name="connsiteX9" fmla="*/ 374406 w 620492"/>
              <a:gd name="connsiteY9" fmla="*/ 0 h 291425"/>
              <a:gd name="connsiteX10" fmla="*/ 580954 w 620492"/>
              <a:gd name="connsiteY10" fmla="*/ 3393 h 291425"/>
              <a:gd name="connsiteX11" fmla="*/ 620492 w 620492"/>
              <a:gd name="connsiteY11" fmla="*/ 42931 h 291425"/>
              <a:gd name="connsiteX0" fmla="*/ 620492 w 620492"/>
              <a:gd name="connsiteY0" fmla="*/ 42931 h 291425"/>
              <a:gd name="connsiteX1" fmla="*/ 620492 w 620492"/>
              <a:gd name="connsiteY1" fmla="*/ 251887 h 291425"/>
              <a:gd name="connsiteX2" fmla="*/ 580954 w 620492"/>
              <a:gd name="connsiteY2" fmla="*/ 291425 h 291425"/>
              <a:gd name="connsiteX3" fmla="*/ 337084 w 620492"/>
              <a:gd name="connsiteY3" fmla="*/ 291425 h 291425"/>
              <a:gd name="connsiteX4" fmla="*/ 297546 w 620492"/>
              <a:gd name="connsiteY4" fmla="*/ 251887 h 291425"/>
              <a:gd name="connsiteX5" fmla="*/ 297545 w 620492"/>
              <a:gd name="connsiteY5" fmla="*/ 164947 h 291425"/>
              <a:gd name="connsiteX6" fmla="*/ 89373 w 620492"/>
              <a:gd name="connsiteY6" fmla="*/ 224887 h 291425"/>
              <a:gd name="connsiteX7" fmla="*/ 0 w 620492"/>
              <a:gd name="connsiteY7" fmla="*/ 187563 h 291425"/>
              <a:gd name="connsiteX8" fmla="*/ 331560 w 620492"/>
              <a:gd name="connsiteY8" fmla="*/ 5681 h 291425"/>
              <a:gd name="connsiteX9" fmla="*/ 374406 w 620492"/>
              <a:gd name="connsiteY9" fmla="*/ 0 h 291425"/>
              <a:gd name="connsiteX10" fmla="*/ 580954 w 620492"/>
              <a:gd name="connsiteY10" fmla="*/ 3393 h 291425"/>
              <a:gd name="connsiteX11" fmla="*/ 620492 w 620492"/>
              <a:gd name="connsiteY11" fmla="*/ 42931 h 291425"/>
              <a:gd name="connsiteX0" fmla="*/ 620492 w 620492"/>
              <a:gd name="connsiteY0" fmla="*/ 42931 h 291425"/>
              <a:gd name="connsiteX1" fmla="*/ 620492 w 620492"/>
              <a:gd name="connsiteY1" fmla="*/ 251887 h 291425"/>
              <a:gd name="connsiteX2" fmla="*/ 580954 w 620492"/>
              <a:gd name="connsiteY2" fmla="*/ 291425 h 291425"/>
              <a:gd name="connsiteX3" fmla="*/ 337084 w 620492"/>
              <a:gd name="connsiteY3" fmla="*/ 291425 h 291425"/>
              <a:gd name="connsiteX4" fmla="*/ 297546 w 620492"/>
              <a:gd name="connsiteY4" fmla="*/ 251887 h 291425"/>
              <a:gd name="connsiteX5" fmla="*/ 297545 w 620492"/>
              <a:gd name="connsiteY5" fmla="*/ 164947 h 291425"/>
              <a:gd name="connsiteX6" fmla="*/ 89373 w 620492"/>
              <a:gd name="connsiteY6" fmla="*/ 224887 h 291425"/>
              <a:gd name="connsiteX7" fmla="*/ 0 w 620492"/>
              <a:gd name="connsiteY7" fmla="*/ 187563 h 291425"/>
              <a:gd name="connsiteX8" fmla="*/ 331560 w 620492"/>
              <a:gd name="connsiteY8" fmla="*/ 5681 h 291425"/>
              <a:gd name="connsiteX9" fmla="*/ 374406 w 620492"/>
              <a:gd name="connsiteY9" fmla="*/ 0 h 291425"/>
              <a:gd name="connsiteX10" fmla="*/ 580954 w 620492"/>
              <a:gd name="connsiteY10" fmla="*/ 3393 h 291425"/>
              <a:gd name="connsiteX11" fmla="*/ 620492 w 620492"/>
              <a:gd name="connsiteY11" fmla="*/ 42931 h 291425"/>
              <a:gd name="connsiteX0" fmla="*/ 620492 w 620492"/>
              <a:gd name="connsiteY0" fmla="*/ 42931 h 291425"/>
              <a:gd name="connsiteX1" fmla="*/ 620492 w 620492"/>
              <a:gd name="connsiteY1" fmla="*/ 251887 h 291425"/>
              <a:gd name="connsiteX2" fmla="*/ 580954 w 620492"/>
              <a:gd name="connsiteY2" fmla="*/ 291425 h 291425"/>
              <a:gd name="connsiteX3" fmla="*/ 337084 w 620492"/>
              <a:gd name="connsiteY3" fmla="*/ 291425 h 291425"/>
              <a:gd name="connsiteX4" fmla="*/ 297546 w 620492"/>
              <a:gd name="connsiteY4" fmla="*/ 251887 h 291425"/>
              <a:gd name="connsiteX5" fmla="*/ 297545 w 620492"/>
              <a:gd name="connsiteY5" fmla="*/ 164947 h 291425"/>
              <a:gd name="connsiteX6" fmla="*/ 89373 w 620492"/>
              <a:gd name="connsiteY6" fmla="*/ 224887 h 291425"/>
              <a:gd name="connsiteX7" fmla="*/ 0 w 620492"/>
              <a:gd name="connsiteY7" fmla="*/ 187563 h 291425"/>
              <a:gd name="connsiteX8" fmla="*/ 331560 w 620492"/>
              <a:gd name="connsiteY8" fmla="*/ 5681 h 291425"/>
              <a:gd name="connsiteX9" fmla="*/ 374406 w 620492"/>
              <a:gd name="connsiteY9" fmla="*/ 0 h 291425"/>
              <a:gd name="connsiteX10" fmla="*/ 580954 w 620492"/>
              <a:gd name="connsiteY10" fmla="*/ 3393 h 291425"/>
              <a:gd name="connsiteX11" fmla="*/ 620492 w 620492"/>
              <a:gd name="connsiteY11" fmla="*/ 42931 h 291425"/>
              <a:gd name="connsiteX0" fmla="*/ 620492 w 620492"/>
              <a:gd name="connsiteY0" fmla="*/ 42931 h 291425"/>
              <a:gd name="connsiteX1" fmla="*/ 620492 w 620492"/>
              <a:gd name="connsiteY1" fmla="*/ 251887 h 291425"/>
              <a:gd name="connsiteX2" fmla="*/ 580954 w 620492"/>
              <a:gd name="connsiteY2" fmla="*/ 291425 h 291425"/>
              <a:gd name="connsiteX3" fmla="*/ 337084 w 620492"/>
              <a:gd name="connsiteY3" fmla="*/ 291425 h 291425"/>
              <a:gd name="connsiteX4" fmla="*/ 297546 w 620492"/>
              <a:gd name="connsiteY4" fmla="*/ 251887 h 291425"/>
              <a:gd name="connsiteX5" fmla="*/ 297545 w 620492"/>
              <a:gd name="connsiteY5" fmla="*/ 164947 h 291425"/>
              <a:gd name="connsiteX6" fmla="*/ 89373 w 620492"/>
              <a:gd name="connsiteY6" fmla="*/ 224887 h 291425"/>
              <a:gd name="connsiteX7" fmla="*/ 0 w 620492"/>
              <a:gd name="connsiteY7" fmla="*/ 187563 h 291425"/>
              <a:gd name="connsiteX8" fmla="*/ 331560 w 620492"/>
              <a:gd name="connsiteY8" fmla="*/ 5681 h 291425"/>
              <a:gd name="connsiteX9" fmla="*/ 374406 w 620492"/>
              <a:gd name="connsiteY9" fmla="*/ 0 h 291425"/>
              <a:gd name="connsiteX10" fmla="*/ 580954 w 620492"/>
              <a:gd name="connsiteY10" fmla="*/ 3393 h 291425"/>
              <a:gd name="connsiteX11" fmla="*/ 620492 w 620492"/>
              <a:gd name="connsiteY11" fmla="*/ 42931 h 291425"/>
              <a:gd name="connsiteX0" fmla="*/ 620492 w 620492"/>
              <a:gd name="connsiteY0" fmla="*/ 42931 h 291425"/>
              <a:gd name="connsiteX1" fmla="*/ 620492 w 620492"/>
              <a:gd name="connsiteY1" fmla="*/ 251887 h 291425"/>
              <a:gd name="connsiteX2" fmla="*/ 580954 w 620492"/>
              <a:gd name="connsiteY2" fmla="*/ 291425 h 291425"/>
              <a:gd name="connsiteX3" fmla="*/ 337084 w 620492"/>
              <a:gd name="connsiteY3" fmla="*/ 291425 h 291425"/>
              <a:gd name="connsiteX4" fmla="*/ 297546 w 620492"/>
              <a:gd name="connsiteY4" fmla="*/ 251887 h 291425"/>
              <a:gd name="connsiteX5" fmla="*/ 297545 w 620492"/>
              <a:gd name="connsiteY5" fmla="*/ 164947 h 291425"/>
              <a:gd name="connsiteX6" fmla="*/ 99552 w 620492"/>
              <a:gd name="connsiteY6" fmla="*/ 235066 h 291425"/>
              <a:gd name="connsiteX7" fmla="*/ 0 w 620492"/>
              <a:gd name="connsiteY7" fmla="*/ 187563 h 291425"/>
              <a:gd name="connsiteX8" fmla="*/ 331560 w 620492"/>
              <a:gd name="connsiteY8" fmla="*/ 5681 h 291425"/>
              <a:gd name="connsiteX9" fmla="*/ 374406 w 620492"/>
              <a:gd name="connsiteY9" fmla="*/ 0 h 291425"/>
              <a:gd name="connsiteX10" fmla="*/ 580954 w 620492"/>
              <a:gd name="connsiteY10" fmla="*/ 3393 h 291425"/>
              <a:gd name="connsiteX11" fmla="*/ 620492 w 620492"/>
              <a:gd name="connsiteY11" fmla="*/ 42931 h 291425"/>
              <a:gd name="connsiteX0" fmla="*/ 620492 w 620492"/>
              <a:gd name="connsiteY0" fmla="*/ 42931 h 291425"/>
              <a:gd name="connsiteX1" fmla="*/ 620492 w 620492"/>
              <a:gd name="connsiteY1" fmla="*/ 251887 h 291425"/>
              <a:gd name="connsiteX2" fmla="*/ 580954 w 620492"/>
              <a:gd name="connsiteY2" fmla="*/ 291425 h 291425"/>
              <a:gd name="connsiteX3" fmla="*/ 337084 w 620492"/>
              <a:gd name="connsiteY3" fmla="*/ 291425 h 291425"/>
              <a:gd name="connsiteX4" fmla="*/ 297546 w 620492"/>
              <a:gd name="connsiteY4" fmla="*/ 251887 h 291425"/>
              <a:gd name="connsiteX5" fmla="*/ 297545 w 620492"/>
              <a:gd name="connsiteY5" fmla="*/ 164947 h 291425"/>
              <a:gd name="connsiteX6" fmla="*/ 109731 w 620492"/>
              <a:gd name="connsiteY6" fmla="*/ 238459 h 291425"/>
              <a:gd name="connsiteX7" fmla="*/ 0 w 620492"/>
              <a:gd name="connsiteY7" fmla="*/ 187563 h 291425"/>
              <a:gd name="connsiteX8" fmla="*/ 331560 w 620492"/>
              <a:gd name="connsiteY8" fmla="*/ 5681 h 291425"/>
              <a:gd name="connsiteX9" fmla="*/ 374406 w 620492"/>
              <a:gd name="connsiteY9" fmla="*/ 0 h 291425"/>
              <a:gd name="connsiteX10" fmla="*/ 580954 w 620492"/>
              <a:gd name="connsiteY10" fmla="*/ 3393 h 291425"/>
              <a:gd name="connsiteX11" fmla="*/ 620492 w 620492"/>
              <a:gd name="connsiteY11" fmla="*/ 42931 h 291425"/>
              <a:gd name="connsiteX0" fmla="*/ 603527 w 603527"/>
              <a:gd name="connsiteY0" fmla="*/ 42931 h 291425"/>
              <a:gd name="connsiteX1" fmla="*/ 603527 w 603527"/>
              <a:gd name="connsiteY1" fmla="*/ 251887 h 291425"/>
              <a:gd name="connsiteX2" fmla="*/ 563989 w 603527"/>
              <a:gd name="connsiteY2" fmla="*/ 291425 h 291425"/>
              <a:gd name="connsiteX3" fmla="*/ 320119 w 603527"/>
              <a:gd name="connsiteY3" fmla="*/ 291425 h 291425"/>
              <a:gd name="connsiteX4" fmla="*/ 280581 w 603527"/>
              <a:gd name="connsiteY4" fmla="*/ 251887 h 291425"/>
              <a:gd name="connsiteX5" fmla="*/ 280580 w 603527"/>
              <a:gd name="connsiteY5" fmla="*/ 164947 h 291425"/>
              <a:gd name="connsiteX6" fmla="*/ 92766 w 603527"/>
              <a:gd name="connsiteY6" fmla="*/ 238459 h 291425"/>
              <a:gd name="connsiteX7" fmla="*/ 0 w 603527"/>
              <a:gd name="connsiteY7" fmla="*/ 167205 h 291425"/>
              <a:gd name="connsiteX8" fmla="*/ 314595 w 603527"/>
              <a:gd name="connsiteY8" fmla="*/ 5681 h 291425"/>
              <a:gd name="connsiteX9" fmla="*/ 357441 w 603527"/>
              <a:gd name="connsiteY9" fmla="*/ 0 h 291425"/>
              <a:gd name="connsiteX10" fmla="*/ 563989 w 603527"/>
              <a:gd name="connsiteY10" fmla="*/ 3393 h 291425"/>
              <a:gd name="connsiteX11" fmla="*/ 603527 w 603527"/>
              <a:gd name="connsiteY11" fmla="*/ 42931 h 291425"/>
              <a:gd name="connsiteX0" fmla="*/ 603527 w 603527"/>
              <a:gd name="connsiteY0" fmla="*/ 42931 h 291425"/>
              <a:gd name="connsiteX1" fmla="*/ 603527 w 603527"/>
              <a:gd name="connsiteY1" fmla="*/ 251887 h 291425"/>
              <a:gd name="connsiteX2" fmla="*/ 563989 w 603527"/>
              <a:gd name="connsiteY2" fmla="*/ 291425 h 291425"/>
              <a:gd name="connsiteX3" fmla="*/ 320119 w 603527"/>
              <a:gd name="connsiteY3" fmla="*/ 291425 h 291425"/>
              <a:gd name="connsiteX4" fmla="*/ 280581 w 603527"/>
              <a:gd name="connsiteY4" fmla="*/ 251887 h 291425"/>
              <a:gd name="connsiteX5" fmla="*/ 280580 w 603527"/>
              <a:gd name="connsiteY5" fmla="*/ 164947 h 291425"/>
              <a:gd name="connsiteX6" fmla="*/ 92766 w 603527"/>
              <a:gd name="connsiteY6" fmla="*/ 238459 h 291425"/>
              <a:gd name="connsiteX7" fmla="*/ 0 w 603527"/>
              <a:gd name="connsiteY7" fmla="*/ 167205 h 291425"/>
              <a:gd name="connsiteX8" fmla="*/ 314595 w 603527"/>
              <a:gd name="connsiteY8" fmla="*/ 5681 h 291425"/>
              <a:gd name="connsiteX9" fmla="*/ 357441 w 603527"/>
              <a:gd name="connsiteY9" fmla="*/ 0 h 291425"/>
              <a:gd name="connsiteX10" fmla="*/ 563989 w 603527"/>
              <a:gd name="connsiteY10" fmla="*/ 3393 h 291425"/>
              <a:gd name="connsiteX11" fmla="*/ 603527 w 603527"/>
              <a:gd name="connsiteY11" fmla="*/ 42931 h 29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3527" h="291425" extrusionOk="0">
                <a:moveTo>
                  <a:pt x="603527" y="42931"/>
                </a:moveTo>
                <a:lnTo>
                  <a:pt x="603527" y="251887"/>
                </a:lnTo>
                <a:cubicBezTo>
                  <a:pt x="603527" y="273723"/>
                  <a:pt x="585825" y="291425"/>
                  <a:pt x="563989" y="291425"/>
                </a:cubicBezTo>
                <a:lnTo>
                  <a:pt x="320119" y="291425"/>
                </a:lnTo>
                <a:cubicBezTo>
                  <a:pt x="298283" y="291425"/>
                  <a:pt x="280581" y="273723"/>
                  <a:pt x="280581" y="251887"/>
                </a:cubicBezTo>
                <a:cubicBezTo>
                  <a:pt x="280581" y="222907"/>
                  <a:pt x="280580" y="193927"/>
                  <a:pt x="280580" y="164947"/>
                </a:cubicBezTo>
                <a:cubicBezTo>
                  <a:pt x="202342" y="172323"/>
                  <a:pt x="162713" y="174749"/>
                  <a:pt x="92766" y="238459"/>
                </a:cubicBezTo>
                <a:lnTo>
                  <a:pt x="0" y="167205"/>
                </a:lnTo>
                <a:cubicBezTo>
                  <a:pt x="66941" y="33973"/>
                  <a:pt x="217699" y="13756"/>
                  <a:pt x="314595" y="5681"/>
                </a:cubicBezTo>
                <a:cubicBezTo>
                  <a:pt x="316213" y="3537"/>
                  <a:pt x="355471" y="0"/>
                  <a:pt x="357441" y="0"/>
                </a:cubicBezTo>
                <a:lnTo>
                  <a:pt x="563989" y="3393"/>
                </a:lnTo>
                <a:cubicBezTo>
                  <a:pt x="585825" y="3393"/>
                  <a:pt x="603527" y="21095"/>
                  <a:pt x="603527" y="42931"/>
                </a:cubicBezTo>
                <a:close/>
              </a:path>
            </a:pathLst>
          </a:custGeom>
          <a:solidFill>
            <a:schemeClr val="bg1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굴림"/>
              <a:cs typeface="Arial"/>
            </a:endParaRPr>
          </a:p>
        </p:txBody>
      </p:sp>
      <p:sp>
        <p:nvSpPr>
          <p:cNvPr id="32" name="Rectangle 19"/>
          <p:cNvSpPr/>
          <p:nvPr/>
        </p:nvSpPr>
        <p:spPr bwMode="auto">
          <a:xfrm>
            <a:off x="1352550" y="1789002"/>
            <a:ext cx="5472439" cy="11446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После применения препарата Отипакс</a:t>
            </a:r>
            <a:r>
              <a:rPr kumimoji="0" lang="ru-RU" sz="1400" b="0" i="0" u="none" strike="noStrike" kern="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®</a:t>
            </a: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б</a:t>
            </a:r>
            <a:r>
              <a:rPr kumimoji="0" lang="ru-RU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оль значительно уменьшалась уже через 3 минуты</a:t>
            </a: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, что подтверждает выраженную быструю клиническую эффективность действия препарата и позволяет использовать его для анальгезии у пациентов уже во время первичного осмотра</a:t>
            </a:r>
          </a:p>
        </p:txBody>
      </p:sp>
      <p:sp>
        <p:nvSpPr>
          <p:cNvPr id="33" name="Rectangle 19"/>
          <p:cNvSpPr/>
          <p:nvPr/>
        </p:nvSpPr>
        <p:spPr bwMode="auto">
          <a:xfrm>
            <a:off x="1366781" y="3401438"/>
            <a:ext cx="5233585" cy="1177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На 8–11-й день терапии отмечена полная нормализация отоскопической картины и слуховой функции</a:t>
            </a: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, что отражает целесообразность использования местного анальгетика Отипакс</a:t>
            </a:r>
            <a:r>
              <a:rPr kumimoji="0" lang="ru-RU" sz="1400" b="0" i="0" u="none" strike="noStrike" kern="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®</a:t>
            </a: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в соответствии с инструкцией по медицинскому применению, </a:t>
            </a:r>
            <a:r>
              <a:rPr kumimoji="0" lang="ru-RU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достаточным курсом не менее 7 дней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1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4" name="Oval 16"/>
          <p:cNvSpPr>
            <a:spLocks noChangeAspect="1"/>
          </p:cNvSpPr>
          <p:nvPr/>
        </p:nvSpPr>
        <p:spPr bwMode="auto">
          <a:xfrm>
            <a:off x="420673" y="1973751"/>
            <a:ext cx="771857" cy="762837"/>
          </a:xfrm>
          <a:prstGeom prst="ellipse">
            <a:avLst/>
          </a:prstGeom>
          <a:solidFill>
            <a:srgbClr val="3193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8" name="Прямоугольник 37"/>
          <p:cNvSpPr/>
          <p:nvPr/>
        </p:nvSpPr>
        <p:spPr bwMode="auto">
          <a:xfrm>
            <a:off x="7861202" y="878498"/>
            <a:ext cx="3831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По результатам исследования: 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347053" y="4875995"/>
            <a:ext cx="527304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Ни у одного из пациентов с острым средним отитом по результатам ретроспективного наблюдательного исследования </a:t>
            </a:r>
            <a:r>
              <a:rPr kumimoji="0" lang="ru-RU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не было отмечено побочных и/или нежелательных явлений</a:t>
            </a: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7944593" y="1789002"/>
            <a:ext cx="3664907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Анальгезирующие ушные капли могут служить первой линией обезболивания при ОСО, характеризуясь короткой длительностью эффекта, но быстрым его развитием</a:t>
            </a: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Использование анальгезирующих ушных капель может способствовать популяризации выжидательной тактики с отказом от системных антибиотиков и при этом облегчить излишние страдания от ушной боли у пациентов с ОСО.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07487" y="2171341"/>
            <a:ext cx="585661" cy="302875"/>
          </a:xfrm>
          <a:prstGeom prst="rect">
            <a:avLst/>
          </a:prstGeom>
        </p:spPr>
      </p:pic>
      <p:sp>
        <p:nvSpPr>
          <p:cNvPr id="26" name="Oval 16"/>
          <p:cNvSpPr>
            <a:spLocks noChangeAspect="1"/>
          </p:cNvSpPr>
          <p:nvPr/>
        </p:nvSpPr>
        <p:spPr bwMode="auto">
          <a:xfrm>
            <a:off x="424797" y="3584975"/>
            <a:ext cx="771857" cy="762837"/>
          </a:xfrm>
          <a:prstGeom prst="ellipse">
            <a:avLst/>
          </a:prstGeom>
          <a:solidFill>
            <a:srgbClr val="3193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7" name="Oval 16"/>
          <p:cNvSpPr>
            <a:spLocks noChangeAspect="1"/>
          </p:cNvSpPr>
          <p:nvPr/>
        </p:nvSpPr>
        <p:spPr bwMode="auto">
          <a:xfrm>
            <a:off x="414388" y="4976558"/>
            <a:ext cx="771857" cy="762837"/>
          </a:xfrm>
          <a:prstGeom prst="ellipse">
            <a:avLst/>
          </a:prstGeom>
          <a:solidFill>
            <a:srgbClr val="3193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41477" y="3700955"/>
            <a:ext cx="538496" cy="5384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62805" y="5116659"/>
            <a:ext cx="478660" cy="4727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D78944-581D-0403-8F04-57CC9622840F}"/>
              </a:ext>
            </a:extLst>
          </p:cNvPr>
          <p:cNvSpPr txBox="1"/>
          <p:nvPr/>
        </p:nvSpPr>
        <p:spPr>
          <a:xfrm>
            <a:off x="269240" y="633478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SansPro-Light"/>
                <a:cs typeface="Arial"/>
              </a:rPr>
              <a:t>Свистушкин</a:t>
            </a: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SansPro-Light"/>
                <a:cs typeface="Arial"/>
              </a:rPr>
              <a:t> ВМ, Никифорова ГН, Золотова АВ, Шевчик ЕА, Никифорова АН, Кочетков ПА.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SansPro-Light"/>
                <a:cs typeface="Arial"/>
              </a:rPr>
              <a:t>Оценка эффективности и переносимости применения комбинации </a:t>
            </a:r>
            <a:r>
              <a:rPr kumimoji="0" lang="ru-RU" sz="7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SansPro-Light"/>
                <a:cs typeface="Arial"/>
              </a:rPr>
              <a:t>лидокаин</a:t>
            </a: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SansPro-Light"/>
                <a:cs typeface="Arial"/>
              </a:rPr>
              <a:t> + </a:t>
            </a:r>
            <a:r>
              <a:rPr kumimoji="0" lang="ru-RU" sz="7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SansPro-Light"/>
                <a:cs typeface="Arial"/>
              </a:rPr>
              <a:t>феназон</a:t>
            </a: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SansPro-Light"/>
                <a:cs typeface="Arial"/>
              </a:rPr>
              <a:t> в местной терапии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SansPro-Light"/>
                <a:cs typeface="Arial"/>
              </a:rPr>
              <a:t>острого среднего отита на </a:t>
            </a:r>
            <a:r>
              <a:rPr kumimoji="0" lang="ru-RU" sz="7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SansPro-Light"/>
                <a:cs typeface="Arial"/>
              </a:rPr>
              <a:t>доперфоративной</a:t>
            </a: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SansPro-Light"/>
                <a:cs typeface="Arial"/>
              </a:rPr>
              <a:t> стадии у взрослых. </a:t>
            </a:r>
            <a:r>
              <a:rPr kumimoji="0" lang="ru-RU" sz="7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SansPro-Italic"/>
                <a:cs typeface="Arial"/>
              </a:rPr>
              <a:t>Медицинский совет. </a:t>
            </a: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SansPro-Light"/>
                <a:cs typeface="Arial"/>
              </a:rPr>
              <a:t>2023;17(19):70–78.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SansPro-Light"/>
                <a:cs typeface="Arial"/>
              </a:rPr>
              <a:t>https://doi.org/10.21518/ms2023-351.</a:t>
            </a:r>
            <a:endParaRPr kumimoji="0" lang="ru-RU" sz="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3581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088" y="194170"/>
            <a:ext cx="10515600" cy="1631455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рекомендации – Хронический средний отит – 2021- 2022-2023 (17.01.2023) – Утверждены Минздравом РФ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утверждения (частота пересмотра): 2021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категория: Взрослые, Дети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Пересмотр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позднее: 2023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698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состоянию на 17.01.2023 на сайте МЗ РФ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55303"/>
            <a:ext cx="10515600" cy="412166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Хронический серозный (секреторный) средний отит (ХССО)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хроническое катаральное воспаление слизистой оболочки слуховой трубы и барабанной полости с экссудатом без наличия перфорации. В России заболевание больше известно как хронический экссудативный средний отит (ЭСО).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Хронический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гнойный средний отит (ХГСО)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хроническое воспаление полостей среднего уха, характеризующееся наличием стойкой перфорации барабанной перепонки, постоянным или периодически возникающим гноетечением из уха и прогрессирующим снижением слуха более 3 месяцев.</a:t>
            </a:r>
          </a:p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Мукозит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хроническое катаральное воспаление слизистой оболочки среднего уха.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Тимпаносклероз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является необратимым исходом неспецифического воспаления среднего уха, характеризующегося тугоухостью, обусловленной фиксацией элементов звукопроводящей цепи за счет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мукопериостита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барабанной полости со склонностью к гиалинозу и дистрофическому обызвествлению.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Тимпанофиброз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фиброзирующий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средний отит, фиброзная облитерация барабанной полости)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незаконченный патологический процесс с преобладанием текущего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фиброзирования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 воспалительными изменениями в барабанной полости.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84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кодирования заболевания или состояния (группы заболеваний или состояний) по Международной статической классификации болезней и проблем, связанных со здоровьем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H65.2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Хронический серозный средний отит (хронический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туботимпанальный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катар).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H65.3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Хронический слизистый средний отит: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слизистый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секреторный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транссудативный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H65.4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Другой хронический негнойный средний отит: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аллергический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экссудативный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негнойный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БДУ;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серозно-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муцинозный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выпотом (негнойный).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H66.1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Хронический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туботимпальный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гнойный средний отит (хроническая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туботимпанальная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болезнь,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мезотимпанит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H66.2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Хронический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эпитимпано-антральный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гнойный средний отит (хроническая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эпитимпано-антральная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болезнь,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эпитимпанит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H66.3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Другой хронический гнойный средний отит.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H90.0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Кондуктивная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потеря слуха двусторонняя.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H90.1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Кондуктивная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потеря слуха односторонняя с нормальным слухом на противоположном ухе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H90.2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Кондуктивная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потеря слуха неуточненная.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H90.6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Смешанная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кондуктивная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нейросенсорная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потеря слуха двусторонняя.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H90.7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Смешанная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кондуктивная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нейросенсорная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потеря слуха односторонняя с нормальным слухом на противоположном ухе.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H90.8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Смешанная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кондуктивная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нейросенсорная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потеря слуха неуточненная.</a:t>
            </a:r>
          </a:p>
        </p:txBody>
      </p:sp>
    </p:spTree>
    <p:extLst>
      <p:ext uri="{BB962C8B-B14F-4D97-AF65-F5344CB8AC3E}">
        <p14:creationId xmlns:p14="http://schemas.microsoft.com/office/powerpoint/2010/main" val="40509354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866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ХГСО согласно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Международной классификации болезней (МКБ-10)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46116"/>
            <a:ext cx="4337807" cy="1555139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мезотимпанит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туботимпанальный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гнойный средний отит);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эпитимпанит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(хронический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эпитимпано-антральный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гнойный средний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41224" y="1098336"/>
            <a:ext cx="3011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холестеатомой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51%)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без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холестеатомы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9781" y="2773579"/>
            <a:ext cx="1627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Холестеатома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7208" y="3432990"/>
            <a:ext cx="1392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врожденная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98130" y="3432990"/>
            <a:ext cx="2348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приобретенная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169328" y="3215235"/>
            <a:ext cx="25418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трелка вниз 10"/>
          <p:cNvSpPr/>
          <p:nvPr/>
        </p:nvSpPr>
        <p:spPr>
          <a:xfrm>
            <a:off x="4127383" y="3246539"/>
            <a:ext cx="209725" cy="2600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602136" y="3246539"/>
            <a:ext cx="197141" cy="2600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232245" y="4144717"/>
            <a:ext cx="2059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атянутого отдела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91741" y="4144717"/>
            <a:ext cx="2348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енатянутого отдела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40658" y="4144717"/>
            <a:ext cx="3288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вторичная вследствие перфорации натянутого отдела барабанной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перепонки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5066950" y="3867325"/>
            <a:ext cx="4605556" cy="16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трелка вниз 19"/>
          <p:cNvSpPr/>
          <p:nvPr/>
        </p:nvSpPr>
        <p:spPr>
          <a:xfrm>
            <a:off x="4966282" y="3886407"/>
            <a:ext cx="209725" cy="2600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6962864" y="3901042"/>
            <a:ext cx="209725" cy="2600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9567643" y="3896384"/>
            <a:ext cx="209725" cy="2600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511728" y="4606382"/>
            <a:ext cx="46642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холестеатомы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определяют ее распространение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 в одном регионе,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занимает два и более региона,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 экстракраниальным осложнением или патологическим состоянием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 внутричерепным осложнением.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57252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формулировки диагноза: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-Правосторонний хронический гнойный средний отит 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мезотимпанит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холестеатомы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-Левосторонний хронический гнойный средний отит,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эпитимпанит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приобретенной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холестеатомой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ненатянутой части 2 степени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-Левосторонний хронический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серозный (секреторный) средний отит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-Правосторонний хронический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тимпаносклероз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03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Обследование при хроническом СО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убедительности рекомендаций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плановой операцией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Микробиологическое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культуральное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исследование гнойного отделяемого на аэробные и факультативно-анаэробные микроорганизмы; определение чувствительности микроорганизмов к антимикробным химиотерапевтическим препаратам;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микологическое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культуральное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исследование с определением чувствительности микроорганизмов к антимикробным химиотерапевтическим препаратам;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цитологическое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микропрепарата тканей уха, патолого-анатомическое исследование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биопсийного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(операционного) материала;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997575" y="1473200"/>
            <a:ext cx="5847291" cy="2796911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Инструментальное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исслещование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аудиологическое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обследование; </a:t>
            </a:r>
          </a:p>
          <a:p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-рентгенологические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– обзорная Р-грамма височных костей укладка по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Шюллнру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Майеру – если ХГСО без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холестеатомы</a:t>
            </a:r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вестибулометрические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00799" y="4887119"/>
            <a:ext cx="5672667" cy="98213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убедительности рекомендаций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-КТ височных костей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-МРТ</a:t>
            </a:r>
          </a:p>
        </p:txBody>
      </p:sp>
    </p:spTree>
    <p:extLst>
      <p:ext uri="{BB962C8B-B14F-4D97-AF65-F5344CB8AC3E}">
        <p14:creationId xmlns:p14="http://schemas.microsoft.com/office/powerpoint/2010/main" val="132377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3224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формулировки диагноза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42239"/>
            <a:ext cx="10515600" cy="483472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-Острый первичный тонзиллит, лакунарная форма =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стрый тонзиллит , лакунарная  форма=Острый стрептококковый тонзиллит, лакунарная форма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-Острый вторичный тонзиллит, инфекционный мононуклеоз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-Острый вторичный тонзиллит, скарлатина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-Острый вторичный тонзиллит, лейкоз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-Острый вторичный тонзиллит,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агранулоцитоз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-Острый тонзиллит язычной миндалины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-Острый тонзиллит глоточной миндалины = Острый гнойный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аденоидит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-Острый вирусный тонзиллит глоточной миндалины = острый вирусный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аденоидит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-Острый тонзиллит боковых валиков глотки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-Острый тонзиллит, фолликулярная форма. Синдром Маршала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1206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088" y="247679"/>
            <a:ext cx="10515600" cy="1325563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рекомендации – Острый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обструктивный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ларингит [круп] и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эпиглоттит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2021-2022-2023 (03.09.2021) – Утверждены Минздравом РФ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утверждения (частота пересмотра): 2021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Возрастная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категория: Взрослые, Дети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окончания действия: 2023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ID:352 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состоянию на 03.09.2021 на сайте МЗ РФ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3976" y="2245075"/>
            <a:ext cx="10515600" cy="4351338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Острый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обструктивный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ларингит (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круп,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стенозирующий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ларинготрахеит)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воспаление гортани и тканей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подскладочного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пространства с сужением просвета гортани.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Эпиглоттит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остро возникшее бактериальное воспаление надгортанника и окружающих тканей, которое может привести к быстрому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жизнеугрожающему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нарушению проходимости дыхательных путей.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74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кодирования заболевания или состояния (группы заболеваний или состояний) по Международной статической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болезней и проблем, связанных со здоровьем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Острый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обструктивный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ларингит [круп]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эпиглоттит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(J05)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J05.0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Острый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обструктивный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ларингит [круп]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J05.1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Острый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эпиглоттит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47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 стеноза гортани (по В.Ф.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Ундрицу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1969 г.)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046179"/>
              </p:ext>
            </p:extLst>
          </p:nvPr>
        </p:nvGraphicFramePr>
        <p:xfrm>
          <a:off x="838200" y="1575342"/>
          <a:ext cx="10350152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3793">
                  <a:extLst>
                    <a:ext uri="{9D8B030D-6E8A-4147-A177-3AD203B41FA5}">
                      <a16:colId xmlns:a16="http://schemas.microsoft.com/office/drawing/2014/main" val="1011636390"/>
                    </a:ext>
                  </a:extLst>
                </a:gridCol>
                <a:gridCol w="6736359">
                  <a:extLst>
                    <a:ext uri="{9D8B030D-6E8A-4147-A177-3AD203B41FA5}">
                      <a16:colId xmlns:a16="http://schemas.microsoft.com/office/drawing/2014/main" val="258459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Степень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Клинические проявления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6011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(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стадия компенсации)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Осиплость, грубый навязчивый кашель, умеренная одышка при физической нагрузке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898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(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стадия неполной компенсации)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Осиплость, грубый навязчивый кашель, выраженная одышка в покое, возбуждение, дыхание с участием вспомогательной мускулатуры, втяжением податливых мест грудной клетки, раздуванием крыльев носа, цианоз носогубного треугольника, тахикардия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69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 (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стадия декомпенсации)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Осиплость, грубый навязчивый кашель, беспокойство, страх, возможна апатия, резкая одышка в покое с выраженным втяжением податливых мест грудной клетки, бледность,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акроцианоз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100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 (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терминальная стадия, асфиксия)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Сознание отсутствует, резкая бледность и цианоз, гипотермия, возможны судороги,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мидриаз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дыхание частое, поверхностное, артериальная гипотензия, нитевидный пульс. Эта стадия предшествует остановке дыхания и сердца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6062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940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формулировки диагноза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Острый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обструктивный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ларингит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(или круп или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стенозирующий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ларинготрахеит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Стеноз гортани в стадии неполной компенсации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Острый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обструктивный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ларингит. Стеноз гортани в стадии компенсации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Эпиглоттит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стадии инфильтрации. Стеноз гортани в стадии компенсации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Эпиглоттит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стадии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абсцедирования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Стеноз гортани в стадии неполной компенсации = Абсцесс надгортанника.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246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Обследование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убедительности рекомендаций 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46842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СРБ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Пульсоксиметрия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Рентгенография шеи в боковой проекции – при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эпиглоттите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57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рекомендации –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Нейросенсорная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тугоухость у взрослых – 2023-2024-2025 (22.03.2023) – Утверждены Минздравом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утверждения (частота пересмотра): 2023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категория: Взрослые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Пересмотр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позднее: 2025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763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состоянию на 22.03.2023 на сайте МЗ РФ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94412"/>
          </a:xfrm>
        </p:spPr>
        <p:txBody>
          <a:bodyPr>
            <a:normAutofit/>
          </a:bodyPr>
          <a:lstStyle/>
          <a:p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Сенсоневральная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нейросенсорная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тугоухость (СНТ) – форма снижения (вплоть до утраты) слуха, при которой поражаются какие-либо из участков звуковоспринимающего отдела слухового анализатора, начиная от непосредственного сенсорного аппарата улитки и заканчивая поражением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невральных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3020037"/>
            <a:ext cx="106631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кодирования заболевания или состояния (группы заболеваний или состояний) по Международной статистической классификации болезней и проблем, связанных со здоровьем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H90.3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Нейросенсорная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тугоухость двусторонняя;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H90.4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Нейросенсорная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потеря слуха односторонняя с нормальным слухом на противоположном ухе; H90.5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Нейросенсорная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потеря слуха неуточненная;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H91.1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Пресбиакузис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H91.2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Внезапная идиопатическая потеря слуха;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H91.8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Другие уточненные потери слуха.</a:t>
            </a:r>
          </a:p>
        </p:txBody>
      </p:sp>
    </p:spTree>
    <p:extLst>
      <p:ext uri="{BB962C8B-B14F-4D97-AF65-F5344CB8AC3E}">
        <p14:creationId xmlns:p14="http://schemas.microsoft.com/office/powerpoint/2010/main" val="38742873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заболевания или состояния (группы заболеваний или состояний)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39788" y="1681162"/>
            <a:ext cx="5157787" cy="2211329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степени тяжести (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усредненный порог слышимости воздушного звукопроведения на частотах 500, 1000, 2000 и 4000 Гц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– 26-40 дБ; </a:t>
            </a:r>
            <a:endPara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– 41-55 дБ; </a:t>
            </a:r>
            <a:endPara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– 56-70 дБ; </a:t>
            </a:r>
            <a:endPara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– 71-90 дБ; </a:t>
            </a:r>
            <a:endPara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глухота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91 дБ и более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839788" y="3976382"/>
            <a:ext cx="5157787" cy="104023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времени возникновения: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врожденная;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приобретенная.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946033" y="1597273"/>
            <a:ext cx="5183188" cy="2295218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остроте заболевания: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внезапная 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слуха развивается в срок до 12 часов; </a:t>
            </a:r>
            <a:endPara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острая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снижение слуха развивается в течение 1-3 суток и сохраняется до 1 месяца; </a:t>
            </a:r>
            <a:endPara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подострая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снижение слуха сохраняется в срок 1-3 месяцев; </a:t>
            </a:r>
            <a:endPara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хроническая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(стойкая) – снижение слуха сохраняется более 3 месяцев.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6247701" y="3984770"/>
            <a:ext cx="5183188" cy="103184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стороне поражения: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односторонняя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двусторонняя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(симметричная и асимметричная).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9788" y="5099473"/>
            <a:ext cx="4814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характеру течения: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стабильная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прогрессирующая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флюктуирующая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обратимая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16910" y="5099473"/>
            <a:ext cx="54360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этиологии: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генетическая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(наследственная);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мультифакториальная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 наследственным предрасположением);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9403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155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формулировки диагноза: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8200" y="1199626"/>
            <a:ext cx="10515600" cy="4977337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Правосторонняя внезапная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нейросенсорная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тугоухость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степени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Левосторонняя острая тугоухость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Двусторонняя хроническая приобретенная стабильная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нейросенсорная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тугоухость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c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тепени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Правосторонняя приобретенная прогрессирующая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нейросенсорная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тугоухость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степени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Двусторонняя хроническая врожденная стабильная тугоухость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43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Обследование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убедительности рекомендаций 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холестерин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ЛПНП,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ЛПВП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глюкозы, билирубин общий и прямой, АЛТ, АСТ,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креатинин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мочевина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коагулограмма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-АЧТВ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МНО,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протромбиновое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время,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фибриноген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тиреотропного гормона (ТТГ)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Слуховой  паспорт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Удиометрия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Тимпанометрия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Вестибулометрия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Дуплексное сканирование сосудов шеи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 височных костей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МРТ головы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нейрохирурга при подозрении на невриному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59292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рекомендации – Аллергический ринит – 2024-2025-2026 (11.07.2024) – Утверждены Минздравом РФ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утверждения (частота пересмотра): 2024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Возрастная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категория: Взрослые, Дети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Пересмотр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позднее: 2026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ID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261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состоянию на 11.07.2024 на сайте МЗ РФ Официально применяется с 01.01.2025 в соответствии с Постановлением Правительства РФ от 17.11.2021 N 1968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24417"/>
            <a:ext cx="10515600" cy="375254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Аллергический ринит (АР)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заболевание, характеризующееся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IgE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-опосредованным воспалением слизистой оболочки полости носа (которое развивается под действием аллергенов) и наличием ежедневно проявляющихся в течение часа и более хотя бы двух из следующих симптомов: заложенность (обструкция) носа, выделения из носа (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ринорея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чихание, зуд в полости носа. АР часто сочетается с другими аллергическими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заболеваниями, такими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аллергический конъюнктивит,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атопический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дерматит, бронхиальная астма (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Локальный АР </a:t>
            </a:r>
            <a:r>
              <a:rPr lang="ru-RU" dirty="0" smtClean="0"/>
              <a:t>–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присутсвуют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симптомы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АР, четкая связь обострения заболевания с контактом с аллергеном при отрицательных результатах стандартных методов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аллергодиагностики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(кожных проб и специфических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IgE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сыворотке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крови); специфические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IgE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причинно-значимому аллергену определяются в назальном секрете (недоступно для России); а также отмечаются положительные провокационные назальные тесты с причинно-значимым аллергеном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69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Обязательное обследование при остром тонзиллите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убедительности рекомендаций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экспресс-тест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выявления антигенов стрептококка группы A в мазке с задней стенки глотки у пациентов с клиникой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ОТФ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-не рекомендован детям до 3х лет</a:t>
            </a:r>
          </a:p>
          <a:p>
            <a:r>
              <a:rPr lang="ru-RU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Культуральное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выявления БГСА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-детям с ОТ при отрицательном рез-те экспресс-теста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-взрослым при невозможности выполнения экспресс-теста</a:t>
            </a:r>
          </a:p>
          <a:p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Обязательное проведение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бактериологического обследования больного на дифтерию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течение первых 24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Главного государственного санитарного врача РФ от 9 октября 2013 г. № 54 "Об утверждении СП 3.1.2.3109-13 “Профилактика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дифтерии«)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Клинический анализ  крови  -  по показаниям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АСЛ-О – по показаниям с 7-10 дня заболевания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ПЦР слюны или крови на ВЭР/ЦМВ – при подозрении на ИМ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Кровь на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IgM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по показаниям при подозрении на ИМ</a:t>
            </a:r>
          </a:p>
          <a:p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1334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кодирования заболевания или состояния (группы заболеваний или состояний) по Международной статистической классификации болезней и проблем, связанных со здоровьем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72749"/>
            <a:ext cx="10515600" cy="400421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J30.1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Аллергический ринит, вызванный пыльцой растений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J30.2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Другие сезонные аллергические риниты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J30.3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Другие аллергические риниты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J30.4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Аллергический ринит неуточненный</a:t>
            </a:r>
          </a:p>
        </p:txBody>
      </p:sp>
    </p:spTree>
    <p:extLst>
      <p:ext uri="{BB962C8B-B14F-4D97-AF65-F5344CB8AC3E}">
        <p14:creationId xmlns:p14="http://schemas.microsoft.com/office/powerpoint/2010/main" val="282976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аллергического ринита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1573765"/>
          </a:xfrm>
        </p:spPr>
        <p:txBody>
          <a:bodyPr>
            <a:normAutofit fontScale="92500" lnSpcReduction="10000"/>
          </a:bodyPr>
          <a:lstStyle/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этиологии:</a:t>
            </a:r>
          </a:p>
          <a:p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-сезонный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(САР), </a:t>
            </a:r>
            <a:endPara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-круглогодичный/бытовой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КАР) </a:t>
            </a:r>
          </a:p>
          <a:p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-профессиональный АР</a:t>
            </a: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839788" y="3481431"/>
            <a:ext cx="5157787" cy="27082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характеру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течения: </a:t>
            </a:r>
          </a:p>
          <a:p>
            <a:pPr>
              <a:buFontTx/>
              <a:buChar char="-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интермиттирующий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 –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 беспокоят менее 4 дней в неделю или менее 4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году;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персистирующий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 –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 беспокоят более 4 дней в неделю и более 4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году.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1389208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стадии заболевания: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обострение</a:t>
            </a:r>
          </a:p>
          <a:p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ремиссия</a:t>
            </a: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6172200" y="3070371"/>
            <a:ext cx="5183188" cy="311929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степени тяжести: </a:t>
            </a: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легкая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 пациента имеются слабовыраженные симптомы ринита, которые не нарушают дневную активность и сон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симптомы ринита препятствуют работе, учебе, занятиям спортом, нарушают сон пациента;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тяжелая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симптомы значительно ухудшают качество жизни пациента, который в отсутствие терапии не может нормально работать, учиться, заниматься спортом; значительно нарушается ночной сон.</a:t>
            </a:r>
          </a:p>
        </p:txBody>
      </p:sp>
    </p:spTree>
    <p:extLst>
      <p:ext uri="{BB962C8B-B14F-4D97-AF65-F5344CB8AC3E}">
        <p14:creationId xmlns:p14="http://schemas.microsoft.com/office/powerpoint/2010/main" val="44967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194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формулировки диагноза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Сезонный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интермиттирующий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аллергический ринит средней степени тяжести. Сенсибилизация к пыльце березы. Стадия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ремиссии.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Сезонный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персистирующий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аллергический ринит средней степени тяжести. Поливалентная сенсибилизация. Стадия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обострения.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Круглогодичный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персистирующий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аллергический ринит средней степени тяжести . Сенсибилизация к пищевым аллергенам (,,,,).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стадия обострения.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обострения.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Круглогодичный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интермиттирующий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аллергический ринит средней степени тяжести, стадия ремиссии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Локальный аллергический ринит средней степени тяжести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13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Обследование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убедительности рекомендаций –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Кровь на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IgE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общий  - если только для диагностики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Уровень убедительности рекомендаций – </a:t>
            </a:r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Риноцитограмма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Кровь на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общий  - если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принятия решения о лечении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омализубамом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 носа и ОНП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324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33458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рекомендации –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Паратонзиллярный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абсцесс – 2021- 2022-2023 (02.09.2021) – Утверждены Минздравом РФ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Кодирование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Международной статистической классификации болезней и проблем, связанных со здоровьем: J36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утверждения (частота пересмотра): 2021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категория: Взрослые, Дети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окончания действия: 2023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664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состоянию на 02.09.2021 на сайте МЗ РФ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50920"/>
            <a:ext cx="10515600" cy="2030137"/>
          </a:xfrm>
        </p:spPr>
        <p:txBody>
          <a:bodyPr>
            <a:normAutofit/>
          </a:bodyPr>
          <a:lstStyle/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Паратонзиллярный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абсцесс (ПА)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заболевание, характеризующееся гнойным расплавлением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околоминдаликовой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клетчатки, располагающейся между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псевдокапсулой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небной миндалины и глоточной фасцией, покрывающей мышечные констрикторы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глотки.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подавляющем большинстве случаев ПА – осложнение острого тонзиллита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Паратонзиллит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явления отека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околоминдаликовой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клетчатке, стадия развития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паратонзиллярного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абсцесса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4739780"/>
            <a:ext cx="10515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Локализация</a:t>
            </a:r>
          </a:p>
          <a:p>
            <a:pPr marL="342900" indent="-342900">
              <a:buAutoNum type="arabicPeriod"/>
            </a:pP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Супратонзиллярная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локализация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передневерхняя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встречается более чем в 70% случаев (абсцесс локализуется между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капсулой миндалины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верхней частью передней небной дужки);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Задняя локализация,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встречается реже и составляет около 15% случаев (абсцесс локализуется между небной миндалиной и задней дужкой);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Нижняя локализация,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встречается чуть более чем в 5% случаев (абсцесс локализуется между нижним полюсом миндалины и боковой стенкой глотки);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Боковая локализация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(латеральная), встречается менее чем в 5% случаев (абсцесс локализуется между средней частью миндалины и боковой стенкой глотки)</a:t>
            </a:r>
          </a:p>
        </p:txBody>
      </p:sp>
    </p:spTree>
    <p:extLst>
      <p:ext uri="{BB962C8B-B14F-4D97-AF65-F5344CB8AC3E}">
        <p14:creationId xmlns:p14="http://schemas.microsoft.com/office/powerpoint/2010/main" val="1946364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формулировки диагноза:</a:t>
            </a: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Острый лакунарная ангина, осложненная правосторонним верхним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паратонзиллярным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абсцессом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Правосторонний боковой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паратонзиллярный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абсцесс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Правосторонний нижний паратонзиллит в стадии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абсцедирования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97588" y="1231522"/>
            <a:ext cx="5183188" cy="81539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Обследование</a:t>
            </a:r>
          </a:p>
          <a:p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убедительности рекомендаций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097588" y="2130803"/>
            <a:ext cx="5183188" cy="2801923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Клинический анализ крови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СРБ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микробиологическое исследования патологического экссудата, полученного после хирургического вскрытия абсцесса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анализ мочи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Ультразвуковое исследование шеи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09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96701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рекомендации – Хронический тонзиллит – 2021- 2022-2023 (28.09.2021) – Утверждены Минздравом РФ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утверждения (частота пересмотра): 2021 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Возрастная категория: Взрослые, Дети 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окончания действия: 2023 ID: 683 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28.09.2021 на сайте МЗ РФ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84477"/>
            <a:ext cx="10515600" cy="3492485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Хронический тонзиллит (ХТ)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инфекционно-аллергическое заболевание всего организма с местными проявлениями в виде стойкой воспалительной реакции небных миндалин, морфологически выражающейся альтерацией, экссудацией и пролиферацией 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Острый тонзиллит (ОТ)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острое общее инфекционное заболевание, в клинической картине которого ведущим звеном является острое воспаление небных миндалин (используется вместо устаревшего термина-синонима "ангина") 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Острый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тонзиллофарингит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(ОТФ)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острое диффузное инфекционное воспаление слизистой оболочки и лимфатических структур ротоглотки (небные миндалины, лимфоидные фолликулы задней стенки глотки) 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Рецидив острого тонзиллита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повторный эпизод острого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тонзиллитта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часто возникающий на фоне имеющегося хронического тонзиллита </a:t>
            </a:r>
          </a:p>
          <a:p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Тонзиллогенные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заболевания (сопряженные с хроническим тонзиллитом заболевания)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заболевания внутренних органов и систем,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патогенетически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связанные с хроническим тонзиллитом </a:t>
            </a:r>
          </a:p>
          <a:p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Тонзиллогенные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осложнения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состояния,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развившиеся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результате неблагоприятного течения тонзиллита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37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pulXZSF3ry1Lm4UKKyt8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s_0KVlt79GCknvRROQ2n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A4SnAFUu5nH3uEQxlJz4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.5wxcSNSufS3O6J_7fUM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cMhkHvUYQAWRgK3pbu.q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RKc88d.ynvppCf4D9Ann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11mpSBYyIaXxM0SegMY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5_3lNrGNriAbhbIXHEcx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wl0W3lJxTQStvsRqyVOM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_uoSpRL4tufnsPtFZoDl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pPkIl80XpVRsE6YSa2r6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a0MzhowKZ02sMqAai_FX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6Mn5IzJT9kk6uiqVbacz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QCG8hm5MbOGv5gU9kWGe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Iv6GRZyQiPV9nYpOacH5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W0WKUuqOcYCByiKgW6H.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RF3blI0etJ5Ydj4x1orR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KgvRY6oJjrhNZw94pcns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jSkqfT30OegDVnc0CIbE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6.wu6Vkq3G6O_ZT5Ke6_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hSt4_fRGGYvY18m5tMi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OP.JiLGtll4QmhD8eAFP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Y2ifoSlkVIOT1O55y5AG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5I1TW9aqYA52LtXs9Cr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ytETY9MU8hQKjnDO.O7X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Kkmvmrzlid36OeGx6lbO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7qHK3_JTQ_rR.ANL6rHg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co5kCCVnFmxyjHq3EEkF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aGq1B7Fajnj.G.vBP_Q7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BpkhSIhj7Wuy4Pu6BHXaQ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6013</Words>
  <Application>Microsoft Office PowerPoint</Application>
  <PresentationFormat>Широкоэкранный</PresentationFormat>
  <Paragraphs>722</Paragraphs>
  <Slides>63</Slides>
  <Notes>14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77" baseType="lpstr">
      <vt:lpstr>Arial</vt:lpstr>
      <vt:lpstr>ArialUnicodeMS</vt:lpstr>
      <vt:lpstr>Calibri</vt:lpstr>
      <vt:lpstr>Calibri Light</vt:lpstr>
      <vt:lpstr>Georgia</vt:lpstr>
      <vt:lpstr>Georgia-Bold</vt:lpstr>
      <vt:lpstr>굴림</vt:lpstr>
      <vt:lpstr>PTSansPro-Italic</vt:lpstr>
      <vt:lpstr>PTSansPro-Light</vt:lpstr>
      <vt:lpstr>Systemschrift</vt:lpstr>
      <vt:lpstr>Times New Roman</vt:lpstr>
      <vt:lpstr>Verdana</vt:lpstr>
      <vt:lpstr>Тема Office</vt:lpstr>
      <vt:lpstr>Слайд think-cell</vt:lpstr>
      <vt:lpstr>Вопросы терминологии ,  формулирования клинического диагноза, назначения обследования и лечения  в оториноларингологии</vt:lpstr>
      <vt:lpstr>Клинические рекомендации – Острый тонзиллит и фарингит (Острый тонзиллофарингит) – 2021-2022-2023 (28.09.2021)  Год утверждения (частота пересмотра): 2021  Возрастная категория: Взрослые, Дети  Год окончания действия: 2023  ID: 306  По состоянию на 28.09.2021 на сайте МЗ РФ</vt:lpstr>
      <vt:lpstr>Клиническая классификация тонзиллитов  (Солдатов И.Б., 1975 г)</vt:lpstr>
      <vt:lpstr>Особенности кодирования заболевания или состояния (группы заболеваний или состояний) по Международной статической классификации болезней и проблем, связанных со здоровьем </vt:lpstr>
      <vt:lpstr>Примеры формулировки диагноза</vt:lpstr>
      <vt:lpstr>Обязательное обследование при остром тонзиллите Уровень убедительности рекомендаций A</vt:lpstr>
      <vt:lpstr>Клинические рекомендации – Паратонзиллярный абсцесс – 2021- 2022-2023 (02.09.2021) – Утверждены Минздравом РФ  Кодирование по Международной статистической классификации болезней и проблем, связанных со здоровьем: J36  Год утверждения (частота пересмотра): 2021  Возрастная категория: Взрослые, Дети  Год окончания действия: 2023  ID: 664  По состоянию на 02.09.2021 на сайте МЗ РФ</vt:lpstr>
      <vt:lpstr>Презентация PowerPoint</vt:lpstr>
      <vt:lpstr>Клинические рекомендации – Хронический тонзиллит – 2021- 2022-2023 (28.09.2021) – Утверждены Минздравом РФ  Год утверждения (частота пересмотра): 2021  Возрастная категория: Взрослые, Дети  Год окончания действия: 2023 ID: 683  По состоянию на 28.09.2021 на сайте МЗ РФ </vt:lpstr>
      <vt:lpstr>Особенности кодирования хронического тонзиллита по МКБ</vt:lpstr>
      <vt:lpstr>Классификация заболевания или состояния  (группы заболеваний или состояний)</vt:lpstr>
      <vt:lpstr>Токсикоаллергическая форма ХТ</vt:lpstr>
      <vt:lpstr>Примеры клинических диагнозов</vt:lpstr>
      <vt:lpstr>Обследование при хроническом тонзиллите Уровень убедительности рекомендаций C </vt:lpstr>
      <vt:lpstr>Клинические рекомендации – Острый синусит – 2021-2022-2023 (01.09.2021) – Утверждены Минздравом РФ  Кодирование по Международной статистической классификации болезней и проблем, связанных со здоровьем: J01  Год утверждения (частота пересмотра): 2021  Возрастная категория: Взрослые, Дети  Год окончания действия: 2023 ID: 313  По состоянию на 01.09.2021 на сайте МЗ РФ</vt:lpstr>
      <vt:lpstr>Особенности кодирования заболевания или состояния (группы заболеваний или состояний) по Международной статической классификации болезней и проблем, связанных со здоровьем </vt:lpstr>
      <vt:lpstr>Классификация заболевания или состояния (группы заболеваний или состояний)</vt:lpstr>
      <vt:lpstr>Примеры формирования диагноза: сторона-характер-этиология-форма-место-тяжесть-осложнение</vt:lpstr>
      <vt:lpstr>Обследование при остром синусите</vt:lpstr>
      <vt:lpstr>Синупрет (экстракт) объективно наиболее предпочтительное средство для лечения риносинусита из всех альтернативных препаратов – доказательная медицина в систематическом обзоре К.Бахерта, 2021 год. </vt:lpstr>
      <vt:lpstr>Синупрет® рекомендуют</vt:lpstr>
      <vt:lpstr>Презентация PowerPoint</vt:lpstr>
      <vt:lpstr>Синупрет® (экстракт)</vt:lpstr>
      <vt:lpstr>Презентация PowerPoint</vt:lpstr>
      <vt:lpstr>Презентация PowerPoint</vt:lpstr>
      <vt:lpstr>Клинические рекомендации – Наружный отит – 2021-2022-2023 (02.09.2021) – Утверждены Минздравом РФ  Год утверждения (частота пересмотра): 2021  Возрастная категория Дети  Год окончания действия: 2023 ID: 21  По состоянию на 02.09.2021 на сайте МЗ РФ </vt:lpstr>
      <vt:lpstr>Группа заболеваний </vt:lpstr>
      <vt:lpstr>Особенности кодирования заболевания или состояния (группы заболеваний или состояний) по Международной статистической классификации болезней и проблем, связанных со здоровьем</vt:lpstr>
      <vt:lpstr>Примеры поставки диагноза</vt:lpstr>
      <vt:lpstr>Презентация PowerPoint</vt:lpstr>
      <vt:lpstr>Механизм действия средства А-Церумен Плюс</vt:lpstr>
      <vt:lpstr>А-Церумен Плюс обладал самой высокой общей церуменолитической активностью</vt:lpstr>
      <vt:lpstr>Преимущества средства А-Церумен Плюс</vt:lpstr>
      <vt:lpstr>Клинические рекомендации – Отит средний острый – 2021-2022- 2023 (01.09.2021) – Утверждены Минздравом РФ  Год утверждения (частота пересмотра): 2021  Возрастная категория: Взрослые, Дети  Год окончания действия: 2023  ID: 314  По состоянию на 01.09.2021 на сайте МЗ РФ</vt:lpstr>
      <vt:lpstr>Особенности кодирования заболевания или состояния (группы заболеваний или состояний) по Международной статической классификации болезней и проблем, связанных со здоровьем </vt:lpstr>
      <vt:lpstr>Примеры формулировки диагноза:</vt:lpstr>
      <vt:lpstr>Обследование при остром среднем отите Уровень убедительности рекомендаций C </vt:lpstr>
      <vt:lpstr>ОСО: Возможные осложнения</vt:lpstr>
      <vt:lpstr>Презентация PowerPoint</vt:lpstr>
      <vt:lpstr>Презентация PowerPoint</vt:lpstr>
      <vt:lpstr>Презентация PowerPoint</vt:lpstr>
      <vt:lpstr>Отипакс® – комбинированный* препарат с анальгезирующим и противовоспалительным действием</vt:lpstr>
      <vt:lpstr>Исследование анальгетического эффекта ушных капель Отипакс® (феназон + лидокаин) и ушных капель Полимиксин B сульфат + неомицина сульфат + лидокаин </vt:lpstr>
      <vt:lpstr>Отипакс® успешно купирует боль и воспаление  у пациентов с ОСО</vt:lpstr>
      <vt:lpstr>Клинические рекомендации – Хронический средний отит – 2021- 2022-2023 (17.01.2023) – Утверждены Минздравом РФ  Год утверждения (частота пересмотра): 2021  Возрастная категория: Взрослые, Дети  Пересмотр не позднее: 2023  ID: 698  По состоянию на 17.01.2023 на сайте МЗ РФ </vt:lpstr>
      <vt:lpstr>Особенности кодирования заболевания или состояния (группы заболеваний или состояний) по Международной статической классификации болезней и проблем, связанных со здоровьем</vt:lpstr>
      <vt:lpstr>Две формы ХГСО согласно Международной классификации болезней (МКБ-10) </vt:lpstr>
      <vt:lpstr>Примеры формулировки диагноза:</vt:lpstr>
      <vt:lpstr>Обследование при хроническом СО Уровень убедительности рекомендаций C</vt:lpstr>
      <vt:lpstr>Клинические рекомендации – Острый обструктивный ларингит [круп] и эпиглоттит – 2021-2022-2023 (03.09.2021) – Утверждены Минздравом РФ  Год утверждения (частота пересмотра): 2021  Возрастная категория: Взрослые, Дети  Год окончания действия: 2023  ID:352  По состоянию на 03.09.2021 на сайте МЗ РФ</vt:lpstr>
      <vt:lpstr>Особенности кодирования заболевания или состояния (группы заболеваний или состояний) по Международной статической классификации болезней и проблем, связанных со здоровьем </vt:lpstr>
      <vt:lpstr>Степени стеноза гортани (по В.Ф. Ундрицу, 1969 г.) </vt:lpstr>
      <vt:lpstr>Примеры формулировки диагноза</vt:lpstr>
      <vt:lpstr>Обследование  Уровень убедительности рекомендаций С</vt:lpstr>
      <vt:lpstr>Клинические рекомендации – Нейросенсорная тугоухость у взрослых – 2023-2024-2025 (22.03.2023) – Утверждены Минздравом РФ Год утверждения (частота пересмотра): 2023  Возрастная категория: Взрослые  Пересмотр не позднее: 2025  ID: 763  По состоянию на 22.03.2023 на сайте МЗ РФ</vt:lpstr>
      <vt:lpstr>Классификация заболевания или состояния (группы заболеваний или состояний)</vt:lpstr>
      <vt:lpstr>Примеры формулировки диагноза:</vt:lpstr>
      <vt:lpstr>Обследование  Уровень убедительности рекомендаций С</vt:lpstr>
      <vt:lpstr>Клинические рекомендации – Аллергический ринит – 2024-2025-2026 (11.07.2024) – Утверждены Минздравом РФ  Год утверждения (частота пересмотра): 2024  Возрастная категория: Взрослые, Дети  Пересмотр не позднее: 2026                 ID: 261  По состоянию на 11.07.2024 на сайте МЗ РФ Официально применяется с 01.01.2025 в соответствии с Постановлением Правительства РФ от 17.11.2021 N 1968 </vt:lpstr>
      <vt:lpstr>Особенности кодирования заболевания или состояния (группы заболеваний или состояний) по Международной статистической классификации болезней и проблем, связанных со здоровьем </vt:lpstr>
      <vt:lpstr>Классификация аллергического ринита</vt:lpstr>
      <vt:lpstr>Примеры формулировки диагноза</vt:lpstr>
      <vt:lpstr>Обследование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116</cp:revision>
  <dcterms:created xsi:type="dcterms:W3CDTF">2024-10-21T16:08:27Z</dcterms:created>
  <dcterms:modified xsi:type="dcterms:W3CDTF">2024-10-29T18:35:08Z</dcterms:modified>
</cp:coreProperties>
</file>