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535"/>
    <a:srgbClr val="E9E1DB"/>
    <a:srgbClr val="DACCC1"/>
    <a:srgbClr val="FDFEF5"/>
    <a:srgbClr val="40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96031-1118-4547-BC66-F4C93C6D7433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298E-102A-4D8B-8E4E-3BCE2839E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2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6298E-102A-4D8B-8E4E-3BCE2839E4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6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6298E-102A-4D8B-8E4E-3BCE2839E4B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4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6298E-102A-4D8B-8E4E-3BCE2839E4B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5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DB5AA-EC34-4107-B48D-406D4F46D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44489E-8FE7-4983-98CD-FE45C653C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1FFAE9-2C9F-4EC9-821F-9E7CC66E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41A-CA01-4D15-9BFB-EE868E4286B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238C13-7A97-4872-B0C3-B34975C7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DE0F21-5326-4C5B-8C3C-CD4E34DE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9A79-1FF7-43C4-9033-1E63B884F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5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DCE08-D704-48AD-AD49-E306D583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AC7444-D640-4F40-B5F8-224B53DF7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B4A515-2134-4CCE-A186-05816911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41A-CA01-4D15-9BFB-EE868E4286B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6A90FD-08AE-4B44-A401-EF773D8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2E3BFC-3597-4178-8FA7-8EA45A60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9A79-1FF7-43C4-9033-1E63B884F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3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25C96E-F876-46CE-92A5-E78401014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E113AB-33E8-4B24-821A-951534313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74CD79-8104-42CB-94BA-3B1F689B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41A-CA01-4D15-9BFB-EE868E4286B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25988-2628-47F1-92D9-8CEDB4FC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1DAD32-0D5C-44F1-879A-9D8811CD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9A79-1FF7-43C4-9033-1E63B884F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6A2E1-9805-47CE-A291-20D54108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7ADC06-3B66-4D24-89EE-D322659A4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B41F64-4E18-4179-A5DA-1BEF7274C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41A-CA01-4D15-9BFB-EE868E4286B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E7BC1A-FE50-4182-9572-78689D5A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9238D7-0ED6-4699-A5CE-915D0E88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9A79-1FF7-43C4-9033-1E63B884F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8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63936-8983-4698-BCFD-888D04D0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23B2E5-F07D-4CFC-AF5E-A690CED8E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95089-9A6C-4814-9CD7-312600C47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41A-CA01-4D15-9BFB-EE868E4286B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3DE5E0-74D7-457D-BE55-8FBD19AB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42CC4-AC5C-47BB-A345-7A45523D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9A79-1FF7-43C4-9033-1E63B884F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8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BF145-16E5-4D16-95B9-B3A40F1F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5F6BE2-C40D-4929-9B06-355B2D08B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79ED3B-D166-4EC6-82EB-FDE18ABC3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938F8A-D0AA-4A0F-AACF-34ECCAA0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41A-CA01-4D15-9BFB-EE868E4286B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117023-0DD3-4F97-AC91-FA1C4D8C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7F1E19-9214-4292-AE4B-11525D16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9A79-1FF7-43C4-9033-1E63B884F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B2A8B-8C57-4A4D-9398-012FBDEF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7FEC55-1E77-4B76-BBDF-4C14E158E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677DFF-9807-41EA-9BF4-5A2985D89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608033-5D59-4FA3-B710-31C022927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A34571-E836-47DA-8CD2-7EED52D19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43C975-6277-4321-A687-ED17C621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41A-CA01-4D15-9BFB-EE868E4286B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70B5B0-DE53-4DBB-9A3A-3B16D34E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982A7F-C003-4EF0-B641-C02B4713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9A79-1FF7-43C4-9033-1E63B884F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03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C9349-7A16-47D6-B0B3-96237EB1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66EB35-9582-4E3C-85A7-73507BD5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41A-CA01-4D15-9BFB-EE868E4286B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AF8601-423F-4629-AF8C-909A878B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ABAC13-6928-4DF5-9012-DDC7D1FC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9A79-1FF7-43C4-9033-1E63B884F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8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1AEF41-C11C-4539-9B34-4E6A632F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41A-CA01-4D15-9BFB-EE868E4286B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202A85-F55A-48DC-9CA5-E7BC5135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6E9688-0A2D-4769-B453-8130B494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9A79-1FF7-43C4-9033-1E63B884F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1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A61C4-9E7D-496B-BD8B-12523951D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3000C-B1E4-43AB-BB27-061A26EEC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B2B317-1CA8-454D-A481-641BCF306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313039-3FD8-480D-88A9-4E4AECF6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41A-CA01-4D15-9BFB-EE868E4286B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7464D-7E43-406E-BB2B-FA51F091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AD92E5-3E91-47CE-9A40-2EE260F4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9A79-1FF7-43C4-9033-1E63B884F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6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ABFA9-EC26-4D6F-AC3C-6EB1683B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6F6D36-A504-4134-98F1-2A1D5CDDD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1B0E41-A566-4F91-AA8B-232B1BE1B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00E26C-7504-412C-901B-5AF9EE73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A41A-CA01-4D15-9BFB-EE868E4286B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E6EAF0-DD7D-4A85-A280-3E1DFBD5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00A8EA-B0F9-4B25-9A43-C68B924C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9A79-1FF7-43C4-9033-1E63B884F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8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527B7-B85E-4DDF-A25E-21E7A2EC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2DD59B-5E70-4A27-AC5E-99A4DEF07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A7C3B1-95F7-4198-8D0B-C34B4C182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A41A-CA01-4D15-9BFB-EE868E4286BC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057153-CD0C-40A5-9945-9C5D9F79F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B69CA5-F789-472D-832A-24A7F89D2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9A79-1FF7-43C4-9033-1E63B884F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5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73556-627D-4895-9EA9-B925C356A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Логинова Валентина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Никанорова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100-летнему юбилею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посвящается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2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62898B-9C20-45D8-91FA-241F239FD0A7}"/>
              </a:ext>
            </a:extLst>
          </p:cNvPr>
          <p:cNvSpPr txBox="1"/>
          <p:nvPr/>
        </p:nvSpPr>
        <p:spPr>
          <a:xfrm>
            <a:off x="3008811" y="226423"/>
            <a:ext cx="6174378" cy="738664"/>
          </a:xfrm>
          <a:prstGeom prst="rect">
            <a:avLst/>
          </a:prstGeom>
          <a:noFill/>
          <a:ln>
            <a:solidFill>
              <a:srgbClr val="3535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фото:</a:t>
            </a:r>
          </a:p>
          <a:p>
            <a:pPr algn="ctr"/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Повестки заседаний общества оториноларингологов Волгоградской области. Председатель общества профессор Логинова В.Н.</a:t>
            </a:r>
            <a:endParaRPr lang="ru-RU" sz="1400" i="1" dirty="0"/>
          </a:p>
        </p:txBody>
      </p:sp>
      <p:pic>
        <p:nvPicPr>
          <p:cNvPr id="5" name="Рисунок 4" descr="повестки общества">
            <a:extLst>
              <a:ext uri="{FF2B5EF4-FFF2-40B4-BE49-F238E27FC236}">
                <a16:creationId xmlns:a16="http://schemas.microsoft.com/office/drawing/2014/main" id="{6E62DE43-40D7-4B83-9DE3-7C98F76F6B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9"/>
          <a:stretch>
            <a:fillRect/>
          </a:stretch>
        </p:blipFill>
        <p:spPr bwMode="auto">
          <a:xfrm>
            <a:off x="1676400" y="1072808"/>
            <a:ext cx="8839200" cy="5671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99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6990D0-5D6F-4C23-B8B5-FEBD1DEBB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731520"/>
            <a:ext cx="6024154" cy="5445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Клиника руководила и оказывала консультативную помощь всем ЛОР-отделениям города и области. Ежегодно организовывались осмотры врачами ЛОР-клиники рабочих заводов «Органического синтеза»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г.Волжского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рабочих производства горчичников и абразивов, студентов, сотрудников и абитуриентов Волгоградского медицинского института. ЛОР-клиникой проводились научно-практические конференции практически ежегодно для врачей города и области, проводились выездные конференции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г.Волжском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г.Михайловке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Логинова В.Н. имеет правительственные награды - медаль «Ветеран труда», «За доблестный труд в Великой Отечественной войне»; награждена юбилейными медалями в честь 50-летия и 60-летия Победы в Великой Отечественной войне. Она имеет нагрудный знак «Отличник здравоохранения».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00D76B48-4E71-4592-86D9-B64139D3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05" y="-58014"/>
            <a:ext cx="1560807" cy="278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03E193E7-DFD9-4A6B-9F47-A31E284FD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28156" y="2327766"/>
            <a:ext cx="1622193" cy="29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FE5446A9-30A8-4D60-80F1-A278620D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232" y="3310070"/>
            <a:ext cx="2343951" cy="30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5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257607-6905-4B52-A46C-7BEDC7E370CF}"/>
              </a:ext>
            </a:extLst>
          </p:cNvPr>
          <p:cNvSpPr/>
          <p:nvPr/>
        </p:nvSpPr>
        <p:spPr>
          <a:xfrm>
            <a:off x="-1" y="6176961"/>
            <a:ext cx="4789715" cy="681039"/>
          </a:xfrm>
          <a:prstGeom prst="rect">
            <a:avLst/>
          </a:prstGeom>
          <a:noFill/>
          <a:ln>
            <a:solidFill>
              <a:srgbClr val="35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4DF8E3-F70C-472F-9816-463FB215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818" y="663695"/>
            <a:ext cx="5986508" cy="551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Логинова Валентина Никаноровна (1924 – 2009 гг.)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доктор медицинских наук, профессор, заведовала кафедрой оториноларингологии с 1966 по 1991 г.</a:t>
            </a:r>
          </a:p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Валентина Никаноровна родилась в г. Сталинграде 15.02.1924 в семье служащего. Отец - Логинов Никанор Сергеевич был бухгалтером. Мать Логинова Евгения Григорьевна –домохозяйка.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Валентина Никаноровна в 1948 году с отличием закончила Сталинградский медицинский институт. Далее обучалась в клинической ординатуре по специальности «Оториноларингология», затем работала ассистентом на кафедре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оториноларинггологии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в Сталинградском медицинском институте.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19685D-B206-40D8-9C2E-44AE7C4CED4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9" t="28026" r="26628" b="18771"/>
          <a:stretch>
            <a:fillRect/>
          </a:stretch>
        </p:blipFill>
        <p:spPr bwMode="auto">
          <a:xfrm rot="10800000">
            <a:off x="0" y="663696"/>
            <a:ext cx="3622088" cy="55132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0EEAAC-25FC-4245-B3EB-3F545023A69E}"/>
              </a:ext>
            </a:extLst>
          </p:cNvPr>
          <p:cNvSpPr txBox="1"/>
          <p:nvPr/>
        </p:nvSpPr>
        <p:spPr>
          <a:xfrm>
            <a:off x="-1" y="6176962"/>
            <a:ext cx="5986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Логинова В.Н. (1924-2009 </a:t>
            </a:r>
            <a:r>
              <a:rPr lang="ru-RU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гг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Доктор медицинских наук, профессор</a:t>
            </a:r>
          </a:p>
          <a:p>
            <a:pPr>
              <a:spcAft>
                <a:spcPts val="0"/>
              </a:spcAft>
            </a:pP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Заведовала кафедрой оториноларингологии </a:t>
            </a:r>
            <a:r>
              <a:rPr lang="ru-RU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ВолгГМУ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1966 по 1991 г.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80191D-5D9A-483C-82F3-8E90763A7EDA}"/>
              </a:ext>
            </a:extLst>
          </p:cNvPr>
          <p:cNvSpPr/>
          <p:nvPr/>
        </p:nvSpPr>
        <p:spPr>
          <a:xfrm>
            <a:off x="0" y="663695"/>
            <a:ext cx="3622090" cy="5513265"/>
          </a:xfrm>
          <a:prstGeom prst="rect">
            <a:avLst/>
          </a:prstGeom>
          <a:noFill/>
          <a:ln>
            <a:solidFill>
              <a:srgbClr val="35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6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33A798-59F0-4290-B511-D66114CF1492}"/>
              </a:ext>
            </a:extLst>
          </p:cNvPr>
          <p:cNvSpPr/>
          <p:nvPr/>
        </p:nvSpPr>
        <p:spPr>
          <a:xfrm>
            <a:off x="8898383" y="4121292"/>
            <a:ext cx="3293617" cy="2736708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E2F06D-ED1B-4750-9035-FC8F3C396288}"/>
              </a:ext>
            </a:extLst>
          </p:cNvPr>
          <p:cNvSpPr/>
          <p:nvPr/>
        </p:nvSpPr>
        <p:spPr>
          <a:xfrm>
            <a:off x="0" y="0"/>
            <a:ext cx="3293617" cy="2246050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0F3BBF-8473-4D72-AD93-46472D6B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1079863"/>
            <a:ext cx="5257800" cy="492034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1958 году защитила кандидатскую диссертацию на тему «К вопросу о хирургическом лечении рака гортани».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1965 году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В.Н.Логиновой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присвоено звание доцента.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1966 году избрана по конкурсу на должность заведующей кафедры оториноларингологии Волгоградского медицинского института.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1971 г. защитила докторскую диссертацию «Клинико-экспериментальные данные заживления раны после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ларингэктомии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некоторые вопросы рака гортани».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этом же году ей присвоено ученое звание профессора. 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кол1">
            <a:extLst>
              <a:ext uri="{FF2B5EF4-FFF2-40B4-BE49-F238E27FC236}">
                <a16:creationId xmlns:a16="http://schemas.microsoft.com/office/drawing/2014/main" id="{295487BD-9F70-41E4-82DD-BD69BC2D8A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2" t="40802" r="31775" b="8522"/>
          <a:stretch>
            <a:fillRect/>
          </a:stretch>
        </p:blipFill>
        <p:spPr bwMode="auto">
          <a:xfrm>
            <a:off x="0" y="2176135"/>
            <a:ext cx="3293617" cy="469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ол1">
            <a:extLst>
              <a:ext uri="{FF2B5EF4-FFF2-40B4-BE49-F238E27FC236}">
                <a16:creationId xmlns:a16="http://schemas.microsoft.com/office/drawing/2014/main" id="{5A32A594-0AD8-4D31-AC66-D9BD76A75CC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21797" r="66103" b="30296"/>
          <a:stretch>
            <a:fillRect/>
          </a:stretch>
        </p:blipFill>
        <p:spPr bwMode="auto">
          <a:xfrm>
            <a:off x="8898383" y="0"/>
            <a:ext cx="3293617" cy="41873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4DFFEE2-A5F6-4D8F-B64E-B746B05711FF}"/>
              </a:ext>
            </a:extLst>
          </p:cNvPr>
          <p:cNvSpPr/>
          <p:nvPr/>
        </p:nvSpPr>
        <p:spPr>
          <a:xfrm>
            <a:off x="3441246" y="361405"/>
            <a:ext cx="5309507" cy="6357257"/>
          </a:xfrm>
          <a:prstGeom prst="rect">
            <a:avLst/>
          </a:prstGeom>
          <a:noFill/>
          <a:ln>
            <a:solidFill>
              <a:srgbClr val="35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CDCE4D-160B-4CBC-887D-E12B1F096B9A}"/>
              </a:ext>
            </a:extLst>
          </p:cNvPr>
          <p:cNvSpPr txBox="1"/>
          <p:nvPr/>
        </p:nvSpPr>
        <p:spPr>
          <a:xfrm>
            <a:off x="9082151" y="5549111"/>
            <a:ext cx="29260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i="1" dirty="0">
                <a:solidFill>
                  <a:srgbClr val="E9E1D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фото:</a:t>
            </a:r>
          </a:p>
          <a:p>
            <a:pPr>
              <a:spcAft>
                <a:spcPts val="0"/>
              </a:spcAft>
            </a:pPr>
            <a:r>
              <a:rPr lang="ru-RU" sz="1400" i="1" dirty="0">
                <a:solidFill>
                  <a:srgbClr val="E9E1D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Логинова В.Н.</a:t>
            </a:r>
          </a:p>
          <a:p>
            <a:r>
              <a:rPr lang="ru-RU" sz="1400" i="1" dirty="0">
                <a:solidFill>
                  <a:srgbClr val="E9E1D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Защита кандидатской диссертации кандидатской диссертации, 1958 г.</a:t>
            </a:r>
            <a:endParaRPr lang="ru-RU" sz="1400" i="1" dirty="0">
              <a:solidFill>
                <a:srgbClr val="E9E1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6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33A798-59F0-4290-B511-D66114CF1492}"/>
              </a:ext>
            </a:extLst>
          </p:cNvPr>
          <p:cNvSpPr/>
          <p:nvPr/>
        </p:nvSpPr>
        <p:spPr>
          <a:xfrm>
            <a:off x="-1" y="4121292"/>
            <a:ext cx="3293617" cy="2736708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E2F06D-ED1B-4750-9035-FC8F3C396288}"/>
              </a:ext>
            </a:extLst>
          </p:cNvPr>
          <p:cNvSpPr/>
          <p:nvPr/>
        </p:nvSpPr>
        <p:spPr>
          <a:xfrm>
            <a:off x="8898383" y="0"/>
            <a:ext cx="3293617" cy="2372528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0F3BBF-8473-4D72-AD93-46472D6B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384" y="230777"/>
            <a:ext cx="5257800" cy="63964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Логинова В.Н. опубликовала 92 научные работы, внесены и защищены 8 рационализаторских предложений. Основным направлением научных исследований кафедры были вопросы диагностики, хирургического лечения и реабилитации онкологических больных.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Валентина Никаноровна разработала и внедрила модификацию пластики хирургического лечения глоточно-пищеводного дефекта при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ларингэктомии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вариант горизонтальной резекции гортани, гистохимические исследования ШИК-позитивных веществ и кислых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мукополисахаридов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диагностики рака гортани, метод изотопной диагностики его метастазов, цветной термографии жидкими кристаллами.</a:t>
            </a:r>
          </a:p>
          <a:p>
            <a:pPr marL="0" indent="0" algn="ctr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Занималась вопросами профессиональной патологии у рабочих завода органического синтеза, абразивного хлопчатобумажного производства.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4DFFEE2-A5F6-4D8F-B64E-B746B05711FF}"/>
              </a:ext>
            </a:extLst>
          </p:cNvPr>
          <p:cNvSpPr/>
          <p:nvPr/>
        </p:nvSpPr>
        <p:spPr>
          <a:xfrm>
            <a:off x="3441246" y="125757"/>
            <a:ext cx="5309507" cy="6592906"/>
          </a:xfrm>
          <a:prstGeom prst="rect">
            <a:avLst/>
          </a:prstGeom>
          <a:noFill/>
          <a:ln>
            <a:solidFill>
              <a:srgbClr val="35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CDCE4D-160B-4CBC-887D-E12B1F096B9A}"/>
              </a:ext>
            </a:extLst>
          </p:cNvPr>
          <p:cNvSpPr txBox="1"/>
          <p:nvPr/>
        </p:nvSpPr>
        <p:spPr>
          <a:xfrm>
            <a:off x="183767" y="5764555"/>
            <a:ext cx="2926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i="1" dirty="0">
                <a:solidFill>
                  <a:srgbClr val="E9E1D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фото:</a:t>
            </a:r>
          </a:p>
          <a:p>
            <a:pPr>
              <a:spcAft>
                <a:spcPts val="0"/>
              </a:spcAft>
            </a:pPr>
            <a:r>
              <a:rPr lang="ru-RU" sz="1400" i="1" dirty="0">
                <a:solidFill>
                  <a:srgbClr val="E9E1D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Логинова В.Н.</a:t>
            </a:r>
          </a:p>
          <a:p>
            <a:pPr>
              <a:spcAft>
                <a:spcPts val="0"/>
              </a:spcAft>
            </a:pPr>
            <a:r>
              <a:rPr lang="ru-RU" sz="1400" i="1" dirty="0">
                <a:solidFill>
                  <a:srgbClr val="E9E1D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Автореферат кандидатской диссертации, 1958 г.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1AEED7-5A60-410A-B652-FB7EA0DED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5"/>
          <a:stretch/>
        </p:blipFill>
        <p:spPr>
          <a:xfrm>
            <a:off x="0" y="0"/>
            <a:ext cx="3293616" cy="47930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41BE51-CFDE-4AF9-9E18-90E8210364B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15923" r="17567" b="17670"/>
          <a:stretch>
            <a:fillRect/>
          </a:stretch>
        </p:blipFill>
        <p:spPr bwMode="auto">
          <a:xfrm rot="10800000">
            <a:off x="8898382" y="2372528"/>
            <a:ext cx="3293618" cy="44854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F568CF-54A8-42B1-AB68-BC5193121067}"/>
              </a:ext>
            </a:extLst>
          </p:cNvPr>
          <p:cNvSpPr txBox="1"/>
          <p:nvPr/>
        </p:nvSpPr>
        <p:spPr>
          <a:xfrm>
            <a:off x="9082151" y="125756"/>
            <a:ext cx="2926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400" i="1" dirty="0">
                <a:solidFill>
                  <a:srgbClr val="E9E1D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фото:</a:t>
            </a:r>
          </a:p>
          <a:p>
            <a:pPr algn="r">
              <a:spcAft>
                <a:spcPts val="0"/>
              </a:spcAft>
            </a:pPr>
            <a:r>
              <a:rPr lang="ru-RU" sz="1400" i="1" dirty="0">
                <a:solidFill>
                  <a:srgbClr val="E9E1D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Логинова В.Н.</a:t>
            </a:r>
          </a:p>
          <a:p>
            <a:pPr algn="r">
              <a:spcAft>
                <a:spcPts val="0"/>
              </a:spcAft>
            </a:pPr>
            <a:r>
              <a:rPr lang="ru-RU" sz="1400" i="1" dirty="0">
                <a:solidFill>
                  <a:srgbClr val="E9E1D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Автореферат докторской диссертации, 1971 г.</a:t>
            </a:r>
          </a:p>
        </p:txBody>
      </p:sp>
    </p:spTree>
    <p:extLst>
      <p:ext uri="{BB962C8B-B14F-4D97-AF65-F5344CB8AC3E}">
        <p14:creationId xmlns:p14="http://schemas.microsoft.com/office/powerpoint/2010/main" val="81980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286D67-8717-48D4-836F-A263A9A91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48" y="539931"/>
            <a:ext cx="5203370" cy="59638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 руководством профессора Логиновой В.Н. защищено 4 кандидатские диссертации. 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врач Ускова В.В. защитила кандидатскую диссертацию на тему «Реабилитация физиологических функций гортани у больных после различного вида резекций ее».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Врач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Базаркин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Б.П. защитил кандидатскую диссертацию на тему «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Стапедопластика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больных отосклерозом с применением металлических протезов» (1979 г).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большой активной работе Логиновой В.Н. и коллектива кафедры ЛОР-клиника и кафедра оториноларингологии стала крупным специализированным центром по оказанию высококвалифицированной специализированной помощи населению города и области.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03E3F6-8D87-4503-8D04-CCCDAD2AB8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4" t="12369" r="2589" b="11650"/>
          <a:stretch>
            <a:fillRect/>
          </a:stretch>
        </p:blipFill>
        <p:spPr bwMode="auto">
          <a:xfrm rot="-5400000">
            <a:off x="6722601" y="1388601"/>
            <a:ext cx="4590249" cy="63485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E7640-595F-43C7-99D3-F1DA5E6DA8E7}"/>
              </a:ext>
            </a:extLst>
          </p:cNvPr>
          <p:cNvSpPr txBox="1"/>
          <p:nvPr/>
        </p:nvSpPr>
        <p:spPr>
          <a:xfrm>
            <a:off x="8421188" y="1524001"/>
            <a:ext cx="3644537" cy="646331"/>
          </a:xfrm>
          <a:prstGeom prst="rect">
            <a:avLst/>
          </a:prstGeom>
          <a:noFill/>
          <a:ln>
            <a:solidFill>
              <a:srgbClr val="353535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фото:</a:t>
            </a:r>
          </a:p>
          <a:p>
            <a:pPr algn="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Логинова В.Н. за работой</a:t>
            </a:r>
          </a:p>
        </p:txBody>
      </p:sp>
    </p:spTree>
    <p:extLst>
      <p:ext uri="{BB962C8B-B14F-4D97-AF65-F5344CB8AC3E}">
        <p14:creationId xmlns:p14="http://schemas.microsoft.com/office/powerpoint/2010/main" val="21621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5097-9409-4E21-9F6A-3A4E57E86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227909"/>
            <a:ext cx="5745480" cy="52617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ее непосредственном участии были открыты межрайонные стационары в городах Волжском, Камышине, Михайловке, Урюпинске.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 открыт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сурдологический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центр в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г.Волгоград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Многое сделала Валентина Никанорова для развития оториноларингологической службы в Волгоградской области. Большим вкладом в развитие Здравоохранения Волгоградской области было открытие детского ЛОР-отделения на 45 коек  в детском новом хирургическом корпусе  больницы №7.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Первой заведующей отделения была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Р.И.Дорофеева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она же была главным внештатным детским оториноларингологом Комитета здравоохранения Волгоградской области.</a:t>
            </a:r>
          </a:p>
        </p:txBody>
      </p:sp>
      <p:pic>
        <p:nvPicPr>
          <p:cNvPr id="4" name="Рисунок 3" descr="группа 14">
            <a:extLst>
              <a:ext uri="{FF2B5EF4-FFF2-40B4-BE49-F238E27FC236}">
                <a16:creationId xmlns:a16="http://schemas.microsoft.com/office/drawing/2014/main" id="{CFC01B24-68F5-4674-8064-83A7A39DB34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2" t="9813" r="13670" b="55664"/>
          <a:stretch>
            <a:fillRect/>
          </a:stretch>
        </p:blipFill>
        <p:spPr bwMode="auto">
          <a:xfrm>
            <a:off x="6493148" y="2943497"/>
            <a:ext cx="5698852" cy="39145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1ADF54-8D94-4629-AC3B-A02C1BD3C79A}"/>
              </a:ext>
            </a:extLst>
          </p:cNvPr>
          <p:cNvSpPr txBox="1"/>
          <p:nvPr/>
        </p:nvSpPr>
        <p:spPr>
          <a:xfrm>
            <a:off x="7400109" y="2117613"/>
            <a:ext cx="4772297" cy="738664"/>
          </a:xfrm>
          <a:prstGeom prst="rect">
            <a:avLst/>
          </a:prstGeom>
          <a:noFill/>
          <a:ln>
            <a:solidFill>
              <a:srgbClr val="353535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фото:</a:t>
            </a:r>
          </a:p>
          <a:p>
            <a:pPr algn="r"/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Б.П.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Базаркин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 заведующий детским ЛОР-отделением Волгоградской областной больницы №1 с 1969 по 1994 гг.</a:t>
            </a:r>
          </a:p>
        </p:txBody>
      </p:sp>
    </p:spTree>
    <p:extLst>
      <p:ext uri="{BB962C8B-B14F-4D97-AF65-F5344CB8AC3E}">
        <p14:creationId xmlns:p14="http://schemas.microsoft.com/office/powerpoint/2010/main" val="204961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л">
            <a:extLst>
              <a:ext uri="{FF2B5EF4-FFF2-40B4-BE49-F238E27FC236}">
                <a16:creationId xmlns:a16="http://schemas.microsoft.com/office/drawing/2014/main" id="{129469DD-C723-4C6A-9371-E8E2A347B2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13916" r="17198" b="17558"/>
          <a:stretch>
            <a:fillRect/>
          </a:stretch>
        </p:blipFill>
        <p:spPr bwMode="auto">
          <a:xfrm>
            <a:off x="5893694" y="278674"/>
            <a:ext cx="5738949" cy="38384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3EFE86-2797-4921-B0BB-8EC22088B25B}"/>
              </a:ext>
            </a:extLst>
          </p:cNvPr>
          <p:cNvSpPr txBox="1"/>
          <p:nvPr/>
        </p:nvSpPr>
        <p:spPr>
          <a:xfrm>
            <a:off x="792480" y="3163026"/>
            <a:ext cx="4841964" cy="954107"/>
          </a:xfrm>
          <a:prstGeom prst="rect">
            <a:avLst/>
          </a:prstGeom>
          <a:noFill/>
          <a:ln>
            <a:solidFill>
              <a:srgbClr val="353535"/>
            </a:solidFill>
          </a:ln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 кафедры оториноларингологии  1985 год.</a:t>
            </a:r>
          </a:p>
          <a:p>
            <a:pPr algn="r">
              <a:spcAft>
                <a:spcPts val="0"/>
              </a:spcAft>
            </a:pP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ряд слева направо: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Г.И.Мельникова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В.Н.Логинова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Н.А.Бессонова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Н.П.Забелина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r">
              <a:spcAft>
                <a:spcPts val="0"/>
              </a:spcAft>
            </a:pP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ряд слева направо: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Г.Н.Королев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В.В.Ускова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Ю.М.Глаголев</a:t>
            </a:r>
            <a:endParaRPr lang="ru-RU" sz="1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6295676-28F4-4939-A94D-FF4D63FD7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25" y="4545873"/>
            <a:ext cx="11530149" cy="2199232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1987 году на базе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сурдологического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кабинета организован областной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сурдогический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Центр слуха, голоса и речи (заведующий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Л.С.Попова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В это учреждение из области  и Волгограда направлялись больные с тугоухостью, глухотой, косноязычие, заиканием, расстройством речи, связанным с кровоизлиянием в головной мозг, отсутствием речи. Центр начал активно заниматься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слухопротезированием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Руководили Центром А.И.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Конкров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Л.С. Попова, Т.Б. Ермолаева.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1989 году в больнице №20 сформировано детское ЛОР-отделение на 40 коек. Отделением заведовали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А.В.Качанов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В.И.Аксенов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В.Н.Ланин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03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147FBD-A424-4556-9A90-3615F811D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8" y="1698171"/>
            <a:ext cx="6278880" cy="384918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Ею проводилась большая общественная работа. С 1965 по 1991 гг. профессор Логинова возглавляла Волгоградское научное общество оториноларингологов, где систематически проводились заседания, на которых выступали сотрудники кафедры и практические врачи.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Она была членом правления Российского общества оториноларингологов, членом комиссии по работе с клиническим ординаторами, членом методической комиссии хирургического цикла.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8D9540-9600-41B3-B755-A0588F9192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b="51974"/>
          <a:stretch>
            <a:fillRect/>
          </a:stretch>
        </p:blipFill>
        <p:spPr bwMode="auto">
          <a:xfrm rot="5400000">
            <a:off x="6273396" y="939397"/>
            <a:ext cx="6847197" cy="49900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95C39-DA3D-4B3F-9EBD-9AF0856D7F31}"/>
              </a:ext>
            </a:extLst>
          </p:cNvPr>
          <p:cNvSpPr txBox="1"/>
          <p:nvPr/>
        </p:nvSpPr>
        <p:spPr>
          <a:xfrm>
            <a:off x="1463041" y="5784056"/>
            <a:ext cx="5582194" cy="738664"/>
          </a:xfrm>
          <a:prstGeom prst="rect">
            <a:avLst/>
          </a:prstGeom>
          <a:noFill/>
          <a:ln>
            <a:solidFill>
              <a:srgbClr val="353535"/>
            </a:solidFill>
          </a:ln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Логинова В.Н. разработала Устав Волгоградского областного научного медицинского общества оториноларингологов. Длительное время являлась его председателем и руководителем</a:t>
            </a:r>
          </a:p>
        </p:txBody>
      </p:sp>
    </p:spTree>
    <p:extLst>
      <p:ext uri="{BB962C8B-B14F-4D97-AF65-F5344CB8AC3E}">
        <p14:creationId xmlns:p14="http://schemas.microsoft.com/office/powerpoint/2010/main" val="177107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813BAA-B04D-468F-8E18-84BD6D60E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554"/>
            <a:ext cx="6990806" cy="599149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Много времени приходилось уделять работе со студентами. В ВУЗе обучались не только советские  студенты, но и молодежь из 34 стран Азии, Африки, Америки. Сотрудниками кафедры осуществлялось шефство над студентами , проживающими в общежитии.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Кроме общей работы с зарубежными студентами за ЛОР-кафедрой были закреплено землячество Коста-Рики. Работа шла по утвержденному городским комитетом  и идеологической комиссией института плану.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иностранными студентами проводились встречи, праздники, например «Голубой огонек», вечера солидарности с борющимися народами Латинской  Америки за свою независимость, вечер недели Коста-Рики в СССР, тематические вечера, конкурсы и смотры студенческой самодеятельности. Проводились и культурные мероприятия, например посещение театра, музеев, концертов, кинофильмов (1 раз в квартал).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06AD9D06-08F1-446F-96EE-1EC571533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877" y="2314302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 background">
            <a:extLst>
              <a:ext uri="{FF2B5EF4-FFF2-40B4-BE49-F238E27FC236}">
                <a16:creationId xmlns:a16="http://schemas.microsoft.com/office/drawing/2014/main" id="{E9BEEBCD-2975-4E3C-B35E-5853EC87D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877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 background">
            <a:extLst>
              <a:ext uri="{FF2B5EF4-FFF2-40B4-BE49-F238E27FC236}">
                <a16:creationId xmlns:a16="http://schemas.microsoft.com/office/drawing/2014/main" id="{4A0EC451-13FD-4CA8-B1D7-EB98F5C62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877" y="28302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72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942</Words>
  <Application>Microsoft Office PowerPoint</Application>
  <PresentationFormat>Широкоэкранный</PresentationFormat>
  <Paragraphs>56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Логинова Валентина Никанорова К 100-летнему юбилею посвящается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Логинова Валентина Никанорова</dc:title>
  <dc:creator>Leonid</dc:creator>
  <cp:lastModifiedBy>user</cp:lastModifiedBy>
  <cp:revision>4</cp:revision>
  <dcterms:created xsi:type="dcterms:W3CDTF">2024-11-25T17:19:44Z</dcterms:created>
  <dcterms:modified xsi:type="dcterms:W3CDTF">2024-11-27T09:11:42Z</dcterms:modified>
</cp:coreProperties>
</file>