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97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4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87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5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65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89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42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94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7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9F4A-FCA4-4794-B084-768495FDAFC2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74845-7EA1-473E-B531-843F891D6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8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g4435f36c207d3312_47">
            <a:extLst>
              <a:ext uri="{FF2B5EF4-FFF2-40B4-BE49-F238E27FC236}">
                <a16:creationId xmlns:a16="http://schemas.microsoft.com/office/drawing/2014/main" id="{4DF4DBCA-7132-9CEB-5B16-8DF02796B802}"/>
              </a:ext>
            </a:extLst>
          </p:cNvPr>
          <p:cNvSpPr txBox="1">
            <a:spLocks/>
          </p:cNvSpPr>
          <p:nvPr/>
        </p:nvSpPr>
        <p:spPr>
          <a:xfrm>
            <a:off x="637563" y="310393"/>
            <a:ext cx="9930182" cy="9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7" tIns="41457" rIns="82937" bIns="41457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SzPts val="1100"/>
            </a:pP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Модель обучения педагогических работников </a:t>
            </a:r>
            <a:endParaRPr lang="ru-RU" sz="2177" b="1" kern="0" dirty="0" smtClean="0">
              <a:solidFill>
                <a:srgbClr val="008080"/>
              </a:solidFill>
              <a:latin typeface="+mj-lt"/>
              <a:cs typeface="Arial"/>
              <a:sym typeface="Arial"/>
            </a:endParaRPr>
          </a:p>
          <a:p>
            <a:pPr>
              <a:lnSpc>
                <a:spcPct val="100000"/>
              </a:lnSpc>
              <a:buSzPts val="1100"/>
            </a:pP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ФГБОУ 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 </a:t>
            </a:r>
            <a:r>
              <a:rPr lang="ru-RU" sz="2177" b="1" kern="0" dirty="0" err="1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ВолгГМУ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 Минздрава России по программам </a:t>
            </a: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ДПО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7597F16-D7E3-718C-DEC2-12739BE3D7A4}"/>
              </a:ext>
            </a:extLst>
          </p:cNvPr>
          <p:cNvSpPr/>
          <p:nvPr/>
        </p:nvSpPr>
        <p:spPr>
          <a:xfrm>
            <a:off x="8103765" y="1628609"/>
            <a:ext cx="2785145" cy="1623774"/>
          </a:xfrm>
          <a:prstGeom prst="round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ru-RU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oogle Shape;95;g4435f36c207d3312_47">
            <a:extLst>
              <a:ext uri="{FF2B5EF4-FFF2-40B4-BE49-F238E27FC236}">
                <a16:creationId xmlns:a16="http://schemas.microsoft.com/office/drawing/2014/main" id="{4D42A56A-E85F-528D-40D0-5DBB888E430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67745" y="98015"/>
            <a:ext cx="1423519" cy="13886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47597F16-D7E3-718C-DEC2-12739BE3D7A4}"/>
              </a:ext>
            </a:extLst>
          </p:cNvPr>
          <p:cNvSpPr/>
          <p:nvPr/>
        </p:nvSpPr>
        <p:spPr>
          <a:xfrm>
            <a:off x="981761" y="1628609"/>
            <a:ext cx="2701006" cy="1584374"/>
          </a:xfrm>
          <a:prstGeom prst="round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ru-RU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7">
            <a:extLst>
              <a:ext uri="{FF2B5EF4-FFF2-40B4-BE49-F238E27FC236}">
                <a16:creationId xmlns:a16="http://schemas.microsoft.com/office/drawing/2014/main" id="{47597F16-D7E3-718C-DEC2-12739BE3D7A4}"/>
              </a:ext>
            </a:extLst>
          </p:cNvPr>
          <p:cNvSpPr/>
          <p:nvPr/>
        </p:nvSpPr>
        <p:spPr>
          <a:xfrm>
            <a:off x="4415036" y="1628609"/>
            <a:ext cx="2816273" cy="1584373"/>
          </a:xfrm>
          <a:prstGeom prst="round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ru-RU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7681" y="1777500"/>
            <a:ext cx="2296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Модуль 1. Педагогическая и цифровая компетентности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70354" y="1869779"/>
            <a:ext cx="2105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Модуль 2. Профессиональная компетентность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92087" y="1849049"/>
            <a:ext cx="2105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Модуль 3. Управленческая компетентность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69721" y="3401274"/>
            <a:ext cx="2613046" cy="24794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57681" y="3623851"/>
            <a:ext cx="23908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ПК по </a:t>
            </a:r>
            <a:r>
              <a:rPr lang="ru-RU" u="sng" dirty="0" smtClean="0"/>
              <a:t>педагогике</a:t>
            </a:r>
            <a:r>
              <a:rPr lang="ru-RU" dirty="0" smtClean="0"/>
              <a:t> (от 36ч);</a:t>
            </a:r>
          </a:p>
          <a:p>
            <a:r>
              <a:rPr lang="ru-RU" dirty="0" smtClean="0"/>
              <a:t>- ПК по </a:t>
            </a:r>
            <a:r>
              <a:rPr lang="ru-RU" u="sng" dirty="0" smtClean="0"/>
              <a:t>инклюзивному обучению</a:t>
            </a:r>
            <a:r>
              <a:rPr lang="ru-RU" dirty="0" smtClean="0"/>
              <a:t> (от 36 ч.)</a:t>
            </a:r>
          </a:p>
          <a:p>
            <a:r>
              <a:rPr lang="ru-RU" dirty="0" smtClean="0"/>
              <a:t>- ПК по </a:t>
            </a:r>
            <a:r>
              <a:rPr lang="ru-RU" u="sng" dirty="0" smtClean="0"/>
              <a:t>ИКТ</a:t>
            </a:r>
            <a:r>
              <a:rPr lang="ru-RU" dirty="0" smtClean="0"/>
              <a:t> (от 36 ч.)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981761" y="6037066"/>
            <a:ext cx="2466363" cy="61659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438960" y="6142969"/>
            <a:ext cx="155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раз в 3 года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88110" y="3371541"/>
            <a:ext cx="2667699" cy="24794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719076" y="3623851"/>
            <a:ext cx="229615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ПК по </a:t>
            </a:r>
            <a:r>
              <a:rPr lang="ru-RU" u="sng" dirty="0" smtClean="0"/>
              <a:t>профилю преподаваемых дисциплин, практик</a:t>
            </a:r>
            <a:r>
              <a:rPr lang="ru-RU" dirty="0" smtClean="0"/>
              <a:t> (от 36ч);</a:t>
            </a:r>
          </a:p>
          <a:p>
            <a:r>
              <a:rPr lang="ru-RU" sz="1500" dirty="0" smtClean="0"/>
              <a:t>- ПК в системе НМО (от 36 ч.) для ППС, </a:t>
            </a:r>
            <a:r>
              <a:rPr lang="ru-RU" sz="1500" dirty="0" err="1" smtClean="0"/>
              <a:t>осущ</a:t>
            </a:r>
            <a:r>
              <a:rPr lang="ru-RU" sz="1500" dirty="0" smtClean="0"/>
              <a:t>-их медицинскую </a:t>
            </a:r>
            <a:r>
              <a:rPr lang="ru-RU" sz="1500" dirty="0" err="1" smtClean="0"/>
              <a:t>деят-сть</a:t>
            </a:r>
            <a:endParaRPr lang="ru-RU" sz="1500" dirty="0" smtClean="0"/>
          </a:p>
        </p:txBody>
      </p:sp>
      <p:sp>
        <p:nvSpPr>
          <p:cNvPr id="19" name="Овал 18"/>
          <p:cNvSpPr/>
          <p:nvPr/>
        </p:nvSpPr>
        <p:spPr>
          <a:xfrm>
            <a:off x="4548866" y="6058499"/>
            <a:ext cx="2466363" cy="61659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045977" y="6142969"/>
            <a:ext cx="155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раз в 5 лет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162487" y="3394357"/>
            <a:ext cx="2667699" cy="24794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8348259" y="3549748"/>
            <a:ext cx="24148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- ПК </a:t>
            </a:r>
            <a:r>
              <a:rPr lang="ru-RU" sz="1500" u="sng" dirty="0" smtClean="0"/>
              <a:t>в области организации деятельности подразделения, определения стратегии развития, анализа рынка труда в профильной области и пр., работа с документооборотом организации </a:t>
            </a:r>
            <a:r>
              <a:rPr lang="ru-RU" sz="1500" dirty="0" smtClean="0"/>
              <a:t>(от 36ч);</a:t>
            </a:r>
          </a:p>
          <a:p>
            <a:endParaRPr lang="ru-RU" sz="1500" dirty="0" smtClean="0"/>
          </a:p>
        </p:txBody>
      </p:sp>
      <p:sp>
        <p:nvSpPr>
          <p:cNvPr id="23" name="Овал 22"/>
          <p:cNvSpPr/>
          <p:nvPr/>
        </p:nvSpPr>
        <p:spPr>
          <a:xfrm>
            <a:off x="8263154" y="6066330"/>
            <a:ext cx="2466363" cy="61659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720353" y="6142969"/>
            <a:ext cx="155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раз в 3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3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g4435f36c207d3312_47">
            <a:extLst>
              <a:ext uri="{FF2B5EF4-FFF2-40B4-BE49-F238E27FC236}">
                <a16:creationId xmlns:a16="http://schemas.microsoft.com/office/drawing/2014/main" id="{4DF4DBCA-7132-9CEB-5B16-8DF02796B802}"/>
              </a:ext>
            </a:extLst>
          </p:cNvPr>
          <p:cNvSpPr txBox="1">
            <a:spLocks/>
          </p:cNvSpPr>
          <p:nvPr/>
        </p:nvSpPr>
        <p:spPr>
          <a:xfrm>
            <a:off x="637563" y="310393"/>
            <a:ext cx="9930182" cy="1176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7" tIns="41457" rIns="82937" bIns="41457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SzPts val="1100"/>
            </a:pP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Модель обучения педагогических работников </a:t>
            </a:r>
            <a:endParaRPr lang="ru-RU" sz="2177" b="1" kern="0" dirty="0" smtClean="0">
              <a:solidFill>
                <a:srgbClr val="008080"/>
              </a:solidFill>
              <a:latin typeface="+mj-lt"/>
              <a:cs typeface="Arial"/>
              <a:sym typeface="Arial"/>
            </a:endParaRPr>
          </a:p>
          <a:p>
            <a:pPr>
              <a:lnSpc>
                <a:spcPct val="100000"/>
              </a:lnSpc>
              <a:buSzPts val="1100"/>
            </a:pP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ФГБОУ 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 </a:t>
            </a:r>
            <a:r>
              <a:rPr lang="ru-RU" sz="2177" b="1" kern="0" dirty="0" err="1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ВолгГМУ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 Минздрава России по программам </a:t>
            </a: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ДПО</a:t>
            </a:r>
          </a:p>
          <a:p>
            <a:pPr>
              <a:lnSpc>
                <a:spcPct val="100000"/>
              </a:lnSpc>
              <a:buSzPts val="1100"/>
            </a:pPr>
            <a:r>
              <a:rPr lang="ru-RU" sz="1800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(внедрение с 2025-2026 </a:t>
            </a:r>
            <a:r>
              <a:rPr lang="ru-RU" sz="1800" b="1" kern="0" dirty="0" err="1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уч.г</a:t>
            </a:r>
            <a:r>
              <a:rPr lang="ru-RU" sz="1800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.) </a:t>
            </a:r>
            <a:endParaRPr lang="ru-RU" sz="1800" b="1" dirty="0">
              <a:solidFill>
                <a:srgbClr val="078877"/>
              </a:solidFill>
              <a:latin typeface="+mj-lt"/>
              <a:ea typeface="Alegreya Sans"/>
              <a:cs typeface="Times New Roman" panose="02020603050405020304" pitchFamily="18" charset="0"/>
              <a:sym typeface="Alegreya Sans"/>
            </a:endParaRPr>
          </a:p>
        </p:txBody>
      </p:sp>
      <p:pic>
        <p:nvPicPr>
          <p:cNvPr id="13" name="Google Shape;95;g4435f36c207d3312_47">
            <a:extLst>
              <a:ext uri="{FF2B5EF4-FFF2-40B4-BE49-F238E27FC236}">
                <a16:creationId xmlns:a16="http://schemas.microsoft.com/office/drawing/2014/main" id="{4D42A56A-E85F-528D-40D0-5DBB888E430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67745" y="98015"/>
            <a:ext cx="1423519" cy="13886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47597F16-D7E3-718C-DEC2-12739BE3D7A4}"/>
              </a:ext>
            </a:extLst>
          </p:cNvPr>
          <p:cNvSpPr/>
          <p:nvPr/>
        </p:nvSpPr>
        <p:spPr>
          <a:xfrm>
            <a:off x="436228" y="1589209"/>
            <a:ext cx="11182524" cy="4987760"/>
          </a:xfrm>
          <a:prstGeom prst="round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ru-RU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1020" y="1708727"/>
            <a:ext cx="830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Рассылка на почту заведующего кафедрой*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283515" y="6078112"/>
            <a:ext cx="875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*информация с сайта университета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3240" y="2550253"/>
            <a:ext cx="8623883" cy="284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t="9555" r="1478" b="18016"/>
          <a:stretch/>
        </p:blipFill>
        <p:spPr>
          <a:xfrm>
            <a:off x="1199150" y="2083063"/>
            <a:ext cx="9656679" cy="400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g4435f36c207d3312_47">
            <a:extLst>
              <a:ext uri="{FF2B5EF4-FFF2-40B4-BE49-F238E27FC236}">
                <a16:creationId xmlns:a16="http://schemas.microsoft.com/office/drawing/2014/main" id="{4DF4DBCA-7132-9CEB-5B16-8DF02796B802}"/>
              </a:ext>
            </a:extLst>
          </p:cNvPr>
          <p:cNvSpPr txBox="1">
            <a:spLocks/>
          </p:cNvSpPr>
          <p:nvPr/>
        </p:nvSpPr>
        <p:spPr>
          <a:xfrm>
            <a:off x="637563" y="310393"/>
            <a:ext cx="9930182" cy="1176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7" tIns="41457" rIns="82937" bIns="41457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SzPts val="1100"/>
            </a:pP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Модель обучения педагогических работников </a:t>
            </a:r>
            <a:endParaRPr lang="ru-RU" sz="2177" b="1" kern="0" dirty="0" smtClean="0">
              <a:solidFill>
                <a:srgbClr val="008080"/>
              </a:solidFill>
              <a:latin typeface="+mj-lt"/>
              <a:cs typeface="Arial"/>
              <a:sym typeface="Arial"/>
            </a:endParaRPr>
          </a:p>
          <a:p>
            <a:pPr>
              <a:lnSpc>
                <a:spcPct val="100000"/>
              </a:lnSpc>
              <a:buSzPts val="1100"/>
            </a:pP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ФГБОУ 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 </a:t>
            </a:r>
            <a:r>
              <a:rPr lang="ru-RU" sz="2177" b="1" kern="0" dirty="0" err="1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ВолгГМУ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 Минздрава России по программам </a:t>
            </a: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ДПО</a:t>
            </a:r>
          </a:p>
          <a:p>
            <a:pPr>
              <a:lnSpc>
                <a:spcPct val="100000"/>
              </a:lnSpc>
              <a:buSzPts val="1100"/>
            </a:pPr>
            <a:r>
              <a:rPr lang="ru-RU" sz="1800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(внедрение с 2025-2026 </a:t>
            </a:r>
            <a:r>
              <a:rPr lang="ru-RU" sz="1800" b="1" kern="0" dirty="0" err="1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уч.г</a:t>
            </a:r>
            <a:r>
              <a:rPr lang="ru-RU" sz="1800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.) </a:t>
            </a:r>
            <a:endParaRPr lang="ru-RU" sz="1800" b="1" dirty="0">
              <a:solidFill>
                <a:srgbClr val="078877"/>
              </a:solidFill>
              <a:latin typeface="+mj-lt"/>
              <a:ea typeface="Alegreya Sans"/>
              <a:cs typeface="Times New Roman" panose="02020603050405020304" pitchFamily="18" charset="0"/>
              <a:sym typeface="Alegreya Sans"/>
            </a:endParaRPr>
          </a:p>
        </p:txBody>
      </p:sp>
      <p:pic>
        <p:nvPicPr>
          <p:cNvPr id="13" name="Google Shape;95;g4435f36c207d3312_47">
            <a:extLst>
              <a:ext uri="{FF2B5EF4-FFF2-40B4-BE49-F238E27FC236}">
                <a16:creationId xmlns:a16="http://schemas.microsoft.com/office/drawing/2014/main" id="{4D42A56A-E85F-528D-40D0-5DBB888E430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67745" y="98015"/>
            <a:ext cx="1423519" cy="13886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47597F16-D7E3-718C-DEC2-12739BE3D7A4}"/>
              </a:ext>
            </a:extLst>
          </p:cNvPr>
          <p:cNvSpPr/>
          <p:nvPr/>
        </p:nvSpPr>
        <p:spPr>
          <a:xfrm>
            <a:off x="436228" y="1589209"/>
            <a:ext cx="11182524" cy="4987760"/>
          </a:xfrm>
          <a:prstGeom prst="round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ru-RU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2022" y="1929468"/>
            <a:ext cx="830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Типовой график обучения педагогических работников на учебный год</a:t>
            </a:r>
            <a:endParaRPr lang="ru-RU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52942"/>
              </p:ext>
            </p:extLst>
          </p:nvPr>
        </p:nvGraphicFramePr>
        <p:xfrm>
          <a:off x="1023458" y="2319482"/>
          <a:ext cx="9177556" cy="373546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31162">
                  <a:extLst>
                    <a:ext uri="{9D8B030D-6E8A-4147-A177-3AD203B41FA5}">
                      <a16:colId xmlns:a16="http://schemas.microsoft.com/office/drawing/2014/main" val="2451297680"/>
                    </a:ext>
                  </a:extLst>
                </a:gridCol>
                <a:gridCol w="2606720">
                  <a:extLst>
                    <a:ext uri="{9D8B030D-6E8A-4147-A177-3AD203B41FA5}">
                      <a16:colId xmlns:a16="http://schemas.microsoft.com/office/drawing/2014/main" val="2791793374"/>
                    </a:ext>
                  </a:extLst>
                </a:gridCol>
                <a:gridCol w="2576424">
                  <a:extLst>
                    <a:ext uri="{9D8B030D-6E8A-4147-A177-3AD203B41FA5}">
                      <a16:colId xmlns:a16="http://schemas.microsoft.com/office/drawing/2014/main" val="3837221628"/>
                    </a:ext>
                  </a:extLst>
                </a:gridCol>
                <a:gridCol w="2863250">
                  <a:extLst>
                    <a:ext uri="{9D8B030D-6E8A-4147-A177-3AD203B41FA5}">
                      <a16:colId xmlns:a16="http://schemas.microsoft.com/office/drawing/2014/main" val="1983204321"/>
                    </a:ext>
                  </a:extLst>
                </a:gridCol>
              </a:tblGrid>
              <a:tr h="232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№ группы, подгруппы</a:t>
                      </a:r>
                      <a:endParaRPr lang="ru-RU" sz="9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Группа </a:t>
                      </a:r>
                      <a:r>
                        <a:rPr lang="ru-RU" sz="900" dirty="0" smtClean="0">
                          <a:effectLst/>
                        </a:rPr>
                        <a:t>1*</a:t>
                      </a:r>
                      <a:endParaRPr lang="ru-RU" sz="9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97280"/>
                  </a:ext>
                </a:extLst>
              </a:tr>
              <a:tr h="232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1.1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Инклюзивное обучение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Цифровая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898031215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1.2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Педагогическая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Инклюзивное обучение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Цифровая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127447304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1.3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Цифровая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Педагогическая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Инклюзивное обучение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2047562886"/>
                  </a:ext>
                </a:extLst>
              </a:tr>
              <a:tr h="20611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                                          Группа 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682953"/>
                  </a:ext>
                </a:extLst>
              </a:tr>
              <a:tr h="232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2.1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Инклюзивное обучение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Цифровая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Педагогическая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615530776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2.2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Инклюзивное обучение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Цифровая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970519230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2.3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Цифровая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Инклюзивное обучение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544296495"/>
                  </a:ext>
                </a:extLst>
              </a:tr>
              <a:tr h="22995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                                        Группа </a:t>
                      </a: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076087"/>
                  </a:ext>
                </a:extLst>
              </a:tr>
              <a:tr h="232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3.1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Инклюзивное обучение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Цифровая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Педагогическая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409791173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3.2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Инклюзивное обучение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Цифровая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3764181255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3.3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Цифровая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Инклюзивное обучение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926988434"/>
                  </a:ext>
                </a:extLst>
              </a:tr>
              <a:tr h="23116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                                        Группа </a:t>
                      </a: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261933"/>
                  </a:ext>
                </a:extLst>
              </a:tr>
              <a:tr h="232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4.1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Инклюзивное обучение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Цифровая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Педагогическая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067600489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4.2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Инклюзивное обучение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Цифровая компетентность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1809097869"/>
                  </a:ext>
                </a:extLst>
              </a:tr>
              <a:tr h="23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 4.3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Цифровая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Педагогическая компетентность (36 ч)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Инклюзивное обучение (36 ч)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/>
                </a:tc>
                <a:extLst>
                  <a:ext uri="{0D108BD9-81ED-4DB2-BD59-A6C34878D82A}">
                    <a16:rowId xmlns:a16="http://schemas.microsoft.com/office/drawing/2014/main" val="831832955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442906" y="6241409"/>
            <a:ext cx="875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*Количество слушателей в подгруппе 20-25 человек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9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g4435f36c207d3312_47">
            <a:extLst>
              <a:ext uri="{FF2B5EF4-FFF2-40B4-BE49-F238E27FC236}">
                <a16:creationId xmlns:a16="http://schemas.microsoft.com/office/drawing/2014/main" id="{4DF4DBCA-7132-9CEB-5B16-8DF02796B802}"/>
              </a:ext>
            </a:extLst>
          </p:cNvPr>
          <p:cNvSpPr txBox="1">
            <a:spLocks/>
          </p:cNvSpPr>
          <p:nvPr/>
        </p:nvSpPr>
        <p:spPr>
          <a:xfrm>
            <a:off x="637563" y="310393"/>
            <a:ext cx="9930182" cy="1176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7" tIns="41457" rIns="82937" bIns="41457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SzPts val="1100"/>
            </a:pP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Модель обучения педагогических работников </a:t>
            </a:r>
            <a:endParaRPr lang="ru-RU" sz="2177" b="1" kern="0" dirty="0" smtClean="0">
              <a:solidFill>
                <a:srgbClr val="008080"/>
              </a:solidFill>
              <a:latin typeface="+mj-lt"/>
              <a:cs typeface="Arial"/>
              <a:sym typeface="Arial"/>
            </a:endParaRPr>
          </a:p>
          <a:p>
            <a:pPr>
              <a:lnSpc>
                <a:spcPct val="100000"/>
              </a:lnSpc>
              <a:buSzPts val="1100"/>
            </a:pP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ФГБОУ 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 </a:t>
            </a:r>
            <a:r>
              <a:rPr lang="ru-RU" sz="2177" b="1" kern="0" dirty="0" err="1">
                <a:solidFill>
                  <a:srgbClr val="008080"/>
                </a:solidFill>
                <a:latin typeface="+mj-lt"/>
                <a:cs typeface="Arial"/>
                <a:sym typeface="Arial"/>
              </a:rPr>
              <a:t>ВолгГМУ</a:t>
            </a:r>
            <a:r>
              <a:rPr lang="ru-RU" sz="2177" b="1" kern="0" dirty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 Минздрава России по программам </a:t>
            </a:r>
            <a:r>
              <a:rPr lang="ru-RU" sz="2177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ДПО</a:t>
            </a:r>
          </a:p>
          <a:p>
            <a:pPr>
              <a:lnSpc>
                <a:spcPct val="100000"/>
              </a:lnSpc>
              <a:buSzPts val="1100"/>
            </a:pPr>
            <a:r>
              <a:rPr lang="ru-RU" sz="1800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(внедрение с 2025-2026 </a:t>
            </a:r>
            <a:r>
              <a:rPr lang="ru-RU" sz="1800" b="1" kern="0" dirty="0" err="1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уч.г</a:t>
            </a:r>
            <a:r>
              <a:rPr lang="ru-RU" sz="1800" b="1" kern="0" dirty="0" smtClean="0">
                <a:solidFill>
                  <a:srgbClr val="008080"/>
                </a:solidFill>
                <a:latin typeface="+mj-lt"/>
                <a:cs typeface="Arial"/>
                <a:sym typeface="Arial"/>
              </a:rPr>
              <a:t>.) </a:t>
            </a:r>
            <a:endParaRPr lang="ru-RU" sz="1800" b="1" dirty="0">
              <a:solidFill>
                <a:srgbClr val="078877"/>
              </a:solidFill>
              <a:latin typeface="+mj-lt"/>
              <a:ea typeface="Alegreya Sans"/>
              <a:cs typeface="Times New Roman" panose="02020603050405020304" pitchFamily="18" charset="0"/>
              <a:sym typeface="Alegreya Sans"/>
            </a:endParaRPr>
          </a:p>
        </p:txBody>
      </p:sp>
      <p:pic>
        <p:nvPicPr>
          <p:cNvPr id="13" name="Google Shape;95;g4435f36c207d3312_47">
            <a:extLst>
              <a:ext uri="{FF2B5EF4-FFF2-40B4-BE49-F238E27FC236}">
                <a16:creationId xmlns:a16="http://schemas.microsoft.com/office/drawing/2014/main" id="{4D42A56A-E85F-528D-40D0-5DBB888E430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67745" y="98015"/>
            <a:ext cx="1423519" cy="13886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47597F16-D7E3-718C-DEC2-12739BE3D7A4}"/>
              </a:ext>
            </a:extLst>
          </p:cNvPr>
          <p:cNvSpPr/>
          <p:nvPr/>
        </p:nvSpPr>
        <p:spPr>
          <a:xfrm>
            <a:off x="436228" y="1589209"/>
            <a:ext cx="11182524" cy="4987760"/>
          </a:xfrm>
          <a:prstGeom prst="round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ru-RU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2022" y="1929468"/>
            <a:ext cx="830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Рассылка на почту заведующего кафедрой*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283515" y="6078112"/>
            <a:ext cx="875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*информация с сайта университета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047747"/>
              </p:ext>
            </p:extLst>
          </p:nvPr>
        </p:nvGraphicFramePr>
        <p:xfrm>
          <a:off x="1208015" y="2668239"/>
          <a:ext cx="8909108" cy="306961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36211">
                  <a:extLst>
                    <a:ext uri="{9D8B030D-6E8A-4147-A177-3AD203B41FA5}">
                      <a16:colId xmlns:a16="http://schemas.microsoft.com/office/drawing/2014/main" val="3345877329"/>
                    </a:ext>
                  </a:extLst>
                </a:gridCol>
                <a:gridCol w="2679157">
                  <a:extLst>
                    <a:ext uri="{9D8B030D-6E8A-4147-A177-3AD203B41FA5}">
                      <a16:colId xmlns:a16="http://schemas.microsoft.com/office/drawing/2014/main" val="4105282830"/>
                    </a:ext>
                  </a:extLst>
                </a:gridCol>
                <a:gridCol w="1456363">
                  <a:extLst>
                    <a:ext uri="{9D8B030D-6E8A-4147-A177-3AD203B41FA5}">
                      <a16:colId xmlns:a16="http://schemas.microsoft.com/office/drawing/2014/main" val="566850480"/>
                    </a:ext>
                  </a:extLst>
                </a:gridCol>
                <a:gridCol w="2383991">
                  <a:extLst>
                    <a:ext uri="{9D8B030D-6E8A-4147-A177-3AD203B41FA5}">
                      <a16:colId xmlns:a16="http://schemas.microsoft.com/office/drawing/2014/main" val="1665407768"/>
                    </a:ext>
                  </a:extLst>
                </a:gridCol>
                <a:gridCol w="1853386">
                  <a:extLst>
                    <a:ext uri="{9D8B030D-6E8A-4147-A177-3AD203B41FA5}">
                      <a16:colId xmlns:a16="http://schemas.microsoft.com/office/drawing/2014/main" val="2694947258"/>
                    </a:ext>
                  </a:extLst>
                </a:gridCol>
              </a:tblGrid>
              <a:tr h="54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ФИО преподавателя кафедры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Предполагаемый год обучения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Срок обучения</a:t>
                      </a:r>
                      <a:r>
                        <a:rPr lang="ru-RU" sz="1200" baseline="30000">
                          <a:effectLst/>
                        </a:rPr>
                        <a:t>1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Предполагаемый объем в часах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extLst>
                  <a:ext uri="{0D108BD9-81ED-4DB2-BD59-A6C34878D82A}">
                    <a16:rowId xmlns:a16="http://schemas.microsoft.com/office/drawing/2014/main" val="367372330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Сидорова Ирина Геннадьевна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2027-2028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 ч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3574270329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Третьяк Светлана Владимировна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2027-2028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 ч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2503437450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Шишкина Екатерина Викторовна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2027-2028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 ч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890791688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Анкин Даниил Юрьевич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2026-2027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 ч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919229253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Епишина Юлия Владимировна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2026-2027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 ч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1843741148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Пром Наталья Александровна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2025-2026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08.09.2025-18.10.2025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108 ч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2439013436"/>
                  </a:ext>
                </a:extLst>
              </a:tr>
              <a:tr h="361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Фенькина Лидия Николаевна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2025-2026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08.09.2025-18.10.2025</a:t>
                      </a:r>
                      <a:endParaRPr lang="ru-RU" sz="12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108 ч</a:t>
                      </a:r>
                      <a:endParaRPr lang="ru-RU" sz="12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4608" marR="34608" marT="0" marB="0" anchor="ctr"/>
                </a:tc>
                <a:extLst>
                  <a:ext uri="{0D108BD9-81ED-4DB2-BD59-A6C34878D82A}">
                    <a16:rowId xmlns:a16="http://schemas.microsoft.com/office/drawing/2014/main" val="907493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545</Words>
  <Application>Microsoft Office PowerPoint</Application>
  <PresentationFormat>Широкоэкранный</PresentationFormat>
  <Paragraphs>122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Alegreya Sans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8</cp:revision>
  <dcterms:created xsi:type="dcterms:W3CDTF">2025-05-13T20:38:02Z</dcterms:created>
  <dcterms:modified xsi:type="dcterms:W3CDTF">2025-05-13T21:48:08Z</dcterms:modified>
</cp:coreProperties>
</file>